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86" r:id="rId5"/>
    <p:sldId id="287" r:id="rId6"/>
    <p:sldId id="289" r:id="rId7"/>
    <p:sldId id="288" r:id="rId8"/>
    <p:sldId id="260" r:id="rId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7F4AEC-1AF2-4ED0-94C8-EB6496EF0E84}">
  <a:tblStyle styleId="{187F4AEC-1AF2-4ED0-94C8-EB6496EF0E8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80846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44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48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240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52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559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556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944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12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154500" cy="158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800"/>
            </a:lvl1pPr>
            <a:lvl2pPr lvl="1" algn="ctr">
              <a:spcBef>
                <a:spcPts val="0"/>
              </a:spcBef>
              <a:buSzPct val="100000"/>
              <a:defRPr sz="5800"/>
            </a:lvl2pPr>
            <a:lvl3pPr lvl="2" algn="ctr">
              <a:spcBef>
                <a:spcPts val="0"/>
              </a:spcBef>
              <a:buSzPct val="100000"/>
              <a:defRPr sz="5800"/>
            </a:lvl3pPr>
            <a:lvl4pPr lvl="3" algn="ctr">
              <a:spcBef>
                <a:spcPts val="0"/>
              </a:spcBef>
              <a:buSzPct val="100000"/>
              <a:defRPr sz="5800"/>
            </a:lvl4pPr>
            <a:lvl5pPr lvl="4" algn="ctr">
              <a:spcBef>
                <a:spcPts val="0"/>
              </a:spcBef>
              <a:buSzPct val="100000"/>
              <a:defRPr sz="5800"/>
            </a:lvl5pPr>
            <a:lvl6pPr lvl="5" algn="ctr">
              <a:spcBef>
                <a:spcPts val="0"/>
              </a:spcBef>
              <a:buSzPct val="100000"/>
              <a:defRPr sz="5800"/>
            </a:lvl6pPr>
            <a:lvl7pPr lvl="6" algn="ctr">
              <a:spcBef>
                <a:spcPts val="0"/>
              </a:spcBef>
              <a:buSzPct val="100000"/>
              <a:defRPr sz="5800"/>
            </a:lvl7pPr>
            <a:lvl8pPr lvl="7" algn="ctr">
              <a:spcBef>
                <a:spcPts val="0"/>
              </a:spcBef>
              <a:buSzPct val="100000"/>
              <a:defRPr sz="5800"/>
            </a:lvl8pPr>
            <a:lvl9pPr lvl="8" algn="ctr">
              <a:spcBef>
                <a:spcPts val="0"/>
              </a:spcBef>
              <a:buSzPct val="100000"/>
              <a:defRPr sz="5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81050" y="585722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- Gold">
    <p:bg>
      <p:bgPr>
        <a:solidFill>
          <a:srgbClr val="ED9E4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2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599" cy="109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1050" y="407402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Te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513800" y="2882400"/>
            <a:ext cx="6116400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</a:p>
        </p:txBody>
      </p:sp>
      <p:sp>
        <p:nvSpPr>
          <p:cNvPr id="22" name="Shape 22"/>
          <p:cNvSpPr/>
          <p:nvPr/>
        </p:nvSpPr>
        <p:spPr>
          <a:xfrm>
            <a:off x="2584275" y="608747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584275" y="60222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Gold">
    <p:bg>
      <p:bgPr>
        <a:solidFill>
          <a:srgbClr val="ED9E4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513800" y="2882400"/>
            <a:ext cx="6116400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 rtl="0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</a:p>
        </p:txBody>
      </p:sp>
      <p:sp>
        <p:nvSpPr>
          <p:cNvPr id="27" name="Shape 27"/>
          <p:cNvSpPr/>
          <p:nvPr/>
        </p:nvSpPr>
        <p:spPr>
          <a:xfrm>
            <a:off x="2584275" y="608747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584275" y="60222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- Gold">
    <p:bg>
      <p:bgPr>
        <a:solidFill>
          <a:srgbClr val="ED9E46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2469612"/>
            <a:ext cx="3561000" cy="409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131069" y="2469500"/>
            <a:ext cx="3600000" cy="409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 - Gold">
    <p:bg>
      <p:bgPr>
        <a:solidFill>
          <a:srgbClr val="ED9E46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88700" y="5875075"/>
            <a:ext cx="7966499" cy="37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584275" y="60222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F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508134" y="5068334"/>
            <a:ext cx="5709700" cy="8652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5400" dirty="0" smtClean="0">
                <a:solidFill>
                  <a:srgbClr val="FFC000"/>
                </a:solidFill>
              </a:rPr>
              <a:t>QU</a:t>
            </a:r>
            <a:r>
              <a:rPr lang="en" sz="5400" dirty="0" smtClean="0">
                <a:solidFill>
                  <a:schemeClr val="bg1"/>
                </a:solidFill>
              </a:rPr>
              <a:t>∀</a:t>
            </a:r>
            <a:r>
              <a:rPr lang="en" sz="5400" dirty="0" smtClean="0">
                <a:solidFill>
                  <a:srgbClr val="FFC000"/>
                </a:solidFill>
              </a:rPr>
              <a:t>NTIFI</a:t>
            </a:r>
            <a:r>
              <a:rPr lang="en-US" sz="6000" b="0" dirty="0" smtClean="0">
                <a:solidFill>
                  <a:schemeClr val="bg1"/>
                </a:solidFill>
              </a:rPr>
              <a:t>∃</a:t>
            </a:r>
            <a:r>
              <a:rPr lang="en" sz="5400" dirty="0" smtClean="0">
                <a:solidFill>
                  <a:srgbClr val="FFC000"/>
                </a:solidFill>
              </a:rPr>
              <a:t>RS</a:t>
            </a:r>
            <a:endParaRPr lang="en" sz="5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333500"/>
            <a:ext cx="3581400" cy="6925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GOAL</a:t>
            </a:r>
            <a:endParaRPr lang="en" dirty="0"/>
          </a:p>
        </p:txBody>
      </p:sp>
      <p:sp>
        <p:nvSpPr>
          <p:cNvPr id="83" name="Shape 83"/>
          <p:cNvSpPr txBox="1"/>
          <p:nvPr/>
        </p:nvSpPr>
        <p:spPr>
          <a:xfrm>
            <a:off x="457200" y="2026025"/>
            <a:ext cx="5229225" cy="600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" sz="18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 give a clear understanding of quantifiers</a:t>
            </a:r>
            <a:endParaRPr lang="en"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8149"/>
            <a:ext cx="425945" cy="383351"/>
          </a:xfrm>
          <a:prstGeom prst="rect">
            <a:avLst/>
          </a:prstGeom>
        </p:spPr>
      </p:pic>
      <p:sp>
        <p:nvSpPr>
          <p:cNvPr id="6" name="Shape 82"/>
          <p:cNvSpPr txBox="1">
            <a:spLocks/>
          </p:cNvSpPr>
          <p:nvPr/>
        </p:nvSpPr>
        <p:spPr>
          <a:xfrm>
            <a:off x="457200" y="2573561"/>
            <a:ext cx="3581400" cy="692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 smtClean="0"/>
              <a:t>OUTLINE</a:t>
            </a:r>
            <a:endParaRPr lang="en" dirty="0"/>
          </a:p>
        </p:txBody>
      </p:sp>
      <p:sp>
        <p:nvSpPr>
          <p:cNvPr id="7" name="Shape 83"/>
          <p:cNvSpPr txBox="1"/>
          <p:nvPr/>
        </p:nvSpPr>
        <p:spPr>
          <a:xfrm>
            <a:off x="424955" y="3266086"/>
            <a:ext cx="6814045" cy="3172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buFont typeface="+mj-lt"/>
              <a:buAutoNum type="arabicPeriod"/>
            </a:pPr>
            <a:r>
              <a:rPr lang="en" sz="18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Proposition.</a:t>
            </a:r>
          </a:p>
          <a:p>
            <a:pPr marL="342900" lvl="0" indent="-342900" rtl="0">
              <a:spcBef>
                <a:spcPts val="600"/>
              </a:spcBef>
              <a:buFont typeface="+mj-lt"/>
              <a:buAutoNum type="arabicPeriod"/>
            </a:pPr>
            <a:r>
              <a:rPr lang="en" sz="18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Propositional Function.</a:t>
            </a: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Domain and Quantification</a:t>
            </a:r>
            <a:r>
              <a:rPr lang="en-US" sz="18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" sz="18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Types of qunatifiers:</a:t>
            </a:r>
          </a:p>
          <a:p>
            <a:pPr marL="400050" lvl="2" indent="-400050">
              <a:spcBef>
                <a:spcPts val="600"/>
              </a:spcBef>
              <a:buFont typeface="+mj-lt"/>
              <a:buAutoNum type="romanLcPeriod"/>
            </a:pPr>
            <a:r>
              <a:rPr lang="en" sz="18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" sz="18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Universal Quantifier.</a:t>
            </a:r>
          </a:p>
          <a:p>
            <a:pPr marL="342900" lvl="2" indent="-342900">
              <a:spcBef>
                <a:spcPts val="600"/>
              </a:spcBef>
              <a:buFont typeface="+mj-lt"/>
              <a:buAutoNum type="romanLcPeriod"/>
            </a:pPr>
            <a:r>
              <a:rPr lang="en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Exestential Quantifier.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663300" y="537612"/>
            <a:ext cx="6310900" cy="95628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</a:rPr>
              <a:t> PROPOSITION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547550" y="3266887"/>
            <a:ext cx="6001800" cy="7590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 lang="en" sz="3600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Shape 93"/>
          <p:cNvSpPr txBox="1">
            <a:spLocks/>
          </p:cNvSpPr>
          <p:nvPr/>
        </p:nvSpPr>
        <p:spPr>
          <a:xfrm>
            <a:off x="547550" y="1814657"/>
            <a:ext cx="7834450" cy="1030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Font typeface="Open Sans"/>
              <a:buNone/>
            </a:pPr>
            <a:r>
              <a:rPr lang="en-US" sz="2800" dirty="0" smtClean="0"/>
              <a:t>A proposition is a declarative sentence that can either be true or false, but not both.</a:t>
            </a:r>
            <a:endParaRPr lang="en-US" sz="2800" dirty="0"/>
          </a:p>
        </p:txBody>
      </p:sp>
      <p:sp>
        <p:nvSpPr>
          <p:cNvPr id="8" name="Shape 93"/>
          <p:cNvSpPr txBox="1">
            <a:spLocks/>
          </p:cNvSpPr>
          <p:nvPr/>
        </p:nvSpPr>
        <p:spPr>
          <a:xfrm>
            <a:off x="547550" y="3886201"/>
            <a:ext cx="7834450" cy="18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571500" indent="-571500">
              <a:spcBef>
                <a:spcPts val="0"/>
              </a:spcBef>
              <a:buFont typeface="+mj-lt"/>
              <a:buAutoNum type="romanLcPeriod"/>
            </a:pPr>
            <a:r>
              <a:rPr lang="en-US" sz="2800" dirty="0" smtClean="0"/>
              <a:t>“Man </a:t>
            </a:r>
            <a:r>
              <a:rPr lang="en-US" sz="2800" dirty="0"/>
              <a:t>is </a:t>
            </a:r>
            <a:r>
              <a:rPr lang="en-US" sz="2800" dirty="0" smtClean="0"/>
              <a:t>Mortal.”  </a:t>
            </a:r>
            <a:br>
              <a:rPr lang="en-US" sz="2800" dirty="0" smtClean="0"/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Truth Value: True.</a:t>
            </a:r>
          </a:p>
          <a:p>
            <a:pPr marL="571500" indent="-571500">
              <a:spcBef>
                <a:spcPts val="0"/>
              </a:spcBef>
              <a:buFont typeface="+mj-lt"/>
              <a:buAutoNum type="romanLcPeriod"/>
            </a:pPr>
            <a:r>
              <a:rPr lang="en-US" sz="2800" dirty="0" smtClean="0"/>
              <a:t>“2 + 3 = 74”          </a:t>
            </a:r>
            <a:br>
              <a:rPr lang="en-US" sz="2800" dirty="0" smtClean="0"/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Truth Value: False.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Shape 242"/>
          <p:cNvSpPr/>
          <p:nvPr/>
        </p:nvSpPr>
        <p:spPr>
          <a:xfrm>
            <a:off x="-12700" y="763312"/>
            <a:ext cx="663300" cy="663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663300" y="575712"/>
            <a:ext cx="8607700" cy="85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PROPOSITIONAL FUNCTION</a:t>
            </a:r>
            <a:endParaRPr lang="en" dirty="0"/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683800" y="4651083"/>
            <a:ext cx="1876700" cy="5282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 lang="en" sz="2400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Shape 242"/>
          <p:cNvSpPr/>
          <p:nvPr/>
        </p:nvSpPr>
        <p:spPr>
          <a:xfrm>
            <a:off x="-12700" y="763312"/>
            <a:ext cx="663300" cy="663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93"/>
          <p:cNvSpPr txBox="1">
            <a:spLocks/>
          </p:cNvSpPr>
          <p:nvPr/>
        </p:nvSpPr>
        <p:spPr>
          <a:xfrm>
            <a:off x="2560500" y="1430185"/>
            <a:ext cx="3808550" cy="661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800" dirty="0"/>
              <a:t>“x is greater than 3”.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hape 93"/>
              <p:cNvSpPr txBox="1">
                <a:spLocks/>
              </p:cNvSpPr>
              <p:nvPr/>
            </p:nvSpPr>
            <p:spPr>
              <a:xfrm>
                <a:off x="650600" y="5100778"/>
                <a:ext cx="7834450" cy="11245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Char char="○"/>
                  <a:defRPr sz="30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Char char="●"/>
                  <a:defRPr sz="24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24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571500" indent="-571500">
                  <a:spcBef>
                    <a:spcPts val="0"/>
                  </a:spcBef>
                  <a:buFont typeface="+mj-lt"/>
                  <a:buAutoNum type="romanLcPeriod"/>
                </a:pPr>
                <a:r>
                  <a:rPr lang="en-US" sz="2800" dirty="0" smtClean="0"/>
                  <a:t>P(x): x knows calculus. </a:t>
                </a:r>
              </a:p>
              <a:p>
                <a:pPr marL="571500" indent="-571500">
                  <a:spcBef>
                    <a:spcPts val="0"/>
                  </a:spcBef>
                  <a:buFont typeface="+mj-lt"/>
                  <a:buAutoNum type="romanLcPeriod"/>
                </a:pPr>
                <a:r>
                  <a:rPr lang="en-US" sz="2800" dirty="0" smtClean="0"/>
                  <a:t>P(x):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en-US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Shap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00" y="5100778"/>
                <a:ext cx="7834450" cy="1124536"/>
              </a:xfrm>
              <a:prstGeom prst="rect">
                <a:avLst/>
              </a:prstGeom>
              <a:blipFill rotWithShape="0">
                <a:blip r:embed="rId3"/>
                <a:stretch>
                  <a:fillRect l="-1946" t="-7065" b="-7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651940" y="1967684"/>
            <a:ext cx="388440" cy="8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5340" y="1963001"/>
            <a:ext cx="2628720" cy="928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4" name="Elbow Connector 3"/>
          <p:cNvCxnSpPr/>
          <p:nvPr/>
        </p:nvCxnSpPr>
        <p:spPr>
          <a:xfrm rot="5400000">
            <a:off x="2205830" y="2066129"/>
            <a:ext cx="642941" cy="622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4406103" y="2018506"/>
            <a:ext cx="808044" cy="806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hape 93"/>
          <p:cNvSpPr txBox="1">
            <a:spLocks/>
          </p:cNvSpPr>
          <p:nvPr/>
        </p:nvSpPr>
        <p:spPr>
          <a:xfrm>
            <a:off x="1726113" y="2771702"/>
            <a:ext cx="1264375" cy="456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VARIABLE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16" name="Shape 93"/>
          <p:cNvSpPr txBox="1">
            <a:spLocks/>
          </p:cNvSpPr>
          <p:nvPr/>
        </p:nvSpPr>
        <p:spPr>
          <a:xfrm>
            <a:off x="4635500" y="2777675"/>
            <a:ext cx="1407160" cy="3503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PREDICATE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18" name="Shape 93"/>
          <p:cNvSpPr txBox="1">
            <a:spLocks/>
          </p:cNvSpPr>
          <p:nvPr/>
        </p:nvSpPr>
        <p:spPr>
          <a:xfrm>
            <a:off x="586375" y="3378945"/>
            <a:ext cx="4380775" cy="602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/>
              <a:t>P(x): x </a:t>
            </a:r>
            <a:r>
              <a:rPr lang="en-US" sz="2400" dirty="0"/>
              <a:t>is greater than </a:t>
            </a:r>
            <a:r>
              <a:rPr lang="en-US" sz="2400" dirty="0" smtClean="0"/>
              <a:t>3.</a:t>
            </a:r>
            <a:endParaRPr lang="en-US" sz="2400" dirty="0"/>
          </a:p>
        </p:txBody>
      </p:sp>
      <p:sp>
        <p:nvSpPr>
          <p:cNvPr id="20" name="Shape 93"/>
          <p:cNvSpPr txBox="1">
            <a:spLocks/>
          </p:cNvSpPr>
          <p:nvPr/>
        </p:nvSpPr>
        <p:spPr>
          <a:xfrm>
            <a:off x="1249562" y="3804802"/>
            <a:ext cx="2217788" cy="443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x is the variable</a:t>
            </a:r>
          </a:p>
        </p:txBody>
      </p:sp>
      <p:sp>
        <p:nvSpPr>
          <p:cNvPr id="21" name="Shape 93"/>
          <p:cNvSpPr txBox="1">
            <a:spLocks/>
          </p:cNvSpPr>
          <p:nvPr/>
        </p:nvSpPr>
        <p:spPr>
          <a:xfrm>
            <a:off x="1235886" y="4205647"/>
            <a:ext cx="4574999" cy="492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 is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predicate.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endCxn id="20" idx="1"/>
          </p:cNvCxnSpPr>
          <p:nvPr/>
        </p:nvCxnSpPr>
        <p:spPr>
          <a:xfrm rot="16200000" flipH="1">
            <a:off x="1028361" y="3805141"/>
            <a:ext cx="221541" cy="220862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1" idx="1"/>
          </p:cNvCxnSpPr>
          <p:nvPr/>
        </p:nvCxnSpPr>
        <p:spPr>
          <a:xfrm rot="16200000" flipH="1">
            <a:off x="655307" y="3871561"/>
            <a:ext cx="668221" cy="492937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663300" y="575712"/>
            <a:ext cx="8607700" cy="85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Domain and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Quantification.</a:t>
            </a:r>
            <a:endParaRPr lang="en" dirty="0"/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683799" y="4651083"/>
            <a:ext cx="5648761" cy="4496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TYPES OF QUANTIFICATION: </a:t>
            </a:r>
            <a:endParaRPr lang="en" sz="2400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Shape 242"/>
          <p:cNvSpPr/>
          <p:nvPr/>
        </p:nvSpPr>
        <p:spPr>
          <a:xfrm>
            <a:off x="-12700" y="763312"/>
            <a:ext cx="663300" cy="663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93"/>
          <p:cNvSpPr txBox="1">
            <a:spLocks/>
          </p:cNvSpPr>
          <p:nvPr/>
        </p:nvSpPr>
        <p:spPr>
          <a:xfrm>
            <a:off x="650600" y="5100778"/>
            <a:ext cx="7834450" cy="1124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571500" indent="-571500">
              <a:spcBef>
                <a:spcPts val="0"/>
              </a:spcBef>
              <a:buFont typeface="+mj-lt"/>
              <a:buAutoNum type="romanLcPeriod"/>
            </a:pPr>
            <a:r>
              <a:rPr lang="en-US" sz="2800" dirty="0" smtClean="0"/>
              <a:t>Universal Quantification.</a:t>
            </a:r>
          </a:p>
          <a:p>
            <a:pPr marL="571500" indent="-571500">
              <a:spcBef>
                <a:spcPts val="0"/>
              </a:spcBef>
              <a:buFont typeface="+mj-lt"/>
              <a:buAutoNum type="romanLcPeriod"/>
            </a:pPr>
            <a:r>
              <a:rPr lang="en-US" sz="2800" dirty="0" smtClean="0"/>
              <a:t>Existential Quantification.</a:t>
            </a:r>
            <a:endParaRPr lang="en-US" sz="2800" dirty="0"/>
          </a:p>
        </p:txBody>
      </p:sp>
      <p:sp>
        <p:nvSpPr>
          <p:cNvPr id="16" name="Shape 93"/>
          <p:cNvSpPr txBox="1">
            <a:spLocks/>
          </p:cNvSpPr>
          <p:nvPr/>
        </p:nvSpPr>
        <p:spPr>
          <a:xfrm>
            <a:off x="586375" y="1625555"/>
            <a:ext cx="7128870" cy="8662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FFC000"/>
                </a:solidFill>
              </a:rPr>
              <a:t>DOMAIN: </a:t>
            </a:r>
            <a:r>
              <a:rPr lang="en-US" sz="2000" dirty="0" smtClean="0">
                <a:solidFill>
                  <a:schemeClr val="bg1"/>
                </a:solidFill>
              </a:rPr>
              <a:t>The domain of a propositional function specifies the </a:t>
            </a:r>
            <a:r>
              <a:rPr lang="en-US" sz="2000" dirty="0">
                <a:solidFill>
                  <a:srgbClr val="FFFF00"/>
                </a:solidFill>
              </a:rPr>
              <a:t>possible values </a:t>
            </a:r>
            <a:r>
              <a:rPr lang="en-US" sz="2000" dirty="0">
                <a:solidFill>
                  <a:schemeClr val="bg1"/>
                </a:solidFill>
              </a:rPr>
              <a:t>of the variable </a:t>
            </a:r>
            <a:r>
              <a:rPr lang="en-US" sz="2000" dirty="0" smtClean="0">
                <a:solidFill>
                  <a:schemeClr val="bg1"/>
                </a:solidFill>
              </a:rPr>
              <a:t>x.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Shape 93"/>
          <p:cNvSpPr txBox="1">
            <a:spLocks/>
          </p:cNvSpPr>
          <p:nvPr/>
        </p:nvSpPr>
        <p:spPr>
          <a:xfrm>
            <a:off x="586375" y="3378945"/>
            <a:ext cx="7711464" cy="602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/>
              <a:t>P(x</a:t>
            </a:r>
            <a:r>
              <a:rPr lang="en-US" sz="2400" dirty="0"/>
              <a:t>): x is greater than 3.</a:t>
            </a:r>
          </a:p>
        </p:txBody>
      </p:sp>
      <p:sp>
        <p:nvSpPr>
          <p:cNvPr id="22" name="Shape 93"/>
          <p:cNvSpPr txBox="1">
            <a:spLocks/>
          </p:cNvSpPr>
          <p:nvPr/>
        </p:nvSpPr>
        <p:spPr>
          <a:xfrm>
            <a:off x="586375" y="2461594"/>
            <a:ext cx="8256895" cy="917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QUANTIFICATION: </a:t>
            </a:r>
            <a:r>
              <a:rPr lang="en-US" sz="2000" dirty="0" smtClean="0"/>
              <a:t>Quantification expresses </a:t>
            </a:r>
            <a:r>
              <a:rPr lang="en-US" sz="2000" dirty="0" smtClean="0">
                <a:solidFill>
                  <a:srgbClr val="FFFF00"/>
                </a:solidFill>
              </a:rPr>
              <a:t>the </a:t>
            </a:r>
            <a:r>
              <a:rPr lang="en-US" sz="2000" dirty="0">
                <a:solidFill>
                  <a:srgbClr val="FFFF00"/>
                </a:solidFill>
              </a:rPr>
              <a:t>extent</a:t>
            </a:r>
            <a:r>
              <a:rPr lang="en-US" sz="2000" dirty="0"/>
              <a:t> to which a </a:t>
            </a:r>
            <a:r>
              <a:rPr lang="en-US" sz="2000" dirty="0" smtClean="0"/>
              <a:t>predicate is </a:t>
            </a:r>
            <a:r>
              <a:rPr lang="en-US" sz="2000" dirty="0"/>
              <a:t>true over a range of elements.</a:t>
            </a:r>
          </a:p>
        </p:txBody>
      </p:sp>
      <p:sp>
        <p:nvSpPr>
          <p:cNvPr id="23" name="Shape 93"/>
          <p:cNvSpPr txBox="1">
            <a:spLocks/>
          </p:cNvSpPr>
          <p:nvPr/>
        </p:nvSpPr>
        <p:spPr>
          <a:xfrm>
            <a:off x="586375" y="3807008"/>
            <a:ext cx="7711464" cy="602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Domain: Integer. </a:t>
            </a:r>
            <a:endParaRPr lang="en-US" sz="2400" dirty="0"/>
          </a:p>
        </p:txBody>
      </p:sp>
      <p:sp>
        <p:nvSpPr>
          <p:cNvPr id="25" name="Shape 93"/>
          <p:cNvSpPr txBox="1">
            <a:spLocks/>
          </p:cNvSpPr>
          <p:nvPr/>
        </p:nvSpPr>
        <p:spPr>
          <a:xfrm>
            <a:off x="586375" y="4159970"/>
            <a:ext cx="7711464" cy="602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/>
              <a:t>Quantification: All integer.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0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2"/>
          <p:cNvSpPr/>
          <p:nvPr/>
        </p:nvSpPr>
        <p:spPr>
          <a:xfrm>
            <a:off x="-12700" y="763312"/>
            <a:ext cx="663300" cy="663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93"/>
          <p:cNvSpPr txBox="1">
            <a:spLocks/>
          </p:cNvSpPr>
          <p:nvPr/>
        </p:nvSpPr>
        <p:spPr>
          <a:xfrm>
            <a:off x="1461869" y="1546835"/>
            <a:ext cx="6056532" cy="628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“P(x</a:t>
            </a:r>
            <a:r>
              <a:rPr lang="en-US" sz="2000" dirty="0">
                <a:solidFill>
                  <a:schemeClr val="bg1"/>
                </a:solidFill>
              </a:rPr>
              <a:t>) is true for all values of x in this domain</a:t>
            </a:r>
            <a:r>
              <a:rPr lang="en-US" sz="2000" dirty="0" smtClean="0">
                <a:solidFill>
                  <a:schemeClr val="bg1"/>
                </a:solidFill>
              </a:rPr>
              <a:t>.”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Shape 93"/>
          <p:cNvSpPr txBox="1">
            <a:spLocks/>
          </p:cNvSpPr>
          <p:nvPr/>
        </p:nvSpPr>
        <p:spPr>
          <a:xfrm>
            <a:off x="519700" y="2205865"/>
            <a:ext cx="8256895" cy="1273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Notation: </a:t>
            </a:r>
            <a:r>
              <a:rPr lang="en-US" sz="2000" dirty="0" smtClean="0"/>
              <a:t> </a:t>
            </a:r>
            <a:r>
              <a:rPr lang="en-US" sz="2400" dirty="0">
                <a:solidFill>
                  <a:srgbClr val="FFFF00"/>
                </a:solidFill>
              </a:rPr>
              <a:t>∀</a:t>
            </a:r>
            <a:r>
              <a:rPr lang="en-US" sz="2000" dirty="0" smtClean="0">
                <a:solidFill>
                  <a:srgbClr val="FFFF00"/>
                </a:solidFill>
              </a:rPr>
              <a:t>xP(x</a:t>
            </a:r>
            <a:r>
              <a:rPr lang="en-US" sz="2000" dirty="0">
                <a:solidFill>
                  <a:srgbClr val="FFFF00"/>
                </a:solidFill>
              </a:rPr>
              <a:t>) </a:t>
            </a:r>
            <a:r>
              <a:rPr lang="en-US" sz="2000" dirty="0"/>
              <a:t>denotes the universal quantification of P(x).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Here </a:t>
            </a:r>
            <a:r>
              <a:rPr lang="en-US" sz="2400" dirty="0"/>
              <a:t>∀</a:t>
            </a:r>
            <a:r>
              <a:rPr lang="en-US" sz="2000" dirty="0"/>
              <a:t> is called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FF00"/>
                </a:solidFill>
              </a:rPr>
              <a:t>universal </a:t>
            </a:r>
            <a:r>
              <a:rPr lang="en-US" sz="2000" dirty="0">
                <a:solidFill>
                  <a:srgbClr val="FFFF00"/>
                </a:solidFill>
              </a:rPr>
              <a:t>quantifier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We </a:t>
            </a:r>
            <a:r>
              <a:rPr lang="en-US" sz="2000" dirty="0"/>
              <a:t>read ∀xP(x) as “for all </a:t>
            </a:r>
            <a:r>
              <a:rPr lang="en-US" sz="2000" dirty="0" smtClean="0"/>
              <a:t>x P(x</a:t>
            </a:r>
            <a:r>
              <a:rPr lang="en-US" sz="2000" dirty="0"/>
              <a:t>)” or “for every </a:t>
            </a:r>
            <a:r>
              <a:rPr lang="en-US" sz="2000" dirty="0" smtClean="0"/>
              <a:t>x P(x</a:t>
            </a:r>
            <a:r>
              <a:rPr lang="en-US" sz="2000" dirty="0"/>
              <a:t>).”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3" name="Shape 91"/>
          <p:cNvSpPr txBox="1">
            <a:spLocks/>
          </p:cNvSpPr>
          <p:nvPr/>
        </p:nvSpPr>
        <p:spPr>
          <a:xfrm>
            <a:off x="650600" y="603270"/>
            <a:ext cx="8607700" cy="8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Universal Quantification. </a:t>
            </a:r>
            <a:endParaRPr lang="en" dirty="0"/>
          </a:p>
        </p:txBody>
      </p:sp>
      <p:sp>
        <p:nvSpPr>
          <p:cNvPr id="14" name="Shape 92"/>
          <p:cNvSpPr txBox="1">
            <a:spLocks/>
          </p:cNvSpPr>
          <p:nvPr/>
        </p:nvSpPr>
        <p:spPr>
          <a:xfrm>
            <a:off x="519700" y="4122877"/>
            <a:ext cx="2241100" cy="528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Font typeface="Open Sans"/>
              <a:buNone/>
            </a:pPr>
            <a:r>
              <a:rPr lang="en" sz="2400" b="1" dirty="0" smtClean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EXAMPLES: </a:t>
            </a:r>
            <a:endParaRPr lang="en" sz="2400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hape 93"/>
              <p:cNvSpPr txBox="1">
                <a:spLocks/>
              </p:cNvSpPr>
              <p:nvPr/>
            </p:nvSpPr>
            <p:spPr>
              <a:xfrm>
                <a:off x="486500" y="4572571"/>
                <a:ext cx="8624300" cy="1955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Char char="○"/>
                  <a:defRPr sz="30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Char char="●"/>
                  <a:defRPr sz="24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24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571500" indent="-571500">
                  <a:spcBef>
                    <a:spcPts val="0"/>
                  </a:spcBef>
                  <a:buFont typeface="+mj-lt"/>
                  <a:buAutoNum type="romanLcPeriod"/>
                </a:pPr>
                <a:r>
                  <a:rPr lang="en-US" sz="2800" dirty="0"/>
                  <a:t>∀</a:t>
                </a:r>
                <a:r>
                  <a:rPr lang="en-US" sz="2800" dirty="0" smtClean="0"/>
                  <a:t>xP(x):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+ 1 &gt;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</a:t>
                </a:r>
                <a:br>
                  <a:rPr lang="en-US" sz="2800" dirty="0" smtClean="0"/>
                </a:br>
                <a:r>
                  <a:rPr lang="en-US" sz="2000" dirty="0" smtClean="0"/>
                  <a:t>Domain: All real numbers - Truth Value: False. </a:t>
                </a:r>
              </a:p>
              <a:p>
                <a:pPr marL="571500" indent="-571500">
                  <a:spcBef>
                    <a:spcPts val="0"/>
                  </a:spcBef>
                  <a:buFont typeface="+mj-lt"/>
                  <a:buAutoNum type="romanLcPeriod"/>
                </a:pPr>
                <a:r>
                  <a:rPr lang="en-US" sz="2800" dirty="0"/>
                  <a:t>∀xP(x</a:t>
                </a:r>
                <a:r>
                  <a:rPr lang="en-US" sz="2800" dirty="0" smtClean="0"/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 smtClean="0"/>
                  <a:t>  </a:t>
                </a:r>
                <a:br>
                  <a:rPr lang="en-US" sz="2800" dirty="0" smtClean="0"/>
                </a:br>
                <a:r>
                  <a:rPr lang="en-US" sz="2000" dirty="0"/>
                  <a:t>Domain: All positive </a:t>
                </a:r>
                <a:r>
                  <a:rPr lang="en-US" sz="2000" dirty="0" smtClean="0"/>
                  <a:t>integer – Truth Value: True.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000" dirty="0" smtClean="0"/>
                  <a:t>Domain</a:t>
                </a:r>
                <a:r>
                  <a:rPr lang="en-US" sz="2000" dirty="0"/>
                  <a:t>: All real </a:t>
                </a:r>
                <a:r>
                  <a:rPr lang="en-US" sz="2000" dirty="0" smtClean="0"/>
                  <a:t>numbers – Truth Value: False.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Shap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00" y="4572571"/>
                <a:ext cx="8624300" cy="1955870"/>
              </a:xfrm>
              <a:prstGeom prst="rect">
                <a:avLst/>
              </a:prstGeom>
              <a:blipFill rotWithShape="0">
                <a:blip r:embed="rId3"/>
                <a:stretch>
                  <a:fillRect l="-1767" t="-3738" b="-34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hape 93"/>
          <p:cNvSpPr txBox="1">
            <a:spLocks/>
          </p:cNvSpPr>
          <p:nvPr/>
        </p:nvSpPr>
        <p:spPr>
          <a:xfrm>
            <a:off x="519701" y="3377148"/>
            <a:ext cx="7240000" cy="816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FFC000"/>
                </a:solidFill>
              </a:rPr>
              <a:t>Counter Example</a:t>
            </a:r>
            <a:r>
              <a:rPr lang="en-US" sz="2000" dirty="0" smtClean="0">
                <a:solidFill>
                  <a:srgbClr val="FFC000"/>
                </a:solidFill>
              </a:rPr>
              <a:t>: </a:t>
            </a:r>
            <a:r>
              <a:rPr lang="en-US" sz="2000" dirty="0" smtClean="0">
                <a:solidFill>
                  <a:schemeClr val="bg1"/>
                </a:solidFill>
              </a:rPr>
              <a:t>An element for </a:t>
            </a:r>
            <a:r>
              <a:rPr lang="en-US" sz="2000" dirty="0">
                <a:solidFill>
                  <a:schemeClr val="bg1"/>
                </a:solidFill>
              </a:rPr>
              <a:t>which P(x) is false is called a counterexample of ∀xP(x)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2"/>
          <p:cNvSpPr/>
          <p:nvPr/>
        </p:nvSpPr>
        <p:spPr>
          <a:xfrm>
            <a:off x="-12700" y="763312"/>
            <a:ext cx="663300" cy="663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93"/>
          <p:cNvSpPr txBox="1">
            <a:spLocks/>
          </p:cNvSpPr>
          <p:nvPr/>
        </p:nvSpPr>
        <p:spPr>
          <a:xfrm>
            <a:off x="662575" y="1711878"/>
            <a:ext cx="7810500" cy="628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“There exists an element x in the domain such that P(x</a:t>
            </a:r>
            <a:r>
              <a:rPr lang="en-US" sz="2000" dirty="0" smtClean="0">
                <a:solidFill>
                  <a:schemeClr val="bg1"/>
                </a:solidFill>
              </a:rPr>
              <a:t>) is true”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Shape 92"/>
          <p:cNvSpPr txBox="1">
            <a:spLocks/>
          </p:cNvSpPr>
          <p:nvPr/>
        </p:nvSpPr>
        <p:spPr>
          <a:xfrm>
            <a:off x="519700" y="4386981"/>
            <a:ext cx="1876700" cy="528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Font typeface="Open Sans"/>
              <a:buNone/>
            </a:pPr>
            <a:r>
              <a:rPr lang="en" sz="2400" b="1" dirty="0" smtClean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 lang="en" sz="2400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hape 93"/>
              <p:cNvSpPr txBox="1">
                <a:spLocks/>
              </p:cNvSpPr>
              <p:nvPr/>
            </p:nvSpPr>
            <p:spPr>
              <a:xfrm>
                <a:off x="519700" y="4796835"/>
                <a:ext cx="7834450" cy="1642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Char char="○"/>
                  <a:defRPr sz="30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Char char="●"/>
                  <a:defRPr sz="24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24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Open Sans"/>
                  <a:buNone/>
                  <a:defRPr sz="1800" b="0" i="0" u="none" strike="noStrike" cap="non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571500" indent="-571500">
                  <a:spcBef>
                    <a:spcPts val="0"/>
                  </a:spcBef>
                  <a:buFont typeface="+mj-lt"/>
                  <a:buAutoNum type="romanLcPeriod"/>
                </a:pPr>
                <a:r>
                  <a:rPr lang="en-US" sz="2800" dirty="0" smtClean="0"/>
                  <a:t>∃xP(x):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&gt; 3 </m:t>
                    </m:r>
                  </m:oMath>
                </a14:m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000" dirty="0"/>
                  <a:t>Domain: All real numbers - Truth Value: </a:t>
                </a:r>
                <a:r>
                  <a:rPr lang="en-US" sz="2000" dirty="0" smtClean="0"/>
                  <a:t>True. </a:t>
                </a:r>
              </a:p>
              <a:p>
                <a:pPr marL="571500" indent="-571500">
                  <a:spcBef>
                    <a:spcPts val="0"/>
                  </a:spcBef>
                  <a:buFont typeface="+mj-lt"/>
                  <a:buAutoNum type="romanLcPeriod"/>
                </a:pPr>
                <a:r>
                  <a:rPr lang="en-US" sz="2800" dirty="0" smtClean="0"/>
                  <a:t>∃xP(x):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000" dirty="0"/>
                  <a:t>Domain: All real numbers - Truth Value: False.</a:t>
                </a:r>
              </a:p>
            </p:txBody>
          </p:sp>
        </mc:Choice>
        <mc:Fallback xmlns="">
          <p:sp>
            <p:nvSpPr>
              <p:cNvPr id="12" name="Shap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0" y="4796835"/>
                <a:ext cx="7834450" cy="1642065"/>
              </a:xfrm>
              <a:prstGeom prst="rect">
                <a:avLst/>
              </a:prstGeom>
              <a:blipFill rotWithShape="0">
                <a:blip r:embed="rId3"/>
                <a:stretch>
                  <a:fillRect l="-1946" t="-4461" b="-40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91"/>
          <p:cNvSpPr txBox="1">
            <a:spLocks/>
          </p:cNvSpPr>
          <p:nvPr/>
        </p:nvSpPr>
        <p:spPr>
          <a:xfrm>
            <a:off x="683800" y="646947"/>
            <a:ext cx="8607700" cy="8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Existential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Quantification. </a:t>
            </a:r>
            <a:endParaRPr lang="en" dirty="0"/>
          </a:p>
        </p:txBody>
      </p:sp>
      <p:sp>
        <p:nvSpPr>
          <p:cNvPr id="15" name="Shape 93"/>
          <p:cNvSpPr txBox="1">
            <a:spLocks/>
          </p:cNvSpPr>
          <p:nvPr/>
        </p:nvSpPr>
        <p:spPr>
          <a:xfrm>
            <a:off x="519700" y="2205866"/>
            <a:ext cx="8256895" cy="244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Notation: </a:t>
            </a:r>
            <a:r>
              <a:rPr lang="en-US" sz="20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∃</a:t>
            </a:r>
            <a:r>
              <a:rPr lang="en-US" sz="2400" dirty="0">
                <a:solidFill>
                  <a:srgbClr val="FFFF00"/>
                </a:solidFill>
              </a:rPr>
              <a:t>xP(x</a:t>
            </a:r>
            <a:r>
              <a:rPr lang="en-US" sz="2400" dirty="0" smtClean="0">
                <a:solidFill>
                  <a:srgbClr val="FFFF00"/>
                </a:solidFill>
              </a:rPr>
              <a:t>) </a:t>
            </a:r>
            <a:r>
              <a:rPr lang="en-US" sz="2000" dirty="0" smtClean="0"/>
              <a:t>denotes </a:t>
            </a:r>
            <a:r>
              <a:rPr lang="en-US" sz="2000" dirty="0"/>
              <a:t>the </a:t>
            </a:r>
            <a:r>
              <a:rPr lang="en-US" sz="2000" dirty="0" smtClean="0"/>
              <a:t>Existential </a:t>
            </a:r>
            <a:r>
              <a:rPr lang="en-US" sz="2000" dirty="0"/>
              <a:t>quantification of P(x).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Here </a:t>
            </a:r>
            <a:r>
              <a:rPr lang="en-US" sz="2400" dirty="0">
                <a:solidFill>
                  <a:srgbClr val="FFFF00"/>
                </a:solidFill>
              </a:rPr>
              <a:t>∃</a:t>
            </a:r>
            <a:r>
              <a:rPr lang="en-US" sz="2000" dirty="0" smtClean="0"/>
              <a:t> </a:t>
            </a:r>
            <a:r>
              <a:rPr lang="en-US" sz="2000" dirty="0"/>
              <a:t>is called </a:t>
            </a:r>
            <a:r>
              <a:rPr lang="en-US" sz="2000" dirty="0" smtClean="0"/>
              <a:t>the </a:t>
            </a:r>
            <a:r>
              <a:rPr lang="en-US" sz="2000" dirty="0">
                <a:solidFill>
                  <a:srgbClr val="FFFF00"/>
                </a:solidFill>
              </a:rPr>
              <a:t>existential quantifier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We </a:t>
            </a:r>
            <a:r>
              <a:rPr lang="en-US" sz="2000" dirty="0"/>
              <a:t>read </a:t>
            </a:r>
            <a:r>
              <a:rPr lang="en-US" sz="2000" dirty="0">
                <a:solidFill>
                  <a:srgbClr val="FFFF00"/>
                </a:solidFill>
              </a:rPr>
              <a:t>∃xP(x) </a:t>
            </a:r>
            <a:r>
              <a:rPr lang="en-US" sz="2000" dirty="0"/>
              <a:t>as “there is </a:t>
            </a:r>
            <a:r>
              <a:rPr lang="en-US" sz="2000" dirty="0" smtClean="0"/>
              <a:t>a x for which P(x</a:t>
            </a:r>
            <a:r>
              <a:rPr lang="en-US" sz="2000" dirty="0"/>
              <a:t>)” or “</a:t>
            </a:r>
            <a:r>
              <a:rPr lang="en-US" sz="2000" dirty="0" smtClean="0"/>
              <a:t>there exists x for which P(x).”</a:t>
            </a:r>
            <a:br>
              <a:rPr lang="en-US" sz="2000" dirty="0" smtClean="0"/>
            </a:br>
            <a:r>
              <a:rPr lang="en-US" sz="2000" dirty="0" smtClean="0"/>
              <a:t>When there is no value in the domain for which the P(x) is </a:t>
            </a:r>
            <a:r>
              <a:rPr lang="en-US" sz="2000" dirty="0"/>
              <a:t>true then ∃xP(x</a:t>
            </a:r>
            <a:r>
              <a:rPr lang="en-US" sz="2000" dirty="0" smtClean="0"/>
              <a:t>) becomes false. 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47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>
            <a:spLocks/>
          </p:cNvSpPr>
          <p:nvPr/>
        </p:nvSpPr>
        <p:spPr>
          <a:xfrm>
            <a:off x="2841065" y="2954403"/>
            <a:ext cx="4340500" cy="8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4400" dirty="0" smtClean="0"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lang="e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265</Words>
  <Application>Microsoft Office PowerPoint</Application>
  <PresentationFormat>On-screen Show (4:3)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Cambria Math</vt:lpstr>
      <vt:lpstr>Times New Roman</vt:lpstr>
      <vt:lpstr>Open Sans</vt:lpstr>
      <vt:lpstr>Wingdings</vt:lpstr>
      <vt:lpstr>Arial</vt:lpstr>
      <vt:lpstr>Montserrat</vt:lpstr>
      <vt:lpstr>Mercutio template</vt:lpstr>
      <vt:lpstr>QU∀NTIFI∃RS</vt:lpstr>
      <vt:lpstr>GOAL</vt:lpstr>
      <vt:lpstr> PROPOSITION</vt:lpstr>
      <vt:lpstr>PROPOSITIONAL FUNCTION</vt:lpstr>
      <vt:lpstr>Domain and Quantification.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QU∀NTIFI∃RS</dc:title>
  <dc:creator>ARFIN</dc:creator>
  <cp:lastModifiedBy>Hafizur Rahman Arfin</cp:lastModifiedBy>
  <cp:revision>32</cp:revision>
  <dcterms:modified xsi:type="dcterms:W3CDTF">2016-11-06T17:33:33Z</dcterms:modified>
</cp:coreProperties>
</file>