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0073F-3615-4F4E-BF8A-7B0023FE0E6B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27F43-18E3-44AD-8405-3B62B2E8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97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24D-DCE4-44CA-8276-1908859463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49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24D-DCE4-44CA-8276-1908859463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34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24D-DCE4-44CA-8276-1908859463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68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24D-DCE4-44CA-8276-1908859463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5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24D-DCE4-44CA-8276-1908859463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95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24D-DCE4-44CA-8276-1908859463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74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D6F4-413B-4589-B7EA-75C70BA93503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8852-1887-4BBF-89F4-C2BE5A82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1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D6F4-413B-4589-B7EA-75C70BA93503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8852-1887-4BBF-89F4-C2BE5A82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D6F4-413B-4589-B7EA-75C70BA93503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8852-1887-4BBF-89F4-C2BE5A82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22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Photo And Send To Back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066925"/>
            <a:ext cx="11277600" cy="561975"/>
          </a:xfrm>
        </p:spPr>
        <p:txBody>
          <a:bodyPr lIns="0" tIns="0" rIns="0" bIns="0">
            <a:noAutofit/>
          </a:bodyPr>
          <a:lstStyle>
            <a:lvl1pPr algn="ctr">
              <a:defRPr sz="5400" b="1" baseline="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PROCEDURE TO SOLVE CIRCUIT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905125"/>
            <a:ext cx="11277600" cy="390525"/>
          </a:xfrm>
        </p:spPr>
        <p:txBody>
          <a:bodyPr tIns="0" rIns="91440" bIns="0">
            <a:noAutofit/>
          </a:bodyPr>
          <a:lstStyle>
            <a:lvl1pPr algn="ctr">
              <a:defRPr sz="2400" b="0" baseline="0">
                <a:solidFill>
                  <a:schemeClr val="bg1">
                    <a:alpha val="90000"/>
                  </a:schemeClr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428874" y="3743324"/>
            <a:ext cx="7334251" cy="1685926"/>
          </a:xfrm>
        </p:spPr>
        <p:txBody>
          <a:bodyPr>
            <a:normAutofit/>
          </a:bodyPr>
          <a:lstStyle>
            <a:lvl1pPr algn="ctr">
              <a:lnSpc>
                <a:spcPct val="190000"/>
              </a:lnSpc>
              <a:defRPr sz="1200" baseline="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Presentation Description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15971216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pos="3840">
          <p15:clr>
            <a:srgbClr val="FBAE40"/>
          </p15:clr>
        </p15:guide>
        <p15:guide id="4294967295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Photo And Send To Back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066925"/>
            <a:ext cx="11277600" cy="561975"/>
          </a:xfrm>
        </p:spPr>
        <p:txBody>
          <a:bodyPr lIns="0" tIns="0" rIns="0" bIns="0">
            <a:noAutofit/>
          </a:bodyPr>
          <a:lstStyle>
            <a:lvl1pPr algn="ctr">
              <a:defRPr sz="5400" b="1" baseline="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PROCEDURE TO SOLVE CIRCUIT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905125"/>
            <a:ext cx="11277600" cy="390525"/>
          </a:xfrm>
        </p:spPr>
        <p:txBody>
          <a:bodyPr tIns="0" rIns="91440" bIns="0">
            <a:noAutofit/>
          </a:bodyPr>
          <a:lstStyle>
            <a:lvl1pPr algn="ctr">
              <a:defRPr sz="2400" b="0" baseline="0">
                <a:solidFill>
                  <a:schemeClr val="bg1">
                    <a:alpha val="90000"/>
                  </a:schemeClr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428874" y="3743324"/>
            <a:ext cx="7334251" cy="1685926"/>
          </a:xfrm>
        </p:spPr>
        <p:txBody>
          <a:bodyPr>
            <a:normAutofit/>
          </a:bodyPr>
          <a:lstStyle>
            <a:lvl1pPr algn="ctr">
              <a:lnSpc>
                <a:spcPct val="190000"/>
              </a:lnSpc>
              <a:defRPr sz="1200" baseline="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Presentation Description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489478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pos="3840">
          <p15:clr>
            <a:srgbClr val="FBAE40"/>
          </p15:clr>
        </p15:guide>
        <p15:guide id="4294967295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ducts &amp;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54" hasCustomPrompt="1"/>
          </p:nvPr>
        </p:nvSpPr>
        <p:spPr>
          <a:xfrm>
            <a:off x="457200" y="3004762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400" b="1" spc="100" baseline="0"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55" hasCustomPrompt="1"/>
          </p:nvPr>
        </p:nvSpPr>
        <p:spPr>
          <a:xfrm>
            <a:off x="457200" y="3274284"/>
            <a:ext cx="2606040" cy="119294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25000"/>
              </a:lnSpc>
              <a:buFontTx/>
              <a:buNone/>
              <a:defRPr sz="1400" b="0" baseline="0">
                <a:solidFill>
                  <a:srgbClr val="595959"/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127" name="Text Placeholder 12"/>
          <p:cNvSpPr>
            <a:spLocks noGrp="1"/>
          </p:cNvSpPr>
          <p:nvPr>
            <p:ph type="body" sz="quarter" idx="56" hasCustomPrompt="1"/>
          </p:nvPr>
        </p:nvSpPr>
        <p:spPr>
          <a:xfrm>
            <a:off x="9128759" y="3004762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400" b="1" spc="100" baseline="0"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28" name="Text Placeholder 14"/>
          <p:cNvSpPr>
            <a:spLocks noGrp="1"/>
          </p:cNvSpPr>
          <p:nvPr>
            <p:ph type="body" sz="quarter" idx="57" hasCustomPrompt="1"/>
          </p:nvPr>
        </p:nvSpPr>
        <p:spPr>
          <a:xfrm>
            <a:off x="9128759" y="3274284"/>
            <a:ext cx="2606040" cy="119294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25000"/>
              </a:lnSpc>
              <a:buFontTx/>
              <a:buNone/>
              <a:defRPr sz="1400" b="0" baseline="0">
                <a:solidFill>
                  <a:srgbClr val="595959"/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130" name="Text Placeholder 12"/>
          <p:cNvSpPr>
            <a:spLocks noGrp="1"/>
          </p:cNvSpPr>
          <p:nvPr>
            <p:ph type="body" sz="quarter" idx="58" hasCustomPrompt="1"/>
          </p:nvPr>
        </p:nvSpPr>
        <p:spPr>
          <a:xfrm>
            <a:off x="3356609" y="3004762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400" b="1" spc="100" baseline="0"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31" name="Text Placeholder 14"/>
          <p:cNvSpPr>
            <a:spLocks noGrp="1"/>
          </p:cNvSpPr>
          <p:nvPr>
            <p:ph type="body" sz="quarter" idx="59" hasCustomPrompt="1"/>
          </p:nvPr>
        </p:nvSpPr>
        <p:spPr>
          <a:xfrm>
            <a:off x="3356609" y="3274284"/>
            <a:ext cx="2606040" cy="119294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25000"/>
              </a:lnSpc>
              <a:buFontTx/>
              <a:buNone/>
              <a:defRPr sz="1400" b="0" baseline="0">
                <a:solidFill>
                  <a:srgbClr val="595959"/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133" name="Text Placeholder 12"/>
          <p:cNvSpPr>
            <a:spLocks noGrp="1"/>
          </p:cNvSpPr>
          <p:nvPr>
            <p:ph type="body" sz="quarter" idx="60" hasCustomPrompt="1"/>
          </p:nvPr>
        </p:nvSpPr>
        <p:spPr>
          <a:xfrm>
            <a:off x="6242684" y="3004762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400" b="1" spc="100" baseline="0"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34" name="Text Placeholder 14"/>
          <p:cNvSpPr>
            <a:spLocks noGrp="1"/>
          </p:cNvSpPr>
          <p:nvPr>
            <p:ph type="body" sz="quarter" idx="61" hasCustomPrompt="1"/>
          </p:nvPr>
        </p:nvSpPr>
        <p:spPr>
          <a:xfrm>
            <a:off x="6242684" y="3274284"/>
            <a:ext cx="2606040" cy="119294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25000"/>
              </a:lnSpc>
              <a:buFontTx/>
              <a:buNone/>
              <a:defRPr sz="1400" b="0" baseline="0">
                <a:solidFill>
                  <a:srgbClr val="595959"/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136" name="Text Placeholder 12"/>
          <p:cNvSpPr>
            <a:spLocks noGrp="1"/>
          </p:cNvSpPr>
          <p:nvPr>
            <p:ph type="body" sz="quarter" idx="62" hasCustomPrompt="1"/>
          </p:nvPr>
        </p:nvSpPr>
        <p:spPr>
          <a:xfrm>
            <a:off x="457200" y="5310475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400" b="1" spc="100" baseline="0"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37" name="Text Placeholder 14"/>
          <p:cNvSpPr>
            <a:spLocks noGrp="1"/>
          </p:cNvSpPr>
          <p:nvPr>
            <p:ph type="body" sz="quarter" idx="63" hasCustomPrompt="1"/>
          </p:nvPr>
        </p:nvSpPr>
        <p:spPr>
          <a:xfrm>
            <a:off x="457200" y="5590630"/>
            <a:ext cx="2606040" cy="119294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25000"/>
              </a:lnSpc>
              <a:buFontTx/>
              <a:buNone/>
              <a:defRPr sz="1400" b="0" baseline="0">
                <a:solidFill>
                  <a:srgbClr val="595959"/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139" name="Text Placeholder 12"/>
          <p:cNvSpPr>
            <a:spLocks noGrp="1"/>
          </p:cNvSpPr>
          <p:nvPr>
            <p:ph type="body" sz="quarter" idx="64" hasCustomPrompt="1"/>
          </p:nvPr>
        </p:nvSpPr>
        <p:spPr>
          <a:xfrm>
            <a:off x="9128759" y="5310475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400" b="1" spc="100" baseline="0"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40" name="Text Placeholder 14"/>
          <p:cNvSpPr>
            <a:spLocks noGrp="1"/>
          </p:cNvSpPr>
          <p:nvPr>
            <p:ph type="body" sz="quarter" idx="65" hasCustomPrompt="1"/>
          </p:nvPr>
        </p:nvSpPr>
        <p:spPr>
          <a:xfrm>
            <a:off x="9128759" y="5590630"/>
            <a:ext cx="2606040" cy="119294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25000"/>
              </a:lnSpc>
              <a:buFontTx/>
              <a:buNone/>
              <a:defRPr sz="1400" b="0" baseline="0">
                <a:solidFill>
                  <a:srgbClr val="595959"/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142" name="Text Placeholder 12"/>
          <p:cNvSpPr>
            <a:spLocks noGrp="1"/>
          </p:cNvSpPr>
          <p:nvPr>
            <p:ph type="body" sz="quarter" idx="66" hasCustomPrompt="1"/>
          </p:nvPr>
        </p:nvSpPr>
        <p:spPr>
          <a:xfrm>
            <a:off x="3356609" y="5310475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400" b="1" spc="100" baseline="0"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43" name="Text Placeholder 14"/>
          <p:cNvSpPr>
            <a:spLocks noGrp="1"/>
          </p:cNvSpPr>
          <p:nvPr>
            <p:ph type="body" sz="quarter" idx="67" hasCustomPrompt="1"/>
          </p:nvPr>
        </p:nvSpPr>
        <p:spPr>
          <a:xfrm>
            <a:off x="3356609" y="5590630"/>
            <a:ext cx="2606040" cy="119294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25000"/>
              </a:lnSpc>
              <a:buFontTx/>
              <a:buNone/>
              <a:defRPr sz="1400" b="0" baseline="0">
                <a:solidFill>
                  <a:srgbClr val="595959"/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145" name="Text Placeholder 12"/>
          <p:cNvSpPr>
            <a:spLocks noGrp="1"/>
          </p:cNvSpPr>
          <p:nvPr>
            <p:ph type="body" sz="quarter" idx="68" hasCustomPrompt="1"/>
          </p:nvPr>
        </p:nvSpPr>
        <p:spPr>
          <a:xfrm>
            <a:off x="6242684" y="5310475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400" b="1" spc="100" baseline="0"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46" name="Text Placeholder 14"/>
          <p:cNvSpPr>
            <a:spLocks noGrp="1"/>
          </p:cNvSpPr>
          <p:nvPr>
            <p:ph type="body" sz="quarter" idx="69" hasCustomPrompt="1"/>
          </p:nvPr>
        </p:nvSpPr>
        <p:spPr>
          <a:xfrm>
            <a:off x="6242684" y="5590630"/>
            <a:ext cx="2606040" cy="119294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25000"/>
              </a:lnSpc>
              <a:buFontTx/>
              <a:buNone/>
              <a:defRPr sz="1400" b="0" baseline="0">
                <a:solidFill>
                  <a:srgbClr val="595959"/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147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997476"/>
            <a:ext cx="11277599" cy="492904"/>
          </a:xfrm>
        </p:spPr>
        <p:txBody>
          <a:bodyPr>
            <a:noAutofit/>
          </a:bodyPr>
          <a:lstStyle>
            <a:lvl1pPr algn="ctr">
              <a:defRPr sz="3200" baseline="0"/>
            </a:lvl1pPr>
          </a:lstStyle>
          <a:p>
            <a:r>
              <a:rPr lang="en-US" dirty="0"/>
              <a:t>Titles Goes Here</a:t>
            </a:r>
          </a:p>
        </p:txBody>
      </p:sp>
      <p:sp>
        <p:nvSpPr>
          <p:cNvPr id="148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57200" y="1525381"/>
            <a:ext cx="11277600" cy="246944"/>
          </a:xfrm>
        </p:spPr>
        <p:txBody>
          <a:bodyPr lIns="0" tIns="0" rIns="0" bIns="0">
            <a:normAutofit/>
          </a:bodyPr>
          <a:lstStyle>
            <a:lvl1pPr algn="ctr">
              <a:defRPr sz="1600">
                <a:solidFill>
                  <a:srgbClr val="666666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</a:t>
            </a:r>
          </a:p>
        </p:txBody>
      </p:sp>
    </p:spTree>
    <p:extLst>
      <p:ext uri="{BB962C8B-B14F-4D97-AF65-F5344CB8AC3E}">
        <p14:creationId xmlns:p14="http://schemas.microsoft.com/office/powerpoint/2010/main" val="1182878806"/>
      </p:ext>
    </p:extLst>
  </p:cSld>
  <p:clrMapOvr>
    <a:masterClrMapping/>
  </p:clrMapOvr>
  <p:transition spd="slow"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Photo And Send To Back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066925"/>
            <a:ext cx="11277600" cy="561975"/>
          </a:xfrm>
        </p:spPr>
        <p:txBody>
          <a:bodyPr lIns="0" tIns="0" rIns="0" bIns="0">
            <a:noAutofit/>
          </a:bodyPr>
          <a:lstStyle>
            <a:lvl1pPr algn="ctr">
              <a:defRPr sz="5400" b="1" baseline="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PROCEDURE TO SOLVE CIRCUIT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905125"/>
            <a:ext cx="11277600" cy="390525"/>
          </a:xfrm>
        </p:spPr>
        <p:txBody>
          <a:bodyPr tIns="0" rIns="91440" bIns="0">
            <a:noAutofit/>
          </a:bodyPr>
          <a:lstStyle>
            <a:lvl1pPr algn="ctr">
              <a:defRPr sz="2400" b="0" baseline="0">
                <a:solidFill>
                  <a:schemeClr val="bg1">
                    <a:alpha val="90000"/>
                  </a:schemeClr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428874" y="3743324"/>
            <a:ext cx="7334251" cy="1685926"/>
          </a:xfrm>
        </p:spPr>
        <p:txBody>
          <a:bodyPr>
            <a:normAutofit/>
          </a:bodyPr>
          <a:lstStyle>
            <a:lvl1pPr algn="ctr">
              <a:lnSpc>
                <a:spcPct val="190000"/>
              </a:lnSpc>
              <a:defRPr sz="1200" baseline="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Presentation Description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27868588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pos="3840">
          <p15:clr>
            <a:srgbClr val="FBAE40"/>
          </p15:clr>
        </p15:guide>
        <p15:guide id="4294967295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200" y="2047875"/>
            <a:ext cx="11277600" cy="4810125"/>
          </a:xfrm>
        </p:spPr>
        <p:txBody>
          <a:bodyPr lIns="0" tIns="0" rIns="0" bIns="0" numCol="1" spcCol="457200"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400" b="0">
                <a:solidFill>
                  <a:srgbClr val="666666"/>
                </a:solidFill>
                <a:latin typeface="Lato Light" panose="020F0302020204030203" pitchFamily="34" charset="0"/>
              </a:defRPr>
            </a:lvl1pPr>
            <a:lvl2pPr marL="457200" indent="0">
              <a:lnSpc>
                <a:spcPct val="150000"/>
              </a:lnSpc>
              <a:buFontTx/>
              <a:buNone/>
              <a:defRPr sz="1400" b="0">
                <a:solidFill>
                  <a:srgbClr val="666666"/>
                </a:solidFill>
                <a:latin typeface="Lato Light" panose="020F0302020204030203" pitchFamily="34" charset="0"/>
              </a:defRPr>
            </a:lvl2pPr>
            <a:lvl3pPr marL="914400" indent="0">
              <a:lnSpc>
                <a:spcPct val="150000"/>
              </a:lnSpc>
              <a:buFontTx/>
              <a:buNone/>
              <a:defRPr sz="1400" b="0">
                <a:solidFill>
                  <a:srgbClr val="666666"/>
                </a:solidFill>
                <a:latin typeface="Lato Light" panose="020F0302020204030203" pitchFamily="34" charset="0"/>
              </a:defRPr>
            </a:lvl3pPr>
            <a:lvl4pPr marL="1371600" indent="0">
              <a:lnSpc>
                <a:spcPct val="150000"/>
              </a:lnSpc>
              <a:buFontTx/>
              <a:buNone/>
              <a:defRPr sz="1400" b="0">
                <a:solidFill>
                  <a:srgbClr val="666666"/>
                </a:solidFill>
                <a:latin typeface="Lato Light" panose="020F0302020204030203" pitchFamily="34" charset="0"/>
              </a:defRPr>
            </a:lvl4pPr>
            <a:lvl5pPr marL="1828800" indent="0">
              <a:lnSpc>
                <a:spcPct val="150000"/>
              </a:lnSpc>
              <a:buFontTx/>
              <a:buNone/>
              <a:defRPr sz="1400" b="0">
                <a:solidFill>
                  <a:srgbClr val="666666"/>
                </a:solidFill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997476"/>
            <a:ext cx="11277599" cy="492904"/>
          </a:xfrm>
        </p:spPr>
        <p:txBody>
          <a:bodyPr>
            <a:noAutofit/>
          </a:bodyPr>
          <a:lstStyle>
            <a:lvl1pPr algn="ctr">
              <a:defRPr sz="3200" baseline="0"/>
            </a:lvl1pPr>
          </a:lstStyle>
          <a:p>
            <a:r>
              <a:rPr lang="en-US" dirty="0"/>
              <a:t>Titles Goes Here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57200" y="1525381"/>
            <a:ext cx="11277600" cy="246944"/>
          </a:xfrm>
        </p:spPr>
        <p:txBody>
          <a:bodyPr lIns="0" tIns="0" rIns="0" bIns="0">
            <a:normAutofit/>
          </a:bodyPr>
          <a:lstStyle>
            <a:lvl1pPr algn="ctr">
              <a:defRPr sz="1600">
                <a:solidFill>
                  <a:srgbClr val="666666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</a:t>
            </a:r>
          </a:p>
        </p:txBody>
      </p:sp>
    </p:spTree>
    <p:extLst>
      <p:ext uri="{BB962C8B-B14F-4D97-AF65-F5344CB8AC3E}">
        <p14:creationId xmlns:p14="http://schemas.microsoft.com/office/powerpoint/2010/main" val="1908724546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Photo And Send To Back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066925"/>
            <a:ext cx="11277600" cy="561975"/>
          </a:xfrm>
        </p:spPr>
        <p:txBody>
          <a:bodyPr lIns="0" tIns="0" rIns="0" bIns="0">
            <a:noAutofit/>
          </a:bodyPr>
          <a:lstStyle>
            <a:lvl1pPr algn="ctr">
              <a:defRPr sz="5400" b="1" baseline="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PROCEDURE TO SOLVE CIRCUIT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905125"/>
            <a:ext cx="11277600" cy="390525"/>
          </a:xfrm>
        </p:spPr>
        <p:txBody>
          <a:bodyPr tIns="0" rIns="91440" bIns="0">
            <a:noAutofit/>
          </a:bodyPr>
          <a:lstStyle>
            <a:lvl1pPr algn="ctr">
              <a:defRPr sz="2400" b="0" baseline="0">
                <a:solidFill>
                  <a:schemeClr val="bg1">
                    <a:alpha val="90000"/>
                  </a:schemeClr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428874" y="3743324"/>
            <a:ext cx="7334251" cy="1685926"/>
          </a:xfrm>
        </p:spPr>
        <p:txBody>
          <a:bodyPr>
            <a:normAutofit/>
          </a:bodyPr>
          <a:lstStyle>
            <a:lvl1pPr algn="ctr">
              <a:lnSpc>
                <a:spcPct val="190000"/>
              </a:lnSpc>
              <a:defRPr sz="1200" baseline="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Presentation Description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6170584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pos="3840">
          <p15:clr>
            <a:srgbClr val="FBAE40"/>
          </p15:clr>
        </p15:guide>
        <p15:guide id="4294967295" orient="horz" pos="21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47767"/>
            <a:ext cx="12192000" cy="690576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67653"/>
      </p:ext>
    </p:extLst>
  </p:cSld>
  <p:clrMapOvr>
    <a:masterClrMapping/>
  </p:clrMapOvr>
  <p:transition spd="slow">
    <p:fade/>
  </p:transition>
  <p:extLst mod="1">
    <p:ext uri="{DCECCB84-F9BA-43D5-87BE-67443E8EF086}">
      <p15:sldGuideLst xmlns:p15="http://schemas.microsoft.com/office/powerpoint/2012/main">
        <p15:guide id="4294967295" pos="3840">
          <p15:clr>
            <a:srgbClr val="FBAE40"/>
          </p15:clr>
        </p15:guide>
        <p15:guide id="4294967295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Photo And Send To Back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066925"/>
            <a:ext cx="11277600" cy="561975"/>
          </a:xfrm>
        </p:spPr>
        <p:txBody>
          <a:bodyPr lIns="0" tIns="0" rIns="0" bIns="0">
            <a:noAutofit/>
          </a:bodyPr>
          <a:lstStyle>
            <a:lvl1pPr algn="ctr">
              <a:defRPr sz="5400" b="1" baseline="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PROCEDURE TO SOLVE CIRCUIT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905125"/>
            <a:ext cx="11277600" cy="390525"/>
          </a:xfrm>
        </p:spPr>
        <p:txBody>
          <a:bodyPr tIns="0" rIns="91440" bIns="0">
            <a:noAutofit/>
          </a:bodyPr>
          <a:lstStyle>
            <a:lvl1pPr algn="ctr">
              <a:defRPr sz="2400" b="0" baseline="0">
                <a:solidFill>
                  <a:schemeClr val="bg1">
                    <a:alpha val="90000"/>
                  </a:schemeClr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428874" y="3743324"/>
            <a:ext cx="7334251" cy="1685926"/>
          </a:xfrm>
        </p:spPr>
        <p:txBody>
          <a:bodyPr>
            <a:normAutofit/>
          </a:bodyPr>
          <a:lstStyle>
            <a:lvl1pPr algn="ctr">
              <a:lnSpc>
                <a:spcPct val="190000"/>
              </a:lnSpc>
              <a:defRPr sz="1200" baseline="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Presentation Description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39458920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pos="3840">
          <p15:clr>
            <a:srgbClr val="FBAE40"/>
          </p15:clr>
        </p15:guide>
        <p15:guide id="4294967295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D6F4-413B-4589-B7EA-75C70BA93503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8852-1887-4BBF-89F4-C2BE5A82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8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D6F4-413B-4589-B7EA-75C70BA93503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8852-1887-4BBF-89F4-C2BE5A82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9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D6F4-413B-4589-B7EA-75C70BA93503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8852-1887-4BBF-89F4-C2BE5A82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6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D6F4-413B-4589-B7EA-75C70BA93503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8852-1887-4BBF-89F4-C2BE5A82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D6F4-413B-4589-B7EA-75C70BA93503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8852-1887-4BBF-89F4-C2BE5A82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5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D6F4-413B-4589-B7EA-75C70BA93503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8852-1887-4BBF-89F4-C2BE5A82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0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D6F4-413B-4589-B7EA-75C70BA93503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8852-1887-4BBF-89F4-C2BE5A82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5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D6F4-413B-4589-B7EA-75C70BA93503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8852-1887-4BBF-89F4-C2BE5A82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8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8D6F4-413B-4589-B7EA-75C70BA93503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D8852-1887-4BBF-89F4-C2BE5A82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9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92000" cy="6945923"/>
          </a:xfrm>
        </p:spPr>
      </p:pic>
      <p:sp>
        <p:nvSpPr>
          <p:cNvPr id="21" name="Rectangle 20"/>
          <p:cNvSpPr/>
          <p:nvPr/>
        </p:nvSpPr>
        <p:spPr>
          <a:xfrm>
            <a:off x="1" y="0"/>
            <a:ext cx="12192000" cy="6945923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829684" y="1473858"/>
            <a:ext cx="6532630" cy="3910283"/>
          </a:xfrm>
          <a:prstGeom prst="rect">
            <a:avLst/>
          </a:prstGeom>
          <a:solidFill>
            <a:schemeClr val="tx1">
              <a:lumMod val="95000"/>
              <a:lumOff val="5000"/>
              <a:alpha val="3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5638800" y="1049434"/>
            <a:ext cx="914400" cy="914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00783" y="2003618"/>
            <a:ext cx="11390435" cy="75708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4000" spc="100" dirty="0">
                <a:solidFill>
                  <a:schemeClr val="accent4">
                    <a:lumMod val="40000"/>
                    <a:lumOff val="60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Procedure to solve </a:t>
            </a:r>
          </a:p>
          <a:p>
            <a:pPr>
              <a:spcBef>
                <a:spcPts val="600"/>
              </a:spcBef>
            </a:pPr>
            <a:r>
              <a:rPr lang="en-US" sz="4000" spc="100" dirty="0">
                <a:solidFill>
                  <a:schemeClr val="accent4">
                    <a:lumMod val="40000"/>
                    <a:lumOff val="60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Circuit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3366170" y="3765621"/>
            <a:ext cx="5387305" cy="1027016"/>
          </a:xfrm>
        </p:spPr>
        <p:txBody>
          <a:bodyPr lIns="274320" tIns="0" rIns="274320" bIns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presentation on methods and procedures to solve a series or a parallel electrical circuit.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958096" y="3428999"/>
            <a:ext cx="2275803" cy="8693"/>
          </a:xfrm>
          <a:prstGeom prst="line">
            <a:avLst/>
          </a:prstGeom>
          <a:ln w="63500">
            <a:solidFill>
              <a:srgbClr val="F547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280" y="1278034"/>
            <a:ext cx="599439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0014" y="1031652"/>
            <a:ext cx="971966" cy="97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36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10</a:t>
            </a:fld>
            <a:endParaRPr lang="en-US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472190" y="1490380"/>
            <a:ext cx="11277600" cy="503783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Most problems involve three characteristics of a circuit:</a:t>
            </a:r>
          </a:p>
          <a:p>
            <a:r>
              <a:rPr lang="en-US" sz="2000" b="1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                     i)  resistance  R, </a:t>
            </a:r>
          </a:p>
          <a:p>
            <a:r>
              <a:rPr lang="en-US" sz="2000" b="1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                    ii)  voltage  V     and </a:t>
            </a:r>
          </a:p>
          <a:p>
            <a:r>
              <a:rPr lang="en-US" sz="2000" b="1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                    iii)  current  I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+mn-lt"/>
                <a:cs typeface="Times New Roman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Ohm's Law tells that they are related in a simple way:</a:t>
            </a:r>
          </a:p>
          <a:p>
            <a:r>
              <a:rPr lang="en-US" sz="1800" b="1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                                        V =  IR. </a:t>
            </a:r>
          </a:p>
          <a:p>
            <a:r>
              <a:rPr lang="en-US" sz="1800" b="1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                                        I  =   V / R</a:t>
            </a:r>
          </a:p>
          <a:p>
            <a:r>
              <a:rPr lang="en-US" sz="1800" b="1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                                        R =   V/I</a:t>
            </a:r>
          </a:p>
          <a:p>
            <a:endParaRPr lang="en-US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How to work circuit by Ohm’s Law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085" y="1820734"/>
            <a:ext cx="5036695" cy="4377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7482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57200" y="1490381"/>
            <a:ext cx="11277600" cy="5367620"/>
          </a:xfrm>
        </p:spPr>
        <p:txBody>
          <a:bodyPr/>
          <a:lstStyle/>
          <a:p>
            <a:r>
              <a:rPr lang="en-US" sz="2800" dirty="0">
                <a:latin typeface="+mn-lt"/>
              </a:rPr>
              <a:t>  </a:t>
            </a:r>
            <a:r>
              <a:rPr lang="en-US" sz="28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 In  a series circuit :</a:t>
            </a:r>
          </a:p>
          <a:p>
            <a:r>
              <a:rPr lang="en-US" sz="28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     i.  only one path for current flow,</a:t>
            </a:r>
          </a:p>
          <a:p>
            <a:r>
              <a:rPr lang="en-US" sz="28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    ii.  following same current  at all points on the   circuit 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How to work current in series circuit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400" y="4310258"/>
            <a:ext cx="3089717" cy="2374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317" y="4230590"/>
            <a:ext cx="4351296" cy="24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1511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89744" y="2047876"/>
            <a:ext cx="10882859" cy="444286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Dropping  the voltage  across each component of the series circuit add up to the total voltage drop across the circuit like:</a:t>
            </a:r>
            <a:br>
              <a:rPr lang="en-US" sz="2800" dirty="0">
                <a:solidFill>
                  <a:schemeClr val="tx1"/>
                </a:solidFill>
                <a:latin typeface="+mn-lt"/>
                <a:cs typeface="Times New Roman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         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v1 + v2 + v3 = Vt (total voltage)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It is Called kirchhoff’s voltage law ( KVL)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Character of voltage in series circuit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367" y="2782495"/>
            <a:ext cx="3333673" cy="335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0914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39491"/>
          </a:xfrm>
        </p:spPr>
      </p:pic>
      <p:sp>
        <p:nvSpPr>
          <p:cNvPr id="21" name="Rectangle 20"/>
          <p:cNvSpPr/>
          <p:nvPr/>
        </p:nvSpPr>
        <p:spPr>
          <a:xfrm>
            <a:off x="0" y="40745"/>
            <a:ext cx="12192000" cy="6939491"/>
          </a:xfrm>
          <a:prstGeom prst="rect">
            <a:avLst/>
          </a:prstGeom>
          <a:solidFill>
            <a:srgbClr val="008FD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2680608"/>
            <a:ext cx="11277600" cy="839481"/>
          </a:xfrm>
        </p:spPr>
        <p:txBody>
          <a:bodyPr/>
          <a:lstStyle/>
          <a:p>
            <a:r>
              <a:rPr lang="en-US" sz="4800" spc="100" dirty="0"/>
              <a:t>Solving a Series Circuit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142401" y="3675229"/>
            <a:ext cx="1907198" cy="17584"/>
          </a:xfrm>
          <a:prstGeom prst="line">
            <a:avLst/>
          </a:prstGeom>
          <a:ln w="63500">
            <a:solidFill>
              <a:srgbClr val="8DB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981" y="1737312"/>
            <a:ext cx="742038" cy="74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51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31638" y="144463"/>
            <a:ext cx="360362" cy="365125"/>
          </a:xfrm>
        </p:spPr>
        <p:txBody>
          <a:bodyPr/>
          <a:lstStyle/>
          <a:p>
            <a:fld id="{C2CE4BAF-07FB-4718-B765-6696022D4B1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395287" y="586472"/>
            <a:ext cx="11277600" cy="704341"/>
          </a:xfrm>
        </p:spPr>
        <p:txBody>
          <a:bodyPr/>
          <a:lstStyle/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  <a:cs typeface="Arial" panose="020B0604020202020204" pitchFamily="34" charset="0"/>
              </a:rPr>
              <a:t>Solving a Series Circuit</a:t>
            </a:r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1148952" y="1951646"/>
            <a:ext cx="685800" cy="685800"/>
          </a:xfrm>
          <a:prstGeom prst="ellipse">
            <a:avLst/>
          </a:prstGeom>
          <a:solidFill>
            <a:schemeClr val="bg1"/>
          </a:solidFill>
          <a:ln w="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 flipH="1">
            <a:off x="1771361" y="1484133"/>
            <a:ext cx="8525451" cy="5161133"/>
            <a:chOff x="383201" y="1537887"/>
            <a:chExt cx="5292363" cy="1628775"/>
          </a:xfrm>
        </p:grpSpPr>
        <p:grpSp>
          <p:nvGrpSpPr>
            <p:cNvPr id="55" name="Group 54"/>
            <p:cNvGrpSpPr/>
            <p:nvPr/>
          </p:nvGrpSpPr>
          <p:grpSpPr>
            <a:xfrm>
              <a:off x="383201" y="1537887"/>
              <a:ext cx="5292363" cy="1628775"/>
              <a:chOff x="383201" y="1537887"/>
              <a:chExt cx="5292363" cy="1628775"/>
            </a:xfrm>
          </p:grpSpPr>
          <p:sp>
            <p:nvSpPr>
              <p:cNvPr id="57" name="Isosceles Triangle 56"/>
              <p:cNvSpPr/>
              <p:nvPr/>
            </p:nvSpPr>
            <p:spPr>
              <a:xfrm rot="5400000">
                <a:off x="5307500" y="1593563"/>
                <a:ext cx="330091" cy="40603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383201" y="1537887"/>
                <a:ext cx="4886327" cy="1628775"/>
              </a:xfrm>
              <a:prstGeom prst="roundRect">
                <a:avLst>
                  <a:gd name="adj" fmla="val 3196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Isosceles Triangle 55"/>
            <p:cNvSpPr/>
            <p:nvPr/>
          </p:nvSpPr>
          <p:spPr>
            <a:xfrm rot="5400000">
              <a:off x="5258793" y="1569892"/>
              <a:ext cx="363234" cy="45337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585550" y="1993612"/>
            <a:ext cx="77112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  <a:spcAft>
                <a:spcPts val="3000"/>
              </a:spcAft>
            </a:pPr>
            <a:r>
              <a:rPr lang="en-US" sz="2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Kirchhoff’s Voltage law(KVL)</a:t>
            </a:r>
            <a:r>
              <a:rPr lang="en-US" sz="2400" dirty="0"/>
              <a:t>: The algebraic sum of all voltages around a closed loop must be equal to zero.</a:t>
            </a:r>
            <a:br>
              <a:rPr lang="en-US" sz="2400" dirty="0"/>
            </a:br>
            <a:r>
              <a:rPr lang="en-US" sz="2400" dirty="0"/>
              <a:t>      Σ voltage drops - Σ voltage rises = 0</a:t>
            </a:r>
            <a:br>
              <a:rPr lang="en-US" sz="2400" dirty="0"/>
            </a:br>
            <a:r>
              <a:rPr lang="en-US" sz="2400" dirty="0"/>
              <a:t>or, Σ voltage drops = Σ voltage rises</a:t>
            </a:r>
            <a:endParaRPr lang="b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34" y="1993612"/>
            <a:ext cx="656799" cy="6567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639" y="3563272"/>
            <a:ext cx="2597121" cy="23349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24175" y="3105836"/>
            <a:ext cx="62198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200" dirty="0"/>
              <a:t>The sum of all the voltages around the loop is equal to zero : v1+v2+v3-v4=0.</a:t>
            </a:r>
          </a:p>
        </p:txBody>
      </p:sp>
    </p:spTree>
    <p:extLst>
      <p:ext uri="{BB962C8B-B14F-4D97-AF65-F5344CB8AC3E}">
        <p14:creationId xmlns:p14="http://schemas.microsoft.com/office/powerpoint/2010/main" val="4009073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1861" y="801280"/>
            <a:ext cx="11277599" cy="49290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  <a:cs typeface="Arial" panose="020B0604020202020204" pitchFamily="34" charset="0"/>
              </a:rPr>
              <a:t>Solving a Series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  <a:cs typeface="Arial" panose="020B0604020202020204" pitchFamily="34" charset="0"/>
              </a:rPr>
              <a:t>Circuit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Berlin Sans FB Demi" panose="020E0802020502020306" pitchFamily="34" charset="0"/>
              <a:cs typeface="Arial" panose="020B0604020202020204" pitchFamily="34" charset="0"/>
            </a:endParaRPr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1148952" y="1951646"/>
            <a:ext cx="685800" cy="685800"/>
          </a:xfrm>
          <a:prstGeom prst="ellipse">
            <a:avLst/>
          </a:prstGeom>
          <a:solidFill>
            <a:schemeClr val="bg1"/>
          </a:solidFill>
          <a:ln w="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 flipH="1">
            <a:off x="1827932" y="1493240"/>
            <a:ext cx="9901527" cy="5161133"/>
            <a:chOff x="383200" y="1537887"/>
            <a:chExt cx="5292364" cy="1628775"/>
          </a:xfrm>
        </p:grpSpPr>
        <p:grpSp>
          <p:nvGrpSpPr>
            <p:cNvPr id="55" name="Group 54"/>
            <p:cNvGrpSpPr/>
            <p:nvPr/>
          </p:nvGrpSpPr>
          <p:grpSpPr>
            <a:xfrm>
              <a:off x="383200" y="1537887"/>
              <a:ext cx="5292364" cy="1628775"/>
              <a:chOff x="383200" y="1537887"/>
              <a:chExt cx="5292364" cy="1628775"/>
            </a:xfrm>
          </p:grpSpPr>
          <p:sp>
            <p:nvSpPr>
              <p:cNvPr id="57" name="Isosceles Triangle 56"/>
              <p:cNvSpPr/>
              <p:nvPr/>
            </p:nvSpPr>
            <p:spPr>
              <a:xfrm rot="5400000">
                <a:off x="5307500" y="1593563"/>
                <a:ext cx="330091" cy="40603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383200" y="1537887"/>
                <a:ext cx="4886327" cy="1628775"/>
              </a:xfrm>
              <a:prstGeom prst="roundRect">
                <a:avLst>
                  <a:gd name="adj" fmla="val 3196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Isosceles Triangle 55"/>
            <p:cNvSpPr/>
            <p:nvPr/>
          </p:nvSpPr>
          <p:spPr>
            <a:xfrm rot="5400000">
              <a:off x="5258793" y="1569892"/>
              <a:ext cx="363234" cy="45337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905822" y="3741888"/>
            <a:ext cx="864358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12Ω.</a:t>
            </a:r>
            <a:endParaRPr lang="en-US" sz="20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cs typeface="Arial" panose="020B0604020202020204" pitchFamily="34" charset="0"/>
              </a:rPr>
              <a:t>According to ohm’s law: V=IR.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cs typeface="Arial" panose="020B0604020202020204" pitchFamily="34" charset="0"/>
              </a:rPr>
              <a:t>So, Is = 1.67A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cs typeface="Arial" panose="020B0604020202020204" pitchFamily="34" charset="0"/>
              </a:rPr>
              <a:t>= V</a:t>
            </a:r>
            <a:r>
              <a:rPr lang="en-US" dirty="0">
                <a:cs typeface="Arial" panose="020B0604020202020204" pitchFamily="34" charset="0"/>
              </a:rPr>
              <a:t>1</a:t>
            </a:r>
            <a:r>
              <a:rPr lang="en-US" sz="2000" dirty="0">
                <a:cs typeface="Arial" panose="020B0604020202020204" pitchFamily="34" charset="0"/>
              </a:rPr>
              <a:t>+V</a:t>
            </a:r>
            <a:r>
              <a:rPr lang="en-US" dirty="0">
                <a:cs typeface="Arial" panose="020B0604020202020204" pitchFamily="34" charset="0"/>
              </a:rPr>
              <a:t>2</a:t>
            </a:r>
            <a:r>
              <a:rPr lang="en-US" sz="2000" dirty="0">
                <a:cs typeface="Arial" panose="020B0604020202020204" pitchFamily="34" charset="0"/>
              </a:rPr>
              <a:t>+V</a:t>
            </a:r>
            <a:r>
              <a:rPr lang="en-US" dirty="0">
                <a:cs typeface="Arial" panose="020B0604020202020204" pitchFamily="34" charset="0"/>
              </a:rPr>
              <a:t>3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cs typeface="Arial" panose="020B0604020202020204" pitchFamily="34" charset="0"/>
              </a:rPr>
              <a:t>      = IsR</a:t>
            </a:r>
            <a:r>
              <a:rPr lang="en-US" dirty="0">
                <a:cs typeface="Arial" panose="020B0604020202020204" pitchFamily="34" charset="0"/>
              </a:rPr>
              <a:t>1</a:t>
            </a:r>
            <a:r>
              <a:rPr lang="en-US" sz="2000" dirty="0">
                <a:cs typeface="Arial" panose="020B0604020202020204" pitchFamily="34" charset="0"/>
              </a:rPr>
              <a:t>+IsR</a:t>
            </a:r>
            <a:r>
              <a:rPr lang="en-US" dirty="0">
                <a:cs typeface="Arial" panose="020B0604020202020204" pitchFamily="34" charset="0"/>
              </a:rPr>
              <a:t>2</a:t>
            </a:r>
            <a:r>
              <a:rPr lang="en-US" sz="2000" dirty="0">
                <a:cs typeface="Arial" panose="020B0604020202020204" pitchFamily="34" charset="0"/>
              </a:rPr>
              <a:t>+IsR</a:t>
            </a:r>
            <a:r>
              <a:rPr lang="en-US" dirty="0">
                <a:cs typeface="Arial" panose="020B0604020202020204" pitchFamily="34" charset="0"/>
              </a:rPr>
              <a:t>3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cs typeface="Arial" panose="020B0604020202020204" pitchFamily="34" charset="0"/>
              </a:rPr>
              <a:t>      = 20.04V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cs typeface="Arial" panose="020B0604020202020204" pitchFamily="34" charset="0"/>
              </a:rPr>
              <a:t>So, here voltage drops and voltage rises are same. The sum of all the voltages around the loop is equal to zero. </a:t>
            </a:r>
          </a:p>
          <a:p>
            <a:pPr>
              <a:spcBef>
                <a:spcPts val="2400"/>
              </a:spcBef>
              <a:spcAft>
                <a:spcPts val="3000"/>
              </a:spcAft>
            </a:pPr>
            <a:endParaRPr lang="b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34" y="1993612"/>
            <a:ext cx="656799" cy="6567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861" y="1675165"/>
            <a:ext cx="3017782" cy="206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08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39491"/>
          </a:xfrm>
        </p:spPr>
      </p:pic>
      <p:sp>
        <p:nvSpPr>
          <p:cNvPr id="21" name="Rectangle 20"/>
          <p:cNvSpPr/>
          <p:nvPr/>
        </p:nvSpPr>
        <p:spPr>
          <a:xfrm>
            <a:off x="0" y="40745"/>
            <a:ext cx="12192000" cy="6939491"/>
          </a:xfrm>
          <a:prstGeom prst="rect">
            <a:avLst/>
          </a:prstGeom>
          <a:solidFill>
            <a:srgbClr val="008FD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2680608"/>
            <a:ext cx="11277600" cy="839481"/>
          </a:xfrm>
        </p:spPr>
        <p:txBody>
          <a:bodyPr/>
          <a:lstStyle/>
          <a:p>
            <a:r>
              <a:rPr lang="en-US" sz="4800" spc="100" dirty="0"/>
              <a:t>Introduction of Parallel Circuit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142401" y="3675229"/>
            <a:ext cx="1907198" cy="17584"/>
          </a:xfrm>
          <a:prstGeom prst="line">
            <a:avLst/>
          </a:prstGeom>
          <a:ln w="63500">
            <a:solidFill>
              <a:srgbClr val="8DB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981" y="1737312"/>
            <a:ext cx="742038" cy="74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54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1861" y="876299"/>
            <a:ext cx="11277599" cy="564431"/>
          </a:xfrm>
        </p:spPr>
        <p:txBody>
          <a:bodyPr/>
          <a:lstStyle/>
          <a:p>
            <a:r>
              <a:rPr lang="en-US" alt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  <a:cs typeface="Arial" panose="020B0604020202020204" pitchFamily="34" charset="0"/>
              </a:rPr>
              <a:t>Parallel Circuit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Berlin Sans FB Demi" panose="020E0802020502020306" pitchFamily="34" charset="0"/>
              <a:cs typeface="Arial" panose="020B0604020202020204" pitchFamily="34" charset="0"/>
            </a:endParaRPr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1148952" y="1951646"/>
            <a:ext cx="685800" cy="685800"/>
          </a:xfrm>
          <a:prstGeom prst="ellipse">
            <a:avLst/>
          </a:prstGeom>
          <a:solidFill>
            <a:schemeClr val="bg1"/>
          </a:solidFill>
          <a:ln w="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 flipH="1">
            <a:off x="1856932" y="1493240"/>
            <a:ext cx="9872527" cy="5161133"/>
            <a:chOff x="383200" y="1537887"/>
            <a:chExt cx="5292364" cy="1628775"/>
          </a:xfrm>
        </p:grpSpPr>
        <p:grpSp>
          <p:nvGrpSpPr>
            <p:cNvPr id="55" name="Group 54"/>
            <p:cNvGrpSpPr/>
            <p:nvPr/>
          </p:nvGrpSpPr>
          <p:grpSpPr>
            <a:xfrm>
              <a:off x="383200" y="1537887"/>
              <a:ext cx="5292364" cy="1628775"/>
              <a:chOff x="383200" y="1537887"/>
              <a:chExt cx="5292364" cy="1628775"/>
            </a:xfrm>
          </p:grpSpPr>
          <p:sp>
            <p:nvSpPr>
              <p:cNvPr id="57" name="Isosceles Triangle 56"/>
              <p:cNvSpPr/>
              <p:nvPr/>
            </p:nvSpPr>
            <p:spPr>
              <a:xfrm rot="5400000">
                <a:off x="5307500" y="1593563"/>
                <a:ext cx="330091" cy="40603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383200" y="1537887"/>
                <a:ext cx="4886323" cy="1628775"/>
              </a:xfrm>
              <a:prstGeom prst="roundRect">
                <a:avLst>
                  <a:gd name="adj" fmla="val 3196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Isosceles Triangle 55"/>
            <p:cNvSpPr/>
            <p:nvPr/>
          </p:nvSpPr>
          <p:spPr>
            <a:xfrm rot="5400000">
              <a:off x="5258793" y="1569892"/>
              <a:ext cx="363234" cy="45337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34" y="1993612"/>
            <a:ext cx="656799" cy="6567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074" y="4319077"/>
            <a:ext cx="8239126" cy="21198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250" y="1592520"/>
            <a:ext cx="5819775" cy="228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55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1861" y="801280"/>
            <a:ext cx="11277599" cy="492904"/>
          </a:xfrm>
        </p:spPr>
        <p:txBody>
          <a:bodyPr/>
          <a:lstStyle/>
          <a:p>
            <a:r>
              <a:rPr lang="en-US" alt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  <a:cs typeface="Arial" panose="020B0604020202020204" pitchFamily="34" charset="0"/>
              </a:rPr>
              <a:t>Advantages &amp; Usage of parallel circuit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1148952" y="1951646"/>
            <a:ext cx="685800" cy="685800"/>
          </a:xfrm>
          <a:prstGeom prst="ellipse">
            <a:avLst/>
          </a:prstGeom>
          <a:solidFill>
            <a:schemeClr val="bg1"/>
          </a:solidFill>
          <a:ln w="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 flipH="1">
            <a:off x="1827933" y="1493240"/>
            <a:ext cx="8525453" cy="5161133"/>
            <a:chOff x="383200" y="1537887"/>
            <a:chExt cx="5292364" cy="1628775"/>
          </a:xfrm>
        </p:grpSpPr>
        <p:grpSp>
          <p:nvGrpSpPr>
            <p:cNvPr id="55" name="Group 54"/>
            <p:cNvGrpSpPr/>
            <p:nvPr/>
          </p:nvGrpSpPr>
          <p:grpSpPr>
            <a:xfrm>
              <a:off x="383200" y="1537887"/>
              <a:ext cx="5292364" cy="1628775"/>
              <a:chOff x="383200" y="1537887"/>
              <a:chExt cx="5292364" cy="1628775"/>
            </a:xfrm>
          </p:grpSpPr>
          <p:sp>
            <p:nvSpPr>
              <p:cNvPr id="57" name="Isosceles Triangle 56"/>
              <p:cNvSpPr/>
              <p:nvPr/>
            </p:nvSpPr>
            <p:spPr>
              <a:xfrm rot="5400000">
                <a:off x="5307500" y="1593563"/>
                <a:ext cx="330091" cy="40603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383200" y="1537887"/>
                <a:ext cx="4886327" cy="1628775"/>
              </a:xfrm>
              <a:prstGeom prst="roundRect">
                <a:avLst>
                  <a:gd name="adj" fmla="val 3196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Isosceles Triangle 55"/>
            <p:cNvSpPr/>
            <p:nvPr/>
          </p:nvSpPr>
          <p:spPr>
            <a:xfrm rot="5400000">
              <a:off x="5258793" y="1569892"/>
              <a:ext cx="363234" cy="45337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468381" y="1585670"/>
            <a:ext cx="864358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Equipments</a:t>
            </a:r>
            <a:r>
              <a:rPr lang="en-US" alt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gets same power.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Individual switching system.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Easy replacement.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Used in household wiring.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Shunt is connected in parallel circuit.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2400"/>
              </a:spcBef>
              <a:spcAft>
                <a:spcPts val="3000"/>
              </a:spcAft>
              <a:buFont typeface="Wingdings" panose="05000000000000000000" pitchFamily="2" charset="2"/>
              <a:buChar char="Ø"/>
            </a:pPr>
            <a:endParaRPr lang="b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34" y="1993612"/>
            <a:ext cx="656799" cy="65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30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39491"/>
          </a:xfrm>
        </p:spPr>
      </p:pic>
      <p:sp>
        <p:nvSpPr>
          <p:cNvPr id="21" name="Rectangle 20"/>
          <p:cNvSpPr/>
          <p:nvPr/>
        </p:nvSpPr>
        <p:spPr>
          <a:xfrm>
            <a:off x="0" y="40745"/>
            <a:ext cx="12192000" cy="6939491"/>
          </a:xfrm>
          <a:prstGeom prst="rect">
            <a:avLst/>
          </a:prstGeom>
          <a:solidFill>
            <a:srgbClr val="008FD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2680608"/>
            <a:ext cx="11277600" cy="839481"/>
          </a:xfrm>
        </p:spPr>
        <p:txBody>
          <a:bodyPr/>
          <a:lstStyle/>
          <a:p>
            <a:r>
              <a:rPr lang="en-US" sz="4800" spc="100" dirty="0"/>
              <a:t>Introduction of Series Circuit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142401" y="3675229"/>
            <a:ext cx="1907198" cy="17584"/>
          </a:xfrm>
          <a:prstGeom prst="line">
            <a:avLst/>
          </a:prstGeom>
          <a:ln w="63500">
            <a:solidFill>
              <a:srgbClr val="8DB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981" y="1737312"/>
            <a:ext cx="742038" cy="74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26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1861" y="755065"/>
            <a:ext cx="11277599" cy="492904"/>
          </a:xfrm>
        </p:spPr>
        <p:txBody>
          <a:bodyPr/>
          <a:lstStyle/>
          <a:p>
            <a:r>
              <a:rPr lang="en-US" dirty="0">
                <a:latin typeface="Berlin Sans FB Demi" panose="020E0802020502020306" pitchFamily="34" charset="0"/>
              </a:rPr>
              <a:t>What is circuit?</a:t>
            </a:r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1148952" y="1951646"/>
            <a:ext cx="685800" cy="685800"/>
          </a:xfrm>
          <a:prstGeom prst="ellipse">
            <a:avLst/>
          </a:prstGeom>
          <a:solidFill>
            <a:schemeClr val="bg1"/>
          </a:solidFill>
          <a:ln w="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 flipH="1">
            <a:off x="1827932" y="1493240"/>
            <a:ext cx="9541107" cy="5161133"/>
            <a:chOff x="383200" y="1537887"/>
            <a:chExt cx="5292364" cy="1628775"/>
          </a:xfrm>
        </p:grpSpPr>
        <p:grpSp>
          <p:nvGrpSpPr>
            <p:cNvPr id="55" name="Group 54"/>
            <p:cNvGrpSpPr/>
            <p:nvPr/>
          </p:nvGrpSpPr>
          <p:grpSpPr>
            <a:xfrm>
              <a:off x="383200" y="1537887"/>
              <a:ext cx="5292364" cy="1628775"/>
              <a:chOff x="383200" y="1537887"/>
              <a:chExt cx="5292364" cy="1628775"/>
            </a:xfrm>
          </p:grpSpPr>
          <p:sp>
            <p:nvSpPr>
              <p:cNvPr id="57" name="Isosceles Triangle 56"/>
              <p:cNvSpPr/>
              <p:nvPr/>
            </p:nvSpPr>
            <p:spPr>
              <a:xfrm rot="5400000">
                <a:off x="5307500" y="1593563"/>
                <a:ext cx="330091" cy="40603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383200" y="1537887"/>
                <a:ext cx="4886327" cy="1628775"/>
              </a:xfrm>
              <a:prstGeom prst="roundRect">
                <a:avLst>
                  <a:gd name="adj" fmla="val 3196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Isosceles Triangle 55"/>
            <p:cNvSpPr/>
            <p:nvPr/>
          </p:nvSpPr>
          <p:spPr>
            <a:xfrm rot="5400000">
              <a:off x="5258793" y="1569892"/>
              <a:ext cx="363234" cy="45337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725450" y="1595799"/>
            <a:ext cx="8643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2400"/>
              </a:spcBef>
              <a:spcAft>
                <a:spcPts val="30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A circuit is a closed loop that electrons can travel in. A source of electricity such as a battery provides electrical energy in the circuit.                         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34" y="1993612"/>
            <a:ext cx="656799" cy="656799"/>
          </a:xfrm>
          <a:prstGeom prst="rect">
            <a:avLst/>
          </a:prstGeom>
        </p:spPr>
      </p:pic>
      <p:pic>
        <p:nvPicPr>
          <p:cNvPr id="14" name="Picture 13" descr="C:\Users\USER\Desktop\download (1).png"/>
          <p:cNvPicPr>
            <a:picLocks noGrp="1"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51960" y="3225373"/>
            <a:ext cx="4876800" cy="3429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87782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1861" y="801280"/>
            <a:ext cx="11277599" cy="492904"/>
          </a:xfrm>
        </p:spPr>
        <p:txBody>
          <a:bodyPr/>
          <a:lstStyle/>
          <a:p>
            <a:r>
              <a:rPr lang="en-US" dirty="0">
                <a:latin typeface="Berlin Sans FB Demi" panose="020E0802020502020306" pitchFamily="34" charset="0"/>
              </a:rPr>
              <a:t>Types of Circuit</a:t>
            </a:r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1148952" y="1951646"/>
            <a:ext cx="685800" cy="685800"/>
          </a:xfrm>
          <a:prstGeom prst="ellipse">
            <a:avLst/>
          </a:prstGeom>
          <a:solidFill>
            <a:schemeClr val="bg1"/>
          </a:solidFill>
          <a:ln w="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 flipH="1">
            <a:off x="1827933" y="1493240"/>
            <a:ext cx="8525453" cy="5161133"/>
            <a:chOff x="383200" y="1537887"/>
            <a:chExt cx="5292364" cy="1628775"/>
          </a:xfrm>
        </p:grpSpPr>
        <p:grpSp>
          <p:nvGrpSpPr>
            <p:cNvPr id="55" name="Group 54"/>
            <p:cNvGrpSpPr/>
            <p:nvPr/>
          </p:nvGrpSpPr>
          <p:grpSpPr>
            <a:xfrm>
              <a:off x="383200" y="1537887"/>
              <a:ext cx="5292364" cy="1628775"/>
              <a:chOff x="383200" y="1537887"/>
              <a:chExt cx="5292364" cy="1628775"/>
            </a:xfrm>
          </p:grpSpPr>
          <p:sp>
            <p:nvSpPr>
              <p:cNvPr id="57" name="Isosceles Triangle 56"/>
              <p:cNvSpPr/>
              <p:nvPr/>
            </p:nvSpPr>
            <p:spPr>
              <a:xfrm rot="5400000">
                <a:off x="5307500" y="1593563"/>
                <a:ext cx="330091" cy="40603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383200" y="1537887"/>
                <a:ext cx="4886327" cy="1628775"/>
              </a:xfrm>
              <a:prstGeom prst="roundRect">
                <a:avLst>
                  <a:gd name="adj" fmla="val 3196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Isosceles Triangle 55"/>
            <p:cNvSpPr/>
            <p:nvPr/>
          </p:nvSpPr>
          <p:spPr>
            <a:xfrm rot="5400000">
              <a:off x="5258793" y="1569892"/>
              <a:ext cx="363234" cy="45337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905822" y="1993612"/>
            <a:ext cx="86435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Series circuit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Parallel circuit</a:t>
            </a:r>
          </a:p>
          <a:p>
            <a:pPr>
              <a:spcBef>
                <a:spcPts val="2400"/>
              </a:spcBef>
              <a:spcAft>
                <a:spcPts val="3000"/>
              </a:spcAft>
            </a:pPr>
            <a:endParaRPr lang="b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34" y="1993612"/>
            <a:ext cx="656799" cy="65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4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1861" y="801280"/>
            <a:ext cx="11277599" cy="492904"/>
          </a:xfrm>
        </p:spPr>
        <p:txBody>
          <a:bodyPr/>
          <a:lstStyle/>
          <a:p>
            <a:r>
              <a:rPr lang="en-US" dirty="0">
                <a:latin typeface="Berlin Sans FB Demi" panose="020E0802020502020306" pitchFamily="34" charset="0"/>
              </a:rPr>
              <a:t>Series circuit</a:t>
            </a:r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1148952" y="1951646"/>
            <a:ext cx="685800" cy="685800"/>
          </a:xfrm>
          <a:prstGeom prst="ellipse">
            <a:avLst/>
          </a:prstGeom>
          <a:solidFill>
            <a:schemeClr val="bg1"/>
          </a:solidFill>
          <a:ln w="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 flipH="1">
            <a:off x="1827932" y="1494913"/>
            <a:ext cx="9901527" cy="5161133"/>
            <a:chOff x="383200" y="1537887"/>
            <a:chExt cx="5292364" cy="1628775"/>
          </a:xfrm>
        </p:grpSpPr>
        <p:grpSp>
          <p:nvGrpSpPr>
            <p:cNvPr id="55" name="Group 54"/>
            <p:cNvGrpSpPr/>
            <p:nvPr/>
          </p:nvGrpSpPr>
          <p:grpSpPr>
            <a:xfrm>
              <a:off x="383200" y="1537887"/>
              <a:ext cx="5292364" cy="1628775"/>
              <a:chOff x="383200" y="1537887"/>
              <a:chExt cx="5292364" cy="1628775"/>
            </a:xfrm>
          </p:grpSpPr>
          <p:sp>
            <p:nvSpPr>
              <p:cNvPr id="57" name="Isosceles Triangle 56"/>
              <p:cNvSpPr/>
              <p:nvPr/>
            </p:nvSpPr>
            <p:spPr>
              <a:xfrm rot="5400000">
                <a:off x="5307500" y="1593563"/>
                <a:ext cx="330091" cy="40603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383200" y="1537887"/>
                <a:ext cx="4886327" cy="1628775"/>
              </a:xfrm>
              <a:prstGeom prst="roundRect">
                <a:avLst>
                  <a:gd name="adj" fmla="val 3196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Isosceles Triangle 55"/>
            <p:cNvSpPr/>
            <p:nvPr/>
          </p:nvSpPr>
          <p:spPr>
            <a:xfrm rot="5400000">
              <a:off x="5258793" y="1569892"/>
              <a:ext cx="363234" cy="45337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860102" y="1993612"/>
            <a:ext cx="86435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The components are connected end- to- end, one after another. They make a simple loop for the current to flow round. The  total resistance R,</a:t>
            </a:r>
          </a:p>
          <a:p>
            <a:pPr>
              <a:buNone/>
            </a:pPr>
            <a:r>
              <a:rPr lang="en-US" sz="2400" dirty="0"/>
              <a:t>    R=R1 +R2+R3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34" y="1993612"/>
            <a:ext cx="656799" cy="656799"/>
          </a:xfrm>
          <a:prstGeom prst="rect">
            <a:avLst/>
          </a:prstGeom>
        </p:spPr>
      </p:pic>
      <p:pic>
        <p:nvPicPr>
          <p:cNvPr id="13" name="Picture 2" descr="C:\Users\USER\Desktop\downloa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68240" y="3563272"/>
            <a:ext cx="4019550" cy="2514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38611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1861" y="801280"/>
            <a:ext cx="11277599" cy="492904"/>
          </a:xfrm>
        </p:spPr>
        <p:txBody>
          <a:bodyPr/>
          <a:lstStyle/>
          <a:p>
            <a:r>
              <a:rPr lang="en-US" dirty="0">
                <a:latin typeface="Berlin Sans FB Demi" panose="020E0802020502020306" pitchFamily="34" charset="0"/>
              </a:rPr>
              <a:t>Series circuit </a:t>
            </a:r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1148952" y="1951646"/>
            <a:ext cx="685800" cy="685800"/>
          </a:xfrm>
          <a:prstGeom prst="ellipse">
            <a:avLst/>
          </a:prstGeom>
          <a:solidFill>
            <a:schemeClr val="bg1"/>
          </a:solidFill>
          <a:ln w="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 flipH="1">
            <a:off x="1827932" y="1493240"/>
            <a:ext cx="10364067" cy="5161133"/>
            <a:chOff x="383200" y="1537887"/>
            <a:chExt cx="5292364" cy="1628775"/>
          </a:xfrm>
        </p:grpSpPr>
        <p:grpSp>
          <p:nvGrpSpPr>
            <p:cNvPr id="55" name="Group 54"/>
            <p:cNvGrpSpPr/>
            <p:nvPr/>
          </p:nvGrpSpPr>
          <p:grpSpPr>
            <a:xfrm>
              <a:off x="383200" y="1537887"/>
              <a:ext cx="5292364" cy="1628775"/>
              <a:chOff x="383200" y="1537887"/>
              <a:chExt cx="5292364" cy="1628775"/>
            </a:xfrm>
          </p:grpSpPr>
          <p:sp>
            <p:nvSpPr>
              <p:cNvPr id="57" name="Isosceles Triangle 56"/>
              <p:cNvSpPr/>
              <p:nvPr/>
            </p:nvSpPr>
            <p:spPr>
              <a:xfrm rot="5400000">
                <a:off x="5307500" y="1593563"/>
                <a:ext cx="330091" cy="40603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383200" y="1537887"/>
                <a:ext cx="4886327" cy="1628775"/>
              </a:xfrm>
              <a:prstGeom prst="roundRect">
                <a:avLst>
                  <a:gd name="adj" fmla="val 3196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Isosceles Triangle 55"/>
            <p:cNvSpPr/>
            <p:nvPr/>
          </p:nvSpPr>
          <p:spPr>
            <a:xfrm rot="5400000">
              <a:off x="5258793" y="1569892"/>
              <a:ext cx="363234" cy="45337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639653" y="1539455"/>
            <a:ext cx="54375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Current is the same at all points in the circuit 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Voltage is shared between the components 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34" y="1993612"/>
            <a:ext cx="656799" cy="656799"/>
          </a:xfrm>
          <a:prstGeom prst="rect">
            <a:avLst/>
          </a:prstGeom>
        </p:spPr>
      </p:pic>
      <p:pic>
        <p:nvPicPr>
          <p:cNvPr id="13" name="Picture 3" descr="C:\Users\USER\Desktop\images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23261" y="4036321"/>
            <a:ext cx="4044156" cy="2286000"/>
          </a:xfrm>
          <a:prstGeom prst="rect">
            <a:avLst/>
          </a:prstGeom>
          <a:noFill/>
        </p:spPr>
      </p:pic>
      <p:pic>
        <p:nvPicPr>
          <p:cNvPr id="14" name="Picture 2" descr="C:\Users\USER\Desktop\image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54241" y="4312497"/>
            <a:ext cx="4114799" cy="1752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736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1148952" y="1951646"/>
            <a:ext cx="685800" cy="685800"/>
          </a:xfrm>
          <a:prstGeom prst="ellipse">
            <a:avLst/>
          </a:prstGeom>
          <a:solidFill>
            <a:schemeClr val="bg1"/>
          </a:solidFill>
          <a:ln w="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 flipH="1">
            <a:off x="1827932" y="1493240"/>
            <a:ext cx="9236307" cy="5161133"/>
            <a:chOff x="383200" y="1537887"/>
            <a:chExt cx="5292364" cy="1628775"/>
          </a:xfrm>
        </p:grpSpPr>
        <p:grpSp>
          <p:nvGrpSpPr>
            <p:cNvPr id="55" name="Group 54"/>
            <p:cNvGrpSpPr/>
            <p:nvPr/>
          </p:nvGrpSpPr>
          <p:grpSpPr>
            <a:xfrm>
              <a:off x="383200" y="1537887"/>
              <a:ext cx="5292364" cy="1628775"/>
              <a:chOff x="383200" y="1537887"/>
              <a:chExt cx="5292364" cy="1628775"/>
            </a:xfrm>
          </p:grpSpPr>
          <p:sp>
            <p:nvSpPr>
              <p:cNvPr id="57" name="Isosceles Triangle 56"/>
              <p:cNvSpPr/>
              <p:nvPr/>
            </p:nvSpPr>
            <p:spPr>
              <a:xfrm rot="5400000">
                <a:off x="5307500" y="1593563"/>
                <a:ext cx="330091" cy="40603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383200" y="1537887"/>
                <a:ext cx="4886327" cy="1628775"/>
              </a:xfrm>
              <a:prstGeom prst="roundRect">
                <a:avLst>
                  <a:gd name="adj" fmla="val 3196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Isosceles Triangle 55"/>
            <p:cNvSpPr/>
            <p:nvPr/>
          </p:nvSpPr>
          <p:spPr>
            <a:xfrm rot="5400000">
              <a:off x="5258793" y="1569892"/>
              <a:ext cx="363234" cy="45337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645117" y="1585707"/>
            <a:ext cx="86435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One path(s) for current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Adding resistance in series decreases total current</a:t>
            </a:r>
          </a:p>
          <a:p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Decreased current means dimmer light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Break in circuit stops all current</a:t>
            </a:r>
          </a:p>
          <a:p>
            <a:pPr marL="457200" indent="-457200">
              <a:spcBef>
                <a:spcPts val="2400"/>
              </a:spcBef>
              <a:spcAft>
                <a:spcPts val="3000"/>
              </a:spcAft>
              <a:buFont typeface="Wingdings" panose="05000000000000000000" pitchFamily="2" charset="2"/>
              <a:buChar char="Ø"/>
            </a:pPr>
            <a:endParaRPr lang="b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34" y="1993612"/>
            <a:ext cx="656799" cy="656799"/>
          </a:xfrm>
          <a:prstGeom prst="rect">
            <a:avLst/>
          </a:prstGeom>
        </p:spPr>
      </p:pic>
      <p:sp>
        <p:nvSpPr>
          <p:cNvPr id="14" name="Text Placeholder 3"/>
          <p:cNvSpPr>
            <a:spLocks noGrp="1"/>
          </p:cNvSpPr>
          <p:nvPr>
            <p:ph type="title"/>
          </p:nvPr>
        </p:nvSpPr>
        <p:spPr>
          <a:xfrm>
            <a:off x="452438" y="801688"/>
            <a:ext cx="11277600" cy="4921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Series circuit </a:t>
            </a:r>
          </a:p>
        </p:txBody>
      </p:sp>
    </p:spTree>
    <p:extLst>
      <p:ext uri="{BB962C8B-B14F-4D97-AF65-F5344CB8AC3E}">
        <p14:creationId xmlns:p14="http://schemas.microsoft.com/office/powerpoint/2010/main" val="3587463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39491"/>
          </a:xfrm>
        </p:spPr>
      </p:pic>
      <p:sp>
        <p:nvSpPr>
          <p:cNvPr id="21" name="Rectangle 20"/>
          <p:cNvSpPr/>
          <p:nvPr/>
        </p:nvSpPr>
        <p:spPr>
          <a:xfrm>
            <a:off x="0" y="40745"/>
            <a:ext cx="12192000" cy="6939491"/>
          </a:xfrm>
          <a:prstGeom prst="rect">
            <a:avLst/>
          </a:prstGeom>
          <a:solidFill>
            <a:srgbClr val="008FD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2680608"/>
            <a:ext cx="11277600" cy="839481"/>
          </a:xfrm>
        </p:spPr>
        <p:txBody>
          <a:bodyPr/>
          <a:lstStyle/>
          <a:p>
            <a:r>
              <a:rPr lang="en-US" sz="4800" spc="100" dirty="0"/>
              <a:t>Structure of Series Circuit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142401" y="3675229"/>
            <a:ext cx="1907198" cy="17584"/>
          </a:xfrm>
          <a:prstGeom prst="line">
            <a:avLst/>
          </a:prstGeom>
          <a:ln w="63500">
            <a:solidFill>
              <a:srgbClr val="8DB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981" y="1737312"/>
            <a:ext cx="742038" cy="74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013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1861" y="755065"/>
            <a:ext cx="11277599" cy="49290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Component of a circuit</a:t>
            </a:r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1148952" y="1951646"/>
            <a:ext cx="685800" cy="685800"/>
          </a:xfrm>
          <a:prstGeom prst="ellipse">
            <a:avLst/>
          </a:prstGeom>
          <a:solidFill>
            <a:schemeClr val="bg1"/>
          </a:solidFill>
          <a:ln w="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 flipH="1">
            <a:off x="1827933" y="1493240"/>
            <a:ext cx="8525453" cy="5161133"/>
            <a:chOff x="383200" y="1537887"/>
            <a:chExt cx="5292364" cy="1628775"/>
          </a:xfrm>
        </p:grpSpPr>
        <p:grpSp>
          <p:nvGrpSpPr>
            <p:cNvPr id="55" name="Group 54"/>
            <p:cNvGrpSpPr/>
            <p:nvPr/>
          </p:nvGrpSpPr>
          <p:grpSpPr>
            <a:xfrm>
              <a:off x="383200" y="1537887"/>
              <a:ext cx="5292364" cy="1628775"/>
              <a:chOff x="383200" y="1537887"/>
              <a:chExt cx="5292364" cy="1628775"/>
            </a:xfrm>
          </p:grpSpPr>
          <p:sp>
            <p:nvSpPr>
              <p:cNvPr id="57" name="Isosceles Triangle 56"/>
              <p:cNvSpPr/>
              <p:nvPr/>
            </p:nvSpPr>
            <p:spPr>
              <a:xfrm rot="5400000">
                <a:off x="5307500" y="1593563"/>
                <a:ext cx="330091" cy="40603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383200" y="1537887"/>
                <a:ext cx="4886327" cy="1628775"/>
              </a:xfrm>
              <a:prstGeom prst="roundRect">
                <a:avLst>
                  <a:gd name="adj" fmla="val 3196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Isosceles Triangle 55"/>
            <p:cNvSpPr/>
            <p:nvPr/>
          </p:nvSpPr>
          <p:spPr>
            <a:xfrm rot="5400000">
              <a:off x="5258793" y="1569892"/>
              <a:ext cx="363234" cy="45337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34" y="1993612"/>
            <a:ext cx="656799" cy="6567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75024" y="2000709"/>
            <a:ext cx="70853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circuit needs three thing: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         1. Energy Source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         2.Path(wire)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         3.Load( light &amp; resistance etc.)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         4. key / switch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964" y="4439296"/>
            <a:ext cx="3524250" cy="204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569" y="4421833"/>
            <a:ext cx="3730625" cy="206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8987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909090"/>
      </a:dk1>
      <a:lt1>
        <a:sysClr val="window" lastClr="1A1A1A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909090"/>
      </a:dk1>
      <a:lt1>
        <a:sysClr val="window" lastClr="1A1A1A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Microsoft Office PowerPoint</Application>
  <PresentationFormat>Widescreen</PresentationFormat>
  <Paragraphs>101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Berlin Sans FB Demi</vt:lpstr>
      <vt:lpstr>Calibri</vt:lpstr>
      <vt:lpstr>Calibri Light</vt:lpstr>
      <vt:lpstr>Lato</vt:lpstr>
      <vt:lpstr>Lato Light</vt:lpstr>
      <vt:lpstr>Times New Roman</vt:lpstr>
      <vt:lpstr>Vrinda</vt:lpstr>
      <vt:lpstr>Wingdings</vt:lpstr>
      <vt:lpstr>Office Theme</vt:lpstr>
      <vt:lpstr>PowerPoint Presentation</vt:lpstr>
      <vt:lpstr>PowerPoint Presentation</vt:lpstr>
      <vt:lpstr>What is circuit?</vt:lpstr>
      <vt:lpstr>Types of Circuit</vt:lpstr>
      <vt:lpstr>Series circuit</vt:lpstr>
      <vt:lpstr>Series circuit </vt:lpstr>
      <vt:lpstr>Series circuit </vt:lpstr>
      <vt:lpstr>PowerPoint Presentation</vt:lpstr>
      <vt:lpstr>Component of a circuit</vt:lpstr>
      <vt:lpstr>How to work circuit by Ohm’s Law</vt:lpstr>
      <vt:lpstr>How to work current in series circuit</vt:lpstr>
      <vt:lpstr>Character of voltage in series circuit</vt:lpstr>
      <vt:lpstr>PowerPoint Presentation</vt:lpstr>
      <vt:lpstr>Solving a Series Circuit</vt:lpstr>
      <vt:lpstr>Solving a Series Circuit</vt:lpstr>
      <vt:lpstr>PowerPoint Presentation</vt:lpstr>
      <vt:lpstr>Parallel Circuit</vt:lpstr>
      <vt:lpstr>Advantages &amp; Usage of parallel circuit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ARFIN</dc:creator>
  <cp:lastModifiedBy>ARFIN</cp:lastModifiedBy>
  <cp:revision>1</cp:revision>
  <dcterms:created xsi:type="dcterms:W3CDTF">2016-10-09T17:05:10Z</dcterms:created>
  <dcterms:modified xsi:type="dcterms:W3CDTF">2016-10-09T17:05:50Z</dcterms:modified>
</cp:coreProperties>
</file>