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7" r:id="rId3"/>
    <p:sldId id="259" r:id="rId4"/>
    <p:sldId id="258" r:id="rId5"/>
    <p:sldId id="260" r:id="rId6"/>
    <p:sldId id="285" r:id="rId7"/>
    <p:sldId id="286" r:id="rId8"/>
    <p:sldId id="288" r:id="rId9"/>
    <p:sldId id="261" r:id="rId10"/>
    <p:sldId id="264" r:id="rId11"/>
    <p:sldId id="289" r:id="rId12"/>
    <p:sldId id="290" r:id="rId13"/>
    <p:sldId id="291" r:id="rId14"/>
    <p:sldId id="292" r:id="rId15"/>
    <p:sldId id="293" r:id="rId16"/>
    <p:sldId id="294" r:id="rId17"/>
    <p:sldId id="295" r:id="rId18"/>
    <p:sldId id="297" r:id="rId19"/>
    <p:sldId id="296" r:id="rId20"/>
    <p:sldId id="298" r:id="rId21"/>
    <p:sldId id="280"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Karl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70638-BEE3-4608-820A-3E2F033E5A97}">
  <a:tblStyle styleId="{BDB70638-BEE3-4608-820A-3E2F033E5A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2175" autoAdjust="0"/>
  </p:normalViewPr>
  <p:slideViewPr>
    <p:cSldViewPr snapToGrid="0">
      <p:cViewPr varScale="1">
        <p:scale>
          <a:sx n="142" d="100"/>
          <a:sy n="142" d="100"/>
        </p:scale>
        <p:origin x="9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07664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9684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0294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2988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76734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Google Shape;31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053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Google Shape;41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4288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4062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04575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76480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Google Shape;41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6746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Google Shape;4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0142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726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116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1314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9769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765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Google Shape;31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2299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ed75ccf_01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Google Shape;41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07748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417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marL="914400" lvl="1"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marL="1371600" lvl="2"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marL="1828800" lvl="3"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marL="2286000" lvl="4"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marL="2743200" lvl="5"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marL="3200400" lvl="6"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marL="3657600" lvl="7"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marL="4114800" lvl="8"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rgbClr val="FFFFFF"/>
                </a:solidFill>
                <a:latin typeface="Montserrat"/>
                <a:ea typeface="Montserrat"/>
                <a:cs typeface="Montserrat"/>
                <a:sym typeface="Montserrat"/>
              </a:defRPr>
            </a:lvl1pPr>
            <a:lvl2pPr lvl="1" algn="r">
              <a:buNone/>
              <a:defRPr sz="1300" b="1">
                <a:solidFill>
                  <a:srgbClr val="FFFFFF"/>
                </a:solidFill>
                <a:latin typeface="Montserrat"/>
                <a:ea typeface="Montserrat"/>
                <a:cs typeface="Montserrat"/>
                <a:sym typeface="Montserrat"/>
              </a:defRPr>
            </a:lvl2pPr>
            <a:lvl3pPr lvl="2" algn="r">
              <a:buNone/>
              <a:defRPr sz="1300" b="1">
                <a:solidFill>
                  <a:srgbClr val="FFFFFF"/>
                </a:solidFill>
                <a:latin typeface="Montserrat"/>
                <a:ea typeface="Montserrat"/>
                <a:cs typeface="Montserrat"/>
                <a:sym typeface="Montserrat"/>
              </a:defRPr>
            </a:lvl3pPr>
            <a:lvl4pPr lvl="3" algn="r">
              <a:buNone/>
              <a:defRPr sz="1300" b="1">
                <a:solidFill>
                  <a:srgbClr val="FFFFFF"/>
                </a:solidFill>
                <a:latin typeface="Montserrat"/>
                <a:ea typeface="Montserrat"/>
                <a:cs typeface="Montserrat"/>
                <a:sym typeface="Montserrat"/>
              </a:defRPr>
            </a:lvl4pPr>
            <a:lvl5pPr lvl="4" algn="r">
              <a:buNone/>
              <a:defRPr sz="1300" b="1">
                <a:solidFill>
                  <a:srgbClr val="FFFFFF"/>
                </a:solidFill>
                <a:latin typeface="Montserrat"/>
                <a:ea typeface="Montserrat"/>
                <a:cs typeface="Montserrat"/>
                <a:sym typeface="Montserrat"/>
              </a:defRPr>
            </a:lvl5pPr>
            <a:lvl6pPr lvl="5" algn="r">
              <a:buNone/>
              <a:defRPr sz="1300" b="1">
                <a:solidFill>
                  <a:srgbClr val="FFFFFF"/>
                </a:solidFill>
                <a:latin typeface="Montserrat"/>
                <a:ea typeface="Montserrat"/>
                <a:cs typeface="Montserrat"/>
                <a:sym typeface="Montserrat"/>
              </a:defRPr>
            </a:lvl6pPr>
            <a:lvl7pPr lvl="6" algn="r">
              <a:buNone/>
              <a:defRPr sz="1300" b="1">
                <a:solidFill>
                  <a:srgbClr val="FFFFFF"/>
                </a:solidFill>
                <a:latin typeface="Montserrat"/>
                <a:ea typeface="Montserrat"/>
                <a:cs typeface="Montserrat"/>
                <a:sym typeface="Montserrat"/>
              </a:defRPr>
            </a:lvl7pPr>
            <a:lvl8pPr lvl="7" algn="r">
              <a:buNone/>
              <a:defRPr sz="1300" b="1">
                <a:solidFill>
                  <a:srgbClr val="FFFFFF"/>
                </a:solidFill>
                <a:latin typeface="Montserrat"/>
                <a:ea typeface="Montserrat"/>
                <a:cs typeface="Montserrat"/>
                <a:sym typeface="Montserrat"/>
              </a:defRPr>
            </a:lvl8pPr>
            <a:lvl9pPr lvl="8" algn="r">
              <a:buNone/>
              <a:defRPr sz="1300" b="1">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help.ubuntu.com/lts/serverguide/network-file-system.html.en" TargetMode="External"/><Relationship Id="rId2" Type="http://schemas.openxmlformats.org/officeDocument/2006/relationships/hyperlink" Target="https://help.ubuntu.com/lts/installation-guide/s390x/ch01s01.html" TargetMode="External"/><Relationship Id="rId1" Type="http://schemas.openxmlformats.org/officeDocument/2006/relationships/slideLayout" Target="../slideLayouts/slideLayout7.xml"/><Relationship Id="rId5" Type="http://schemas.openxmlformats.org/officeDocument/2006/relationships/hyperlink" Target="https://www.youtube.com/watch?v=SpYTsRk3Dkk&amp;t=244s" TargetMode="External"/><Relationship Id="rId4" Type="http://schemas.openxmlformats.org/officeDocument/2006/relationships/hyperlink" Target="https://www.youtube.com/watch?v=FW3eRvr1v8Q"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233859" y="2042379"/>
            <a:ext cx="4607855" cy="2391003"/>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DNS AND NFS</a:t>
            </a:r>
            <a:br>
              <a:rPr lang="en" dirty="0" smtClean="0"/>
            </a:br>
            <a:r>
              <a:rPr lang="en" dirty="0" smtClean="0"/>
              <a:t>SERVER </a:t>
            </a:r>
            <a:r>
              <a:rPr lang="en" dirty="0" smtClean="0">
                <a:solidFill>
                  <a:srgbClr val="00BCD4"/>
                </a:solidFill>
              </a:rPr>
              <a:t>CONFIGURATION </a:t>
            </a:r>
            <a:br>
              <a:rPr lang="en" dirty="0" smtClean="0">
                <a:solidFill>
                  <a:srgbClr val="00BCD4"/>
                </a:solidFill>
              </a:rPr>
            </a:br>
            <a:r>
              <a:rPr lang="en" dirty="0" smtClean="0"/>
              <a:t>USING UBUNTU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82" y="2659937"/>
            <a:ext cx="627676" cy="627676"/>
          </a:xfrm>
          <a:prstGeom prst="rect">
            <a:avLst/>
          </a:prstGeom>
        </p:spPr>
      </p:pic>
      <p:sp>
        <p:nvSpPr>
          <p:cNvPr id="12" name="Google Shape;90;p15"/>
          <p:cNvSpPr txBox="1"/>
          <p:nvPr/>
        </p:nvSpPr>
        <p:spPr>
          <a:xfrm>
            <a:off x="6727861" y="4220746"/>
            <a:ext cx="2987639" cy="922754"/>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800" b="1" dirty="0" smtClean="0">
                <a:solidFill>
                  <a:schemeClr val="bg1"/>
                </a:solidFill>
                <a:latin typeface="Karla"/>
                <a:ea typeface="Karla"/>
                <a:cs typeface="Karla"/>
                <a:sym typeface="Karla"/>
              </a:rPr>
              <a:t>PRESENTED BY: </a:t>
            </a:r>
          </a:p>
          <a:p>
            <a:pPr marL="0" lvl="0" indent="0" rtl="0">
              <a:spcBef>
                <a:spcPts val="600"/>
              </a:spcBef>
              <a:spcAft>
                <a:spcPts val="0"/>
              </a:spcAft>
              <a:buNone/>
            </a:pPr>
            <a:r>
              <a:rPr lang="en-US" sz="800" b="1" dirty="0" smtClean="0">
                <a:solidFill>
                  <a:schemeClr val="bg1"/>
                </a:solidFill>
                <a:latin typeface="Karla"/>
                <a:ea typeface="Karla"/>
                <a:cs typeface="Karla"/>
                <a:sym typeface="Karla"/>
              </a:rPr>
              <a:t>MD. HAFIZUR RAHMAN ARFIN (161-15-7144)</a:t>
            </a:r>
          </a:p>
          <a:p>
            <a:pPr marL="0" lvl="0" indent="0" rtl="0">
              <a:spcBef>
                <a:spcPts val="600"/>
              </a:spcBef>
              <a:spcAft>
                <a:spcPts val="0"/>
              </a:spcAft>
              <a:buNone/>
            </a:pPr>
            <a:r>
              <a:rPr lang="en-US" sz="800" b="1" dirty="0" smtClean="0">
                <a:solidFill>
                  <a:schemeClr val="bg1"/>
                </a:solidFill>
                <a:latin typeface="Karla"/>
                <a:ea typeface="Karla"/>
                <a:cs typeface="Karla"/>
                <a:sym typeface="Karla"/>
              </a:rPr>
              <a:t>MAJEDUL ISLAM RIFAT (161-15-6784)</a:t>
            </a:r>
            <a:endParaRPr lang="en-US" sz="800" dirty="0">
              <a:solidFill>
                <a:schemeClr val="bg1"/>
              </a:solidFill>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sp>
        <p:nvSpPr>
          <p:cNvPr id="7" name="Rectangle 6"/>
          <p:cNvSpPr/>
          <p:nvPr/>
        </p:nvSpPr>
        <p:spPr>
          <a:xfrm>
            <a:off x="756512" y="1027695"/>
            <a:ext cx="4420505" cy="3631763"/>
          </a:xfrm>
          <a:prstGeom prst="rect">
            <a:avLst/>
          </a:prstGeom>
        </p:spPr>
        <p:txBody>
          <a:bodyPr wrap="square">
            <a:spAutoFit/>
          </a:bodyPr>
          <a:lstStyle/>
          <a:p>
            <a:pPr marL="457200" lvl="0" indent="-355600">
              <a:spcBef>
                <a:spcPts val="600"/>
              </a:spcBef>
              <a:buClr>
                <a:srgbClr val="666666"/>
              </a:buClr>
              <a:buSzPts val="2000"/>
              <a:buFont typeface="Karla"/>
              <a:buChar char="▸"/>
            </a:pPr>
            <a:r>
              <a:rPr lang="en-US" sz="1200" dirty="0">
                <a:solidFill>
                  <a:srgbClr val="666666"/>
                </a:solidFill>
                <a:latin typeface="Karla"/>
                <a:ea typeface="Karla"/>
                <a:sym typeface="Karla"/>
              </a:rPr>
              <a:t>Create a folder in NFS to share and giving permissions</a:t>
            </a: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mkdir</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newfolder</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chmod</a:t>
            </a:r>
            <a:r>
              <a:rPr lang="en-US" sz="1200" dirty="0">
                <a:solidFill>
                  <a:srgbClr val="666666"/>
                </a:solidFill>
                <a:latin typeface="Karla"/>
                <a:ea typeface="Karla"/>
                <a:sym typeface="Karla"/>
              </a:rPr>
              <a:t> 777 /</a:t>
            </a:r>
            <a:r>
              <a:rPr lang="en-US" sz="1200" dirty="0" err="1">
                <a:solidFill>
                  <a:srgbClr val="666666"/>
                </a:solidFill>
                <a:latin typeface="Karla"/>
                <a:ea typeface="Karla"/>
                <a:sym typeface="Karla"/>
              </a:rPr>
              <a:t>newfolder</a:t>
            </a:r>
            <a:endParaRPr lang="en-US" sz="1200" dirty="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a:solidFill>
                  <a:srgbClr val="666666"/>
                </a:solidFill>
                <a:latin typeface="Karla"/>
                <a:ea typeface="Karla"/>
                <a:sym typeface="Karla"/>
              </a:rPr>
              <a:t>Editing the configuration files in export directory using Nano</a:t>
            </a: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nano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etc</a:t>
            </a:r>
            <a:r>
              <a:rPr lang="en-US" sz="1200" dirty="0">
                <a:solidFill>
                  <a:srgbClr val="666666"/>
                </a:solidFill>
                <a:latin typeface="Karla"/>
                <a:ea typeface="Karla"/>
                <a:sym typeface="Karla"/>
              </a:rPr>
              <a:t>/exports </a:t>
            </a: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Save and exit from </a:t>
            </a:r>
            <a:r>
              <a:rPr lang="en-US" sz="1200" dirty="0" err="1" smtClean="0">
                <a:solidFill>
                  <a:srgbClr val="666666"/>
                </a:solidFill>
                <a:latin typeface="Karla"/>
                <a:ea typeface="Karla"/>
                <a:sym typeface="Karla"/>
              </a:rPr>
              <a:t>nano</a:t>
            </a:r>
            <a:endParaRPr lang="en-US" sz="1200" dirty="0" smtClean="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a:solidFill>
                  <a:srgbClr val="666666"/>
                </a:solidFill>
                <a:latin typeface="Karla"/>
                <a:ea typeface="Karla"/>
                <a:sym typeface="Karla"/>
              </a:rPr>
              <a:t>Initialize the configuration files</a:t>
            </a:r>
          </a:p>
          <a:p>
            <a:pPr marL="914400" lvl="1" indent="-355600">
              <a:spcBef>
                <a:spcPts val="600"/>
              </a:spcBef>
              <a:buClr>
                <a:srgbClr val="666666"/>
              </a:buClr>
              <a:buSzPts val="2000"/>
              <a:buFont typeface="Karla"/>
              <a:buChar char="▸"/>
            </a:pPr>
            <a:r>
              <a:rPr lang="en-US" sz="1200" dirty="0" err="1" smtClean="0">
                <a:solidFill>
                  <a:srgbClr val="666666"/>
                </a:solidFill>
                <a:latin typeface="Karla"/>
                <a:ea typeface="Karla"/>
                <a:sym typeface="Karla"/>
              </a:rPr>
              <a:t>sudo</a:t>
            </a:r>
            <a:r>
              <a:rPr lang="en-US" sz="1200" dirty="0" smtClean="0">
                <a:solidFill>
                  <a:srgbClr val="666666"/>
                </a:solidFill>
                <a:latin typeface="Karla"/>
                <a:ea typeface="Karla"/>
                <a:sym typeface="Karla"/>
              </a:rPr>
              <a:t> </a:t>
            </a:r>
            <a:r>
              <a:rPr lang="en-US" sz="1200" dirty="0" err="1">
                <a:solidFill>
                  <a:srgbClr val="666666"/>
                </a:solidFill>
                <a:latin typeface="Karla"/>
                <a:ea typeface="Karla"/>
                <a:sym typeface="Karla"/>
              </a:rPr>
              <a:t>exportfs</a:t>
            </a:r>
            <a:r>
              <a:rPr lang="en-US" sz="1200" dirty="0">
                <a:solidFill>
                  <a:srgbClr val="666666"/>
                </a:solidFill>
                <a:latin typeface="Karla"/>
                <a:ea typeface="Karla"/>
                <a:sym typeface="Karla"/>
              </a:rPr>
              <a:t> –</a:t>
            </a:r>
            <a:r>
              <a:rPr lang="en-US" sz="1200" dirty="0" err="1" smtClean="0">
                <a:solidFill>
                  <a:srgbClr val="666666"/>
                </a:solidFill>
                <a:latin typeface="Karla"/>
                <a:ea typeface="Karla"/>
                <a:sym typeface="Karla"/>
              </a:rPr>
              <a:t>arvf</a:t>
            </a:r>
            <a:endParaRPr lang="en-US" sz="1200" dirty="0" smtClean="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Start NFS Service and check status</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Command: </a:t>
            </a:r>
            <a:r>
              <a:rPr lang="en-US" sz="1200" dirty="0" err="1" smtClean="0">
                <a:solidFill>
                  <a:srgbClr val="666666"/>
                </a:solidFill>
                <a:latin typeface="Karla"/>
                <a:ea typeface="Karla"/>
                <a:sym typeface="Karla"/>
              </a:rPr>
              <a:t>sudo</a:t>
            </a:r>
            <a:r>
              <a:rPr lang="en-US" sz="1200" dirty="0" smtClean="0">
                <a:solidFill>
                  <a:srgbClr val="666666"/>
                </a:solidFill>
                <a:latin typeface="Karla"/>
                <a:ea typeface="Karla"/>
                <a:sym typeface="Karla"/>
              </a:rPr>
              <a:t> </a:t>
            </a:r>
            <a:r>
              <a:rPr lang="en-US" sz="1200" dirty="0" err="1">
                <a:solidFill>
                  <a:srgbClr val="666666"/>
                </a:solidFill>
                <a:latin typeface="Karla"/>
                <a:ea typeface="Karla"/>
                <a:sym typeface="Karla"/>
              </a:rPr>
              <a:t>systemctl</a:t>
            </a:r>
            <a:r>
              <a:rPr lang="en-US" sz="1200" dirty="0">
                <a:solidFill>
                  <a:srgbClr val="666666"/>
                </a:solidFill>
                <a:latin typeface="Karla"/>
                <a:ea typeface="Karla"/>
                <a:sym typeface="Karla"/>
              </a:rPr>
              <a:t> start </a:t>
            </a:r>
            <a:r>
              <a:rPr lang="en-US" sz="1200" dirty="0" err="1">
                <a:solidFill>
                  <a:srgbClr val="666666"/>
                </a:solidFill>
                <a:latin typeface="Karla"/>
                <a:ea typeface="Karla"/>
                <a:sym typeface="Karla"/>
              </a:rPr>
              <a:t>nfs</a:t>
            </a:r>
            <a:r>
              <a:rPr lang="en-US" sz="1200" dirty="0">
                <a:solidFill>
                  <a:srgbClr val="666666"/>
                </a:solidFill>
                <a:latin typeface="Karla"/>
                <a:ea typeface="Karla"/>
                <a:sym typeface="Karla"/>
              </a:rPr>
              <a:t>-kernel-server </a:t>
            </a:r>
            <a:endParaRPr lang="en-US" sz="1200" dirty="0" smtClean="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systemctl</a:t>
            </a:r>
            <a:r>
              <a:rPr lang="en-US" sz="1200" dirty="0">
                <a:solidFill>
                  <a:srgbClr val="666666"/>
                </a:solidFill>
                <a:latin typeface="Karla"/>
                <a:ea typeface="Karla"/>
                <a:sym typeface="Karla"/>
              </a:rPr>
              <a:t> status </a:t>
            </a:r>
            <a:r>
              <a:rPr lang="en-US" sz="1200" dirty="0" err="1">
                <a:solidFill>
                  <a:srgbClr val="666666"/>
                </a:solidFill>
                <a:latin typeface="Karla"/>
                <a:ea typeface="Karla"/>
                <a:sym typeface="Karla"/>
              </a:rPr>
              <a:t>nfs</a:t>
            </a:r>
            <a:r>
              <a:rPr lang="en-US" sz="1200" dirty="0">
                <a:solidFill>
                  <a:srgbClr val="666666"/>
                </a:solidFill>
                <a:latin typeface="Karla"/>
                <a:ea typeface="Karla"/>
                <a:sym typeface="Karla"/>
              </a:rPr>
              <a:t>-kernel-server command is needed to be used</a:t>
            </a:r>
            <a:endParaRPr lang="en-US" sz="1200" dirty="0" smtClean="0">
              <a:solidFill>
                <a:srgbClr val="666666"/>
              </a:solidFill>
              <a:latin typeface="Karla"/>
              <a:ea typeface="Karla"/>
              <a:sym typeface="Karla"/>
            </a:endParaRPr>
          </a:p>
        </p:txBody>
      </p:sp>
      <p:sp>
        <p:nvSpPr>
          <p:cNvPr id="20" name="Google Shape;124;p19"/>
          <p:cNvSpPr txBox="1">
            <a:spLocks noGrp="1"/>
          </p:cNvSpPr>
          <p:nvPr>
            <p:ph type="title"/>
          </p:nvPr>
        </p:nvSpPr>
        <p:spPr>
          <a:xfrm>
            <a:off x="867637" y="578450"/>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Configuring Server side</a:t>
            </a:r>
            <a:endParaRPr dirty="0"/>
          </a:p>
        </p:txBody>
      </p:sp>
      <p:sp>
        <p:nvSpPr>
          <p:cNvPr id="21"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11</a:t>
            </a:r>
            <a:endParaRPr dirty="0"/>
          </a:p>
        </p:txBody>
      </p:sp>
      <p:grpSp>
        <p:nvGrpSpPr>
          <p:cNvPr id="22" name="Google Shape;126;p19"/>
          <p:cNvGrpSpPr/>
          <p:nvPr/>
        </p:nvGrpSpPr>
        <p:grpSpPr>
          <a:xfrm>
            <a:off x="381060" y="619561"/>
            <a:ext cx="457190" cy="457120"/>
            <a:chOff x="1923675" y="1633650"/>
            <a:chExt cx="436000" cy="435975"/>
          </a:xfrm>
        </p:grpSpPr>
        <p:sp>
          <p:nvSpPr>
            <p:cNvPr id="23"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050" name="Picture 2" descr="NFS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13" y="275281"/>
            <a:ext cx="3382938" cy="2286824"/>
          </a:xfrm>
          <a:prstGeom prst="rect">
            <a:avLst/>
          </a:prstGeom>
          <a:noFill/>
          <a:ln w="6350">
            <a:solidFill>
              <a:schemeClr val="bg1"/>
            </a:solidFill>
          </a:ln>
          <a:extLst>
            <a:ext uri="{909E8E84-426E-40DD-AFC4-6F175D3DCCD1}">
              <a14:hiddenFill xmlns:a14="http://schemas.microsoft.com/office/drawing/2010/main">
                <a:solidFill>
                  <a:srgbClr val="FFFFFF"/>
                </a:solidFill>
              </a14:hiddenFill>
            </a:ext>
          </a:extLst>
        </p:spPr>
      </p:pic>
      <p:pic>
        <p:nvPicPr>
          <p:cNvPr id="2051" name="Picture 3" descr="NFS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796" y="2702610"/>
            <a:ext cx="3598781" cy="2403844"/>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7" name="Rectangle 6"/>
          <p:cNvSpPr/>
          <p:nvPr/>
        </p:nvSpPr>
        <p:spPr>
          <a:xfrm>
            <a:off x="756512" y="1027695"/>
            <a:ext cx="4420505" cy="3970318"/>
          </a:xfrm>
          <a:prstGeom prst="rect">
            <a:avLst/>
          </a:prstGeom>
        </p:spPr>
        <p:txBody>
          <a:bodyPr wrap="square">
            <a:spAutoFit/>
          </a:bodyPr>
          <a:lstStyle/>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Install package</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apt-get install </a:t>
            </a:r>
            <a:r>
              <a:rPr lang="en-US" sz="1200" dirty="0" err="1">
                <a:solidFill>
                  <a:srgbClr val="666666"/>
                </a:solidFill>
                <a:latin typeface="Karla"/>
                <a:ea typeface="Karla"/>
                <a:sym typeface="Karla"/>
              </a:rPr>
              <a:t>nfs</a:t>
            </a:r>
            <a:r>
              <a:rPr lang="en-US" sz="1200" dirty="0">
                <a:solidFill>
                  <a:srgbClr val="666666"/>
                </a:solidFill>
                <a:latin typeface="Karla"/>
                <a:ea typeface="Karla"/>
                <a:sym typeface="Karla"/>
              </a:rPr>
              <a:t>-common</a:t>
            </a: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a:t>
            </a:r>
            <a:r>
              <a:rPr lang="en-US" sz="1200" dirty="0" err="1">
                <a:solidFill>
                  <a:srgbClr val="666666"/>
                </a:solidFill>
                <a:latin typeface="Karla"/>
                <a:ea typeface="Karla"/>
                <a:sym typeface="Karla"/>
              </a:rPr>
              <a:t>showmount</a:t>
            </a:r>
            <a:r>
              <a:rPr lang="en-US" sz="1200" dirty="0">
                <a:solidFill>
                  <a:srgbClr val="666666"/>
                </a:solidFill>
                <a:latin typeface="Karla"/>
                <a:ea typeface="Karla"/>
                <a:sym typeface="Karla"/>
              </a:rPr>
              <a:t> –e </a:t>
            </a:r>
            <a:r>
              <a:rPr lang="en-US" sz="1200" dirty="0" smtClean="0">
                <a:solidFill>
                  <a:srgbClr val="666666"/>
                </a:solidFill>
                <a:latin typeface="Karla"/>
                <a:ea typeface="Karla"/>
                <a:sym typeface="Karla"/>
              </a:rPr>
              <a:t>192.168.1.105</a:t>
            </a: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Creating a directory for mounting</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Command: </a:t>
            </a:r>
            <a:r>
              <a:rPr lang="en-US" sz="1200" dirty="0" err="1" smtClean="0">
                <a:solidFill>
                  <a:srgbClr val="666666"/>
                </a:solidFill>
                <a:latin typeface="Karla"/>
                <a:ea typeface="Karla"/>
                <a:sym typeface="Karla"/>
              </a:rPr>
              <a:t>sudo</a:t>
            </a:r>
            <a:r>
              <a:rPr lang="en-US" sz="1200" dirty="0" smtClean="0">
                <a:solidFill>
                  <a:srgbClr val="666666"/>
                </a:solidFill>
                <a:latin typeface="Karla"/>
                <a:ea typeface="Karla"/>
                <a:sym typeface="Karla"/>
              </a:rPr>
              <a:t> </a:t>
            </a:r>
            <a:r>
              <a:rPr lang="en-US" sz="1200" dirty="0" err="1">
                <a:solidFill>
                  <a:srgbClr val="666666"/>
                </a:solidFill>
                <a:latin typeface="Karla"/>
                <a:ea typeface="Karla"/>
                <a:sym typeface="Karla"/>
              </a:rPr>
              <a:t>mkdir</a:t>
            </a:r>
            <a:r>
              <a:rPr lang="en-US" sz="1200" dirty="0">
                <a:solidFill>
                  <a:srgbClr val="666666"/>
                </a:solidFill>
                <a:latin typeface="Karla"/>
                <a:ea typeface="Karla"/>
                <a:sym typeface="Karla"/>
              </a:rPr>
              <a:t> /</a:t>
            </a:r>
            <a:r>
              <a:rPr lang="en-US" sz="1200" dirty="0" err="1" smtClean="0">
                <a:solidFill>
                  <a:srgbClr val="666666"/>
                </a:solidFill>
                <a:latin typeface="Karla"/>
                <a:ea typeface="Karla"/>
                <a:sym typeface="Karla"/>
              </a:rPr>
              <a:t>mont</a:t>
            </a:r>
            <a:r>
              <a:rPr lang="en-US" sz="1200" dirty="0" smtClean="0">
                <a:solidFill>
                  <a:srgbClr val="666666"/>
                </a:solidFill>
                <a:latin typeface="Karla"/>
                <a:ea typeface="Karla"/>
                <a:sym typeface="Karla"/>
              </a:rPr>
              <a:t>/public</a:t>
            </a:r>
            <a:endParaRPr lang="en-US" sz="1200" dirty="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Mounting the </a:t>
            </a:r>
            <a:r>
              <a:rPr lang="en-US" sz="1200" dirty="0" err="1" smtClean="0">
                <a:solidFill>
                  <a:srgbClr val="666666"/>
                </a:solidFill>
                <a:latin typeface="Karla"/>
                <a:ea typeface="Karla"/>
                <a:sym typeface="Karla"/>
              </a:rPr>
              <a:t>nfs</a:t>
            </a:r>
            <a:r>
              <a:rPr lang="en-US" sz="1200" dirty="0" smtClean="0">
                <a:solidFill>
                  <a:srgbClr val="666666"/>
                </a:solidFill>
                <a:latin typeface="Karla"/>
                <a:ea typeface="Karla"/>
                <a:sym typeface="Karla"/>
              </a:rPr>
              <a:t> folder in the client side</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a:t>
            </a:r>
            <a:r>
              <a:rPr lang="en-US" sz="1200" dirty="0" smtClean="0">
                <a:solidFill>
                  <a:srgbClr val="666666"/>
                </a:solidFill>
                <a:latin typeface="Karla"/>
                <a:ea typeface="Karla"/>
                <a:sym typeface="Karla"/>
              </a:rPr>
              <a:t>: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mount –t </a:t>
            </a:r>
            <a:r>
              <a:rPr lang="en-US" sz="1200" dirty="0" err="1">
                <a:solidFill>
                  <a:srgbClr val="666666"/>
                </a:solidFill>
                <a:latin typeface="Karla"/>
                <a:ea typeface="Karla"/>
                <a:sym typeface="Karla"/>
              </a:rPr>
              <a:t>nfs</a:t>
            </a:r>
            <a:r>
              <a:rPr lang="en-US" sz="1200" dirty="0">
                <a:solidFill>
                  <a:srgbClr val="666666"/>
                </a:solidFill>
                <a:latin typeface="Karla"/>
                <a:ea typeface="Karla"/>
                <a:sym typeface="Karla"/>
              </a:rPr>
              <a:t> 192.168.1.105:/public /</a:t>
            </a:r>
            <a:r>
              <a:rPr lang="en-US" sz="1200" dirty="0" err="1" smtClean="0">
                <a:solidFill>
                  <a:srgbClr val="666666"/>
                </a:solidFill>
                <a:latin typeface="Karla"/>
                <a:ea typeface="Karla"/>
                <a:sym typeface="Karla"/>
              </a:rPr>
              <a:t>mont</a:t>
            </a:r>
            <a:r>
              <a:rPr lang="en-US" sz="1200" dirty="0" smtClean="0">
                <a:solidFill>
                  <a:srgbClr val="666666"/>
                </a:solidFill>
                <a:latin typeface="Karla"/>
                <a:ea typeface="Karla"/>
                <a:sym typeface="Karla"/>
              </a:rPr>
              <a:t>/</a:t>
            </a:r>
            <a:r>
              <a:rPr lang="en-US" sz="1200" dirty="0" err="1" smtClean="0">
                <a:solidFill>
                  <a:srgbClr val="666666"/>
                </a:solidFill>
                <a:latin typeface="Karla"/>
                <a:ea typeface="Karla"/>
                <a:sym typeface="Karla"/>
              </a:rPr>
              <a:t>newfolder</a:t>
            </a:r>
            <a:endParaRPr lang="en-US" sz="1200" dirty="0" smtClean="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Creating file in NFS mounted folder and creating the file</a:t>
            </a:r>
            <a:endParaRPr lang="en-US" sz="1200" dirty="0">
              <a:solidFill>
                <a:srgbClr val="666666"/>
              </a:solidFill>
              <a:latin typeface="Karla"/>
              <a:ea typeface="Karla"/>
              <a:sym typeface="Karla"/>
            </a:endParaRPr>
          </a:p>
          <a:p>
            <a:pPr marL="914400" lvl="1" indent="-355600">
              <a:spcBef>
                <a:spcPts val="600"/>
              </a:spcBef>
              <a:buClr>
                <a:srgbClr val="666666"/>
              </a:buClr>
              <a:buSzPts val="2000"/>
              <a:buFont typeface="Karla"/>
              <a:buChar char="▸"/>
            </a:pPr>
            <a:r>
              <a:rPr lang="en-US" sz="1200" dirty="0">
                <a:solidFill>
                  <a:srgbClr val="666666"/>
                </a:solidFill>
                <a:latin typeface="Karla"/>
                <a:ea typeface="Karla"/>
                <a:sym typeface="Karla"/>
              </a:rPr>
              <a:t>Command: cd /</a:t>
            </a:r>
            <a:r>
              <a:rPr lang="en-US" sz="1200" dirty="0" err="1" smtClean="0">
                <a:solidFill>
                  <a:srgbClr val="666666"/>
                </a:solidFill>
                <a:latin typeface="Karla"/>
                <a:ea typeface="Karla"/>
                <a:sym typeface="Karla"/>
              </a:rPr>
              <a:t>mont</a:t>
            </a:r>
            <a:r>
              <a:rPr lang="en-US" sz="1200" dirty="0" smtClean="0">
                <a:solidFill>
                  <a:srgbClr val="666666"/>
                </a:solidFill>
                <a:latin typeface="Karla"/>
                <a:ea typeface="Karla"/>
                <a:sym typeface="Karla"/>
              </a:rPr>
              <a:t>/public</a:t>
            </a: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Command: </a:t>
            </a:r>
            <a:r>
              <a:rPr lang="en-US" sz="1200" dirty="0" err="1" smtClean="0">
                <a:solidFill>
                  <a:srgbClr val="666666"/>
                </a:solidFill>
                <a:latin typeface="Karla"/>
                <a:ea typeface="Karla"/>
                <a:sym typeface="Karla"/>
              </a:rPr>
              <a:t>sudo</a:t>
            </a:r>
            <a:r>
              <a:rPr lang="en-US" sz="1200" dirty="0" smtClean="0">
                <a:solidFill>
                  <a:srgbClr val="666666"/>
                </a:solidFill>
                <a:latin typeface="Karla"/>
                <a:ea typeface="Karla"/>
                <a:sym typeface="Karla"/>
              </a:rPr>
              <a:t> touch file.txt</a:t>
            </a: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Successfully created a .txt file from the client side to server side</a:t>
            </a:r>
          </a:p>
          <a:p>
            <a:pPr marL="914400" lvl="1" indent="-355600">
              <a:spcBef>
                <a:spcPts val="600"/>
              </a:spcBef>
              <a:buClr>
                <a:srgbClr val="666666"/>
              </a:buClr>
              <a:buSzPts val="2000"/>
              <a:buFont typeface="Karla"/>
              <a:buChar char="▸"/>
            </a:pPr>
            <a:endParaRPr lang="en-US" sz="1200" dirty="0" smtClean="0">
              <a:solidFill>
                <a:srgbClr val="666666"/>
              </a:solidFill>
              <a:latin typeface="Karla"/>
              <a:ea typeface="Karla"/>
              <a:sym typeface="Karla"/>
            </a:endParaRPr>
          </a:p>
          <a:p>
            <a:pPr marL="558800" lvl="1">
              <a:spcBef>
                <a:spcPts val="600"/>
              </a:spcBef>
              <a:buClr>
                <a:srgbClr val="666666"/>
              </a:buClr>
              <a:buSzPts val="2000"/>
            </a:pPr>
            <a:endParaRPr lang="en-US" sz="1200" dirty="0" smtClean="0">
              <a:solidFill>
                <a:srgbClr val="666666"/>
              </a:solidFill>
              <a:latin typeface="Karla"/>
              <a:ea typeface="Karla"/>
              <a:sym typeface="Karla"/>
            </a:endParaRPr>
          </a:p>
        </p:txBody>
      </p:sp>
      <p:sp>
        <p:nvSpPr>
          <p:cNvPr id="20" name="Google Shape;124;p19"/>
          <p:cNvSpPr txBox="1">
            <a:spLocks noGrp="1"/>
          </p:cNvSpPr>
          <p:nvPr>
            <p:ph type="title"/>
          </p:nvPr>
        </p:nvSpPr>
        <p:spPr>
          <a:xfrm>
            <a:off x="867637" y="578450"/>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Configuring Client side</a:t>
            </a:r>
            <a:endParaRPr dirty="0"/>
          </a:p>
        </p:txBody>
      </p:sp>
      <p:sp>
        <p:nvSpPr>
          <p:cNvPr id="21"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11</a:t>
            </a:r>
            <a:endParaRPr dirty="0"/>
          </a:p>
        </p:txBody>
      </p:sp>
      <p:grpSp>
        <p:nvGrpSpPr>
          <p:cNvPr id="22" name="Google Shape;126;p19"/>
          <p:cNvGrpSpPr/>
          <p:nvPr/>
        </p:nvGrpSpPr>
        <p:grpSpPr>
          <a:xfrm>
            <a:off x="381060" y="619561"/>
            <a:ext cx="457190" cy="457120"/>
            <a:chOff x="1923675" y="1633650"/>
            <a:chExt cx="436000" cy="435975"/>
          </a:xfrm>
        </p:grpSpPr>
        <p:sp>
          <p:nvSpPr>
            <p:cNvPr id="23"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4" name="Picture 13" descr="C:\Users\Arfin\AppData\Local\Microsoft\Windows\INetCache\Content.Word\NFS 11.png"/>
          <p:cNvPicPr/>
          <p:nvPr/>
        </p:nvPicPr>
        <p:blipFill>
          <a:blip r:embed="rId3">
            <a:extLst>
              <a:ext uri="{28A0092B-C50C-407E-A947-70E740481C1C}">
                <a14:useLocalDpi xmlns:a14="http://schemas.microsoft.com/office/drawing/2010/main" val="0"/>
              </a:ext>
            </a:extLst>
          </a:blip>
          <a:srcRect/>
          <a:stretch>
            <a:fillRect/>
          </a:stretch>
        </p:blipFill>
        <p:spPr bwMode="auto">
          <a:xfrm>
            <a:off x="5424094" y="1171091"/>
            <a:ext cx="3759614" cy="2547022"/>
          </a:xfrm>
          <a:prstGeom prst="rect">
            <a:avLst/>
          </a:prstGeom>
          <a:noFill/>
          <a:ln>
            <a:noFill/>
          </a:ln>
        </p:spPr>
      </p:pic>
    </p:spTree>
    <p:extLst>
      <p:ext uri="{BB962C8B-B14F-4D97-AF65-F5344CB8AC3E}">
        <p14:creationId xmlns:p14="http://schemas.microsoft.com/office/powerpoint/2010/main" val="60676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890347" y="1421985"/>
            <a:ext cx="3728718" cy="298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rgbClr val="FFC107"/>
                </a:solidFill>
              </a:rPr>
              <a:t>4.</a:t>
            </a:r>
            <a:endParaRPr sz="7200" dirty="0">
              <a:solidFill>
                <a:srgbClr val="FFC107"/>
              </a:solidFill>
            </a:endParaRPr>
          </a:p>
          <a:p>
            <a:pPr marL="0" lvl="0" indent="0" rtl="0">
              <a:spcBef>
                <a:spcPts val="0"/>
              </a:spcBef>
              <a:spcAft>
                <a:spcPts val="0"/>
              </a:spcAft>
              <a:buNone/>
            </a:pPr>
            <a:r>
              <a:rPr lang="en" dirty="0" smtClean="0"/>
              <a:t>THE DNS SERVER</a:t>
            </a:r>
            <a:br>
              <a:rPr lang="en" dirty="0" smtClean="0"/>
            </a:br>
            <a:r>
              <a:rPr lang="en" sz="1000" dirty="0" smtClean="0"/>
              <a:t>MD. MAJEDUL ISLAM</a:t>
            </a:r>
            <a:endParaRPr dirty="0"/>
          </a:p>
        </p:txBody>
      </p:sp>
      <p:sp>
        <p:nvSpPr>
          <p:cNvPr id="112" name="Google Shape;112;p17"/>
          <p:cNvSpPr txBox="1">
            <a:spLocks noGrp="1"/>
          </p:cNvSpPr>
          <p:nvPr>
            <p:ph type="subTitle" idx="1"/>
          </p:nvPr>
        </p:nvSpPr>
        <p:spPr>
          <a:xfrm>
            <a:off x="6724950" y="2212041"/>
            <a:ext cx="2069426" cy="208535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WHAT IS </a:t>
            </a:r>
            <a:r>
              <a:rPr lang="en" b="1" dirty="0" smtClean="0"/>
              <a:t>NFS SERVER</a:t>
            </a:r>
            <a:r>
              <a:rPr lang="en" dirty="0" smtClean="0"/>
              <a:t>, WHATS IT’S </a:t>
            </a:r>
            <a:r>
              <a:rPr lang="en" b="1" dirty="0" smtClean="0"/>
              <a:t>BENEFITS</a:t>
            </a:r>
            <a:endParaRPr b="1"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830715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ctrTitle" idx="4294967295"/>
          </p:nvPr>
        </p:nvSpPr>
        <p:spPr>
          <a:xfrm>
            <a:off x="1341667" y="497540"/>
            <a:ext cx="6136800" cy="804532"/>
          </a:xfrm>
          <a:prstGeom prst="rect">
            <a:avLst/>
          </a:prstGeom>
        </p:spPr>
        <p:txBody>
          <a:bodyPr spcFirstLastPara="1" wrap="square" lIns="91425" tIns="91425" rIns="91425" bIns="91425" anchor="b" anchorCtr="0">
            <a:noAutofit/>
          </a:bodyPr>
          <a:lstStyle/>
          <a:p>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solidFill>
                  <a:srgbClr val="00B0F0"/>
                </a:solidFill>
              </a:rPr>
              <a:t>DOMAIN NAME SERVICE</a:t>
            </a:r>
            <a:endParaRPr sz="3200" dirty="0">
              <a:solidFill>
                <a:srgbClr val="00B0F0"/>
              </a:solidFill>
            </a:endParaRPr>
          </a:p>
        </p:txBody>
      </p:sp>
      <p:sp>
        <p:nvSpPr>
          <p:cNvPr id="320" name="Google Shape;320;p29"/>
          <p:cNvSpPr txBox="1">
            <a:spLocks noGrp="1"/>
          </p:cNvSpPr>
          <p:nvPr>
            <p:ph type="sldNum" idx="12"/>
          </p:nvPr>
        </p:nvSpPr>
        <p:spPr>
          <a:xfrm>
            <a:off x="8595300" y="4749900"/>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32" y="672301"/>
            <a:ext cx="562535" cy="562535"/>
          </a:xfrm>
          <a:prstGeom prst="rect">
            <a:avLst/>
          </a:prstGeom>
        </p:spPr>
      </p:pic>
      <p:sp>
        <p:nvSpPr>
          <p:cNvPr id="9" name="Google Shape;100;p16"/>
          <p:cNvSpPr txBox="1">
            <a:spLocks/>
          </p:cNvSpPr>
          <p:nvPr/>
        </p:nvSpPr>
        <p:spPr>
          <a:xfrm>
            <a:off x="1341667" y="1073905"/>
            <a:ext cx="5620200" cy="995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marL="0" indent="0">
              <a:buNone/>
            </a:pPr>
            <a:r>
              <a:rPr lang="en-US" sz="1100" dirty="0"/>
              <a:t>Domain Name Service (DNS) is an Internet service that maps IP addresses and fully qualified domain names (FQDN) to one another. In this way, DNS alleviates the need to remember IP addresses. Computers that run DNS are called name servers. Ubuntu ships with BIND (Berkley Internet Naming Daemon), the most common program used for maintaining a name server on Linux.</a:t>
            </a:r>
          </a:p>
        </p:txBody>
      </p:sp>
      <p:sp>
        <p:nvSpPr>
          <p:cNvPr id="10" name="Google Shape;315;p29"/>
          <p:cNvSpPr txBox="1">
            <a:spLocks/>
          </p:cNvSpPr>
          <p:nvPr/>
        </p:nvSpPr>
        <p:spPr>
          <a:xfrm>
            <a:off x="1341667" y="1935946"/>
            <a:ext cx="6136800" cy="8045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sz="3200" dirty="0" smtClean="0">
                <a:solidFill>
                  <a:srgbClr val="03A9F4"/>
                </a:solidFill>
              </a:rPr>
              <a:t>Why DNS?</a:t>
            </a:r>
            <a:endParaRPr lang="en-US" sz="3200" dirty="0">
              <a:solidFill>
                <a:srgbClr val="03A9F4"/>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73" y="2136319"/>
            <a:ext cx="522194" cy="522194"/>
          </a:xfrm>
          <a:prstGeom prst="rect">
            <a:avLst/>
          </a:prstGeom>
        </p:spPr>
      </p:pic>
      <p:sp>
        <p:nvSpPr>
          <p:cNvPr id="12" name="Google Shape;100;p16"/>
          <p:cNvSpPr txBox="1">
            <a:spLocks/>
          </p:cNvSpPr>
          <p:nvPr/>
        </p:nvSpPr>
        <p:spPr>
          <a:xfrm>
            <a:off x="1341667" y="2551591"/>
            <a:ext cx="5620200" cy="240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lvl="0"/>
            <a:r>
              <a:rPr lang="en-US" sz="1200" dirty="0"/>
              <a:t>As a cache to improve performance</a:t>
            </a:r>
            <a:r>
              <a:rPr lang="en-US" sz="1200" dirty="0" smtClean="0"/>
              <a:t>.</a:t>
            </a:r>
            <a:endParaRPr lang="en-US" sz="1200" dirty="0"/>
          </a:p>
          <a:p>
            <a:pPr lvl="0"/>
            <a:r>
              <a:rPr lang="en-US" sz="1200" dirty="0"/>
              <a:t>We want to name some computers that are only available in the LAN </a:t>
            </a:r>
            <a:r>
              <a:rPr lang="en-US" sz="1200" dirty="0" smtClean="0"/>
              <a:t>. </a:t>
            </a:r>
            <a:r>
              <a:rPr lang="en-US" sz="1200" dirty="0"/>
              <a:t>Some of our servers can only be accessed from the internal network, we want our users to be able do it with a normal name using the same tools that they are </a:t>
            </a:r>
            <a:r>
              <a:rPr lang="en-US" sz="1200" dirty="0" smtClean="0"/>
              <a:t>used.</a:t>
            </a:r>
          </a:p>
          <a:p>
            <a:pPr lvl="0"/>
            <a:r>
              <a:rPr lang="en-US" sz="1200" dirty="0"/>
              <a:t>We give different IPs to some names</a:t>
            </a:r>
            <a:r>
              <a:rPr lang="en-US" sz="1200" dirty="0" smtClean="0"/>
              <a:t>.</a:t>
            </a:r>
            <a:endParaRPr lang="en-US" sz="1200" dirty="0"/>
          </a:p>
          <a:p>
            <a:pPr lvl="0"/>
            <a:r>
              <a:rPr lang="en-US" sz="1200" dirty="0"/>
              <a:t>To temporary ban some domain names, sometimes we need to ban for a couple of minutes some website, an easy way to do it is to change the IP it's pointing.</a:t>
            </a:r>
            <a:r>
              <a:rPr lang="en-US" sz="1200" dirty="0" smtClean="0"/>
              <a:t>.</a:t>
            </a:r>
            <a:endParaRPr lang="en-US" sz="1200" dirty="0"/>
          </a:p>
          <a:p>
            <a:pPr lvl="0"/>
            <a:r>
              <a:rPr lang="en-US" sz="1200" dirty="0"/>
              <a:t>DNS is like a phone book for the </a:t>
            </a:r>
            <a:r>
              <a:rPr lang="en-US" sz="1200" dirty="0" smtClean="0"/>
              <a:t>Internet.</a:t>
            </a:r>
            <a:endParaRPr lang="en-US" sz="1200" dirty="0"/>
          </a:p>
        </p:txBody>
      </p:sp>
    </p:spTree>
    <p:extLst>
      <p:ext uri="{BB962C8B-B14F-4D97-AF65-F5344CB8AC3E}">
        <p14:creationId xmlns:p14="http://schemas.microsoft.com/office/powerpoint/2010/main" val="1844864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p:nvPr/>
        </p:nvSpPr>
        <p:spPr>
          <a:xfrm>
            <a:off x="3864701" y="713790"/>
            <a:ext cx="4871019"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37"/>
          <p:cNvSpPr/>
          <p:nvPr/>
        </p:nvSpPr>
        <p:spPr>
          <a:xfrm>
            <a:off x="4068509" y="916921"/>
            <a:ext cx="4463700" cy="28503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latin typeface="Karla"/>
                <a:ea typeface="Karla"/>
                <a:cs typeface="Karla"/>
                <a:sym typeface="Karla"/>
              </a:rPr>
              <a:t>Place your screenshot here</a:t>
            </a:r>
            <a:endParaRPr sz="1000" dirty="0">
              <a:solidFill>
                <a:srgbClr val="999999"/>
              </a:solidFill>
              <a:latin typeface="Karla"/>
              <a:ea typeface="Karla"/>
              <a:cs typeface="Karla"/>
              <a:sym typeface="Karla"/>
            </a:endParaRPr>
          </a:p>
        </p:txBody>
      </p:sp>
      <p:grpSp>
        <p:nvGrpSpPr>
          <p:cNvPr id="416" name="Google Shape;416;p37"/>
          <p:cNvGrpSpPr/>
          <p:nvPr/>
        </p:nvGrpSpPr>
        <p:grpSpPr>
          <a:xfrm>
            <a:off x="2987687" y="3872429"/>
            <a:ext cx="460581" cy="436282"/>
            <a:chOff x="2583100" y="2973775"/>
            <a:chExt cx="461550" cy="437200"/>
          </a:xfrm>
        </p:grpSpPr>
        <p:sp>
          <p:nvSpPr>
            <p:cNvPr id="417" name="Google Shape;417;p37"/>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3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9" name="Google Shape;419;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14</a:t>
            </a:fld>
            <a:endParaRPr/>
          </a:p>
        </p:txBody>
      </p:sp>
      <p:sp>
        <p:nvSpPr>
          <p:cNvPr id="10" name="Google Shape;111;p17"/>
          <p:cNvSpPr txBox="1">
            <a:spLocks/>
          </p:cNvSpPr>
          <p:nvPr/>
        </p:nvSpPr>
        <p:spPr>
          <a:xfrm>
            <a:off x="819368" y="2342071"/>
            <a:ext cx="3728718" cy="20750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sz="7200" dirty="0" smtClean="0">
                <a:solidFill>
                  <a:srgbClr val="FFC107"/>
                </a:solidFill>
              </a:rPr>
              <a:t>5.</a:t>
            </a:r>
            <a:endParaRPr lang="en-US" sz="7200" dirty="0" smtClean="0">
              <a:solidFill>
                <a:srgbClr val="FFC107"/>
              </a:solidFill>
            </a:endParaRPr>
          </a:p>
          <a:p>
            <a:r>
              <a:rPr lang="en-US" dirty="0" smtClean="0"/>
              <a:t>CONFIGURING</a:t>
            </a:r>
          </a:p>
          <a:p>
            <a:r>
              <a:rPr lang="en-US" dirty="0" smtClean="0"/>
              <a:t>NFS SERVER</a:t>
            </a:r>
            <a:br>
              <a:rPr lang="en-US" dirty="0" smtClean="0"/>
            </a:br>
            <a:r>
              <a:rPr lang="en-US" sz="1000" dirty="0" smtClean="0"/>
              <a:t>MD,MAJEDUL ISLAM</a:t>
            </a:r>
            <a:endParaRPr lang="en-US" dirty="0"/>
          </a:p>
        </p:txBody>
      </p:sp>
      <p:pic>
        <p:nvPicPr>
          <p:cNvPr id="2" name="Picture 1"/>
          <p:cNvPicPr>
            <a:picLocks noChangeAspect="1"/>
          </p:cNvPicPr>
          <p:nvPr/>
        </p:nvPicPr>
        <p:blipFill>
          <a:blip r:embed="rId3"/>
          <a:stretch>
            <a:fillRect/>
          </a:stretch>
        </p:blipFill>
        <p:spPr>
          <a:xfrm>
            <a:off x="4068509" y="916921"/>
            <a:ext cx="4491145" cy="2850300"/>
          </a:xfrm>
          <a:prstGeom prst="rect">
            <a:avLst/>
          </a:prstGeom>
        </p:spPr>
      </p:pic>
    </p:spTree>
    <p:extLst>
      <p:ext uri="{BB962C8B-B14F-4D97-AF65-F5344CB8AC3E}">
        <p14:creationId xmlns:p14="http://schemas.microsoft.com/office/powerpoint/2010/main" val="561153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75525" y="590981"/>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Initialization</a:t>
            </a:r>
            <a:endParaRPr dirty="0"/>
          </a:p>
        </p:txBody>
      </p:sp>
      <p:sp>
        <p:nvSpPr>
          <p:cNvPr id="125" name="Google Shape;125;p19"/>
          <p:cNvSpPr txBox="1">
            <a:spLocks noGrp="1"/>
          </p:cNvSpPr>
          <p:nvPr>
            <p:ph type="body" idx="1"/>
          </p:nvPr>
        </p:nvSpPr>
        <p:spPr>
          <a:xfrm>
            <a:off x="787813" y="887102"/>
            <a:ext cx="7111706" cy="1605181"/>
          </a:xfrm>
          <a:prstGeom prst="rect">
            <a:avLst/>
          </a:prstGeom>
        </p:spPr>
        <p:txBody>
          <a:bodyPr spcFirstLastPara="1" wrap="square" lIns="91425" tIns="91425" rIns="91425" bIns="91425" anchor="t" anchorCtr="0">
            <a:noAutofit/>
          </a:bodyPr>
          <a:lstStyle/>
          <a:p>
            <a:pPr lvl="0"/>
            <a:r>
              <a:rPr lang="en-US" sz="1400" dirty="0" smtClean="0"/>
              <a:t>Update repositories</a:t>
            </a:r>
            <a:endParaRPr lang="en-US" sz="1400" dirty="0"/>
          </a:p>
          <a:p>
            <a:pPr lvl="1">
              <a:spcBef>
                <a:spcPts val="600"/>
              </a:spcBef>
              <a:buChar char="▸"/>
            </a:pPr>
            <a:r>
              <a:rPr lang="en-US" sz="1400" dirty="0"/>
              <a:t>Command: </a:t>
            </a:r>
            <a:r>
              <a:rPr lang="en-US" sz="1400" dirty="0" err="1"/>
              <a:t>sudo</a:t>
            </a:r>
            <a:r>
              <a:rPr lang="en-US" sz="1400" dirty="0"/>
              <a:t> apt-update </a:t>
            </a:r>
            <a:endParaRPr lang="en-US" sz="1400" dirty="0" smtClean="0"/>
          </a:p>
          <a:p>
            <a:r>
              <a:rPr lang="en-US" sz="1400" dirty="0"/>
              <a:t>Install </a:t>
            </a:r>
            <a:r>
              <a:rPr lang="en-US" sz="1400" dirty="0" smtClean="0"/>
              <a:t>Bind9 </a:t>
            </a:r>
            <a:r>
              <a:rPr lang="en-US" sz="1400" dirty="0"/>
              <a:t>server </a:t>
            </a:r>
            <a:r>
              <a:rPr lang="en-US" sz="1400" dirty="0" smtClean="0"/>
              <a:t>package</a:t>
            </a:r>
          </a:p>
          <a:p>
            <a:pPr lvl="1">
              <a:spcBef>
                <a:spcPts val="600"/>
              </a:spcBef>
              <a:buChar char="▸"/>
            </a:pPr>
            <a:r>
              <a:rPr lang="en-US" sz="1400" dirty="0" err="1" smtClean="0"/>
              <a:t>sudo</a:t>
            </a:r>
            <a:r>
              <a:rPr lang="en-US" sz="1400" dirty="0" smtClean="0"/>
              <a:t> </a:t>
            </a:r>
            <a:r>
              <a:rPr lang="en-US" sz="1400" dirty="0"/>
              <a:t>apt-get install bind9 bind9utils </a:t>
            </a:r>
            <a:endParaRPr lang="en-US" sz="1400" dirty="0" smtClean="0"/>
          </a:p>
          <a:p>
            <a:endParaRPr sz="1400" dirty="0"/>
          </a:p>
        </p:txBody>
      </p:sp>
      <p:grpSp>
        <p:nvGrpSpPr>
          <p:cNvPr id="126" name="Google Shape;126;p19"/>
          <p:cNvGrpSpPr/>
          <p:nvPr/>
        </p:nvGrpSpPr>
        <p:grpSpPr>
          <a:xfrm>
            <a:off x="381060" y="619561"/>
            <a:ext cx="457190" cy="457120"/>
            <a:chOff x="1923675" y="1633650"/>
            <a:chExt cx="436000" cy="435975"/>
          </a:xfrm>
        </p:grpSpPr>
        <p:sp>
          <p:nvSpPr>
            <p:cNvPr id="127"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15</a:t>
            </a:fld>
            <a:endParaRPr dirty="0"/>
          </a:p>
        </p:txBody>
      </p:sp>
      <p:pic>
        <p:nvPicPr>
          <p:cNvPr id="2" name="Picture 1"/>
          <p:cNvPicPr>
            <a:picLocks noChangeAspect="1"/>
          </p:cNvPicPr>
          <p:nvPr/>
        </p:nvPicPr>
        <p:blipFill>
          <a:blip r:embed="rId3"/>
          <a:stretch>
            <a:fillRect/>
          </a:stretch>
        </p:blipFill>
        <p:spPr>
          <a:xfrm>
            <a:off x="1313421" y="2205212"/>
            <a:ext cx="6042120" cy="2832546"/>
          </a:xfrm>
          <a:prstGeom prst="rect">
            <a:avLst/>
          </a:prstGeom>
        </p:spPr>
      </p:pic>
    </p:spTree>
    <p:extLst>
      <p:ext uri="{BB962C8B-B14F-4D97-AF65-F5344CB8AC3E}">
        <p14:creationId xmlns:p14="http://schemas.microsoft.com/office/powerpoint/2010/main" val="25945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7" name="Rectangle 6"/>
          <p:cNvSpPr/>
          <p:nvPr/>
        </p:nvSpPr>
        <p:spPr>
          <a:xfrm>
            <a:off x="756512" y="1027695"/>
            <a:ext cx="4420505" cy="3170099"/>
          </a:xfrm>
          <a:prstGeom prst="rect">
            <a:avLst/>
          </a:prstGeom>
        </p:spPr>
        <p:txBody>
          <a:bodyPr wrap="square">
            <a:spAutoFit/>
          </a:bodyPr>
          <a:lstStyle/>
          <a:p>
            <a:pPr marL="457200" lvl="0" indent="-355600">
              <a:spcBef>
                <a:spcPts val="600"/>
              </a:spcBef>
              <a:buClr>
                <a:srgbClr val="666666"/>
              </a:buClr>
              <a:buSzPts val="2000"/>
              <a:buFont typeface="Karla"/>
              <a:buChar char="▸"/>
            </a:pPr>
            <a:r>
              <a:rPr lang="en-US" sz="1200" dirty="0" smtClean="0">
                <a:solidFill>
                  <a:schemeClr val="tx1">
                    <a:lumMod val="50000"/>
                    <a:lumOff val="50000"/>
                  </a:schemeClr>
                </a:solidFill>
              </a:rPr>
              <a:t>Then we’ll need to edit the interfaces of our network </a:t>
            </a:r>
            <a:r>
              <a:rPr lang="en-US" sz="1200" dirty="0" smtClean="0">
                <a:solidFill>
                  <a:srgbClr val="666666"/>
                </a:solidFill>
                <a:latin typeface="Karla"/>
                <a:ea typeface="Karla"/>
                <a:sym typeface="Karla"/>
              </a:rPr>
              <a:t>Command: </a:t>
            </a:r>
            <a:r>
              <a:rPr lang="en-US" sz="1200" dirty="0" smtClean="0">
                <a:solidFill>
                  <a:schemeClr val="tx1">
                    <a:lumMod val="50000"/>
                    <a:lumOff val="50000"/>
                  </a:schemeClr>
                </a:solidFill>
                <a:latin typeface="Karla"/>
                <a:ea typeface="Karla"/>
                <a:sym typeface="Karla"/>
              </a:rPr>
              <a:t>CAT </a:t>
            </a:r>
            <a:r>
              <a:rPr lang="en-US" sz="1200" dirty="0" smtClean="0">
                <a:solidFill>
                  <a:schemeClr val="tx1">
                    <a:lumMod val="50000"/>
                    <a:lumOff val="50000"/>
                  </a:schemeClr>
                </a:solidFill>
              </a:rPr>
              <a:t>/</a:t>
            </a:r>
            <a:r>
              <a:rPr lang="en-US" sz="1200" dirty="0" err="1" smtClean="0">
                <a:solidFill>
                  <a:schemeClr val="tx1">
                    <a:lumMod val="50000"/>
                    <a:lumOff val="50000"/>
                  </a:schemeClr>
                </a:solidFill>
              </a:rPr>
              <a:t>etc</a:t>
            </a:r>
            <a:r>
              <a:rPr lang="en-US" sz="1200" dirty="0" smtClean="0">
                <a:solidFill>
                  <a:schemeClr val="tx1">
                    <a:lumMod val="50000"/>
                    <a:lumOff val="50000"/>
                  </a:schemeClr>
                </a:solidFill>
              </a:rPr>
              <a:t>/bind/</a:t>
            </a:r>
            <a:r>
              <a:rPr lang="en-US" sz="1200" dirty="0" err="1" smtClean="0">
                <a:solidFill>
                  <a:schemeClr val="tx1">
                    <a:lumMod val="50000"/>
                    <a:lumOff val="50000"/>
                  </a:schemeClr>
                </a:solidFill>
              </a:rPr>
              <a:t>named.conf</a:t>
            </a:r>
            <a:r>
              <a:rPr lang="en-US" sz="1200" dirty="0" smtClean="0">
                <a:solidFill>
                  <a:schemeClr val="tx1">
                    <a:lumMod val="50000"/>
                    <a:lumOff val="50000"/>
                  </a:schemeClr>
                </a:solidFill>
              </a:rPr>
              <a:t> </a:t>
            </a:r>
            <a:endParaRPr lang="en-US" sz="1200" dirty="0" smtClean="0">
              <a:solidFill>
                <a:schemeClr val="tx1">
                  <a:lumMod val="50000"/>
                  <a:lumOff val="50000"/>
                </a:schemeClr>
              </a:solidFill>
              <a:latin typeface="Karla"/>
              <a:ea typeface="Karla"/>
              <a:sym typeface="Karla"/>
            </a:endParaRPr>
          </a:p>
          <a:p>
            <a:pPr marL="457200" lvl="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Editing the configuration files in </a:t>
            </a:r>
            <a:r>
              <a:rPr lang="en-US" sz="1200" dirty="0" smtClean="0">
                <a:solidFill>
                  <a:schemeClr val="tx1">
                    <a:lumMod val="50000"/>
                    <a:lumOff val="50000"/>
                  </a:schemeClr>
                </a:solidFill>
              </a:rPr>
              <a:t>‘/</a:t>
            </a:r>
            <a:r>
              <a:rPr lang="en-US" sz="1200" dirty="0" err="1" smtClean="0">
                <a:solidFill>
                  <a:schemeClr val="tx1">
                    <a:lumMod val="50000"/>
                    <a:lumOff val="50000"/>
                  </a:schemeClr>
                </a:solidFill>
              </a:rPr>
              <a:t>etc</a:t>
            </a:r>
            <a:r>
              <a:rPr lang="en-US" sz="1200" dirty="0" smtClean="0">
                <a:solidFill>
                  <a:schemeClr val="tx1">
                    <a:lumMod val="50000"/>
                    <a:lumOff val="50000"/>
                  </a:schemeClr>
                </a:solidFill>
              </a:rPr>
              <a:t>/bind/</a:t>
            </a:r>
            <a:r>
              <a:rPr lang="en-US" sz="1200" dirty="0" err="1" smtClean="0">
                <a:solidFill>
                  <a:schemeClr val="tx1">
                    <a:lumMod val="50000"/>
                    <a:lumOff val="50000"/>
                  </a:schemeClr>
                </a:solidFill>
              </a:rPr>
              <a:t>named.conf</a:t>
            </a:r>
            <a:r>
              <a:rPr lang="en-US" sz="1200" dirty="0" smtClean="0">
                <a:solidFill>
                  <a:schemeClr val="tx1">
                    <a:lumMod val="50000"/>
                    <a:lumOff val="50000"/>
                  </a:schemeClr>
                </a:solidFill>
              </a:rPr>
              <a:t>’ using </a:t>
            </a:r>
            <a:r>
              <a:rPr lang="en-US" sz="1200" dirty="0" err="1" smtClean="0">
                <a:solidFill>
                  <a:schemeClr val="tx1">
                    <a:lumMod val="50000"/>
                    <a:lumOff val="50000"/>
                  </a:schemeClr>
                </a:solidFill>
              </a:rPr>
              <a:t>nano</a:t>
            </a:r>
            <a:r>
              <a:rPr lang="en-US" sz="1200" dirty="0" smtClean="0">
                <a:solidFill>
                  <a:srgbClr val="666666"/>
                </a:solidFill>
                <a:latin typeface="Karla"/>
                <a:ea typeface="Karla"/>
                <a:sym typeface="Karla"/>
              </a:rPr>
              <a:t> directory using </a:t>
            </a:r>
            <a:r>
              <a:rPr lang="en-US" sz="1200" dirty="0" err="1" smtClean="0">
                <a:solidFill>
                  <a:srgbClr val="666666"/>
                </a:solidFill>
                <a:latin typeface="Karla"/>
                <a:ea typeface="Karla"/>
                <a:sym typeface="Karla"/>
              </a:rPr>
              <a:t>Nano</a:t>
            </a:r>
            <a:endParaRPr lang="en-US" sz="1200" dirty="0" smtClean="0">
              <a:solidFill>
                <a:srgbClr val="666666"/>
              </a:solidFill>
              <a:latin typeface="Karla"/>
              <a:ea typeface="Karla"/>
              <a:sym typeface="Karla"/>
            </a:endParaRPr>
          </a:p>
          <a:p>
            <a:pPr marL="914400"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Command</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nano</a:t>
            </a:r>
            <a:r>
              <a:rPr lang="en-US" sz="1200" dirty="0">
                <a:solidFill>
                  <a:srgbClr val="666666"/>
                </a:solidFill>
                <a:latin typeface="Karla"/>
                <a:ea typeface="Karla"/>
                <a:sym typeface="Karla"/>
              </a:rPr>
              <a:t> </a:t>
            </a:r>
            <a:r>
              <a:rPr lang="en-US" sz="1200" dirty="0" smtClean="0">
                <a:solidFill>
                  <a:schemeClr val="tx1">
                    <a:lumMod val="50000"/>
                    <a:lumOff val="50000"/>
                  </a:schemeClr>
                </a:solidFill>
              </a:rPr>
              <a:t>/</a:t>
            </a:r>
            <a:r>
              <a:rPr lang="en-US" sz="1200" dirty="0" err="1" smtClean="0">
                <a:solidFill>
                  <a:schemeClr val="tx1">
                    <a:lumMod val="50000"/>
                    <a:lumOff val="50000"/>
                  </a:schemeClr>
                </a:solidFill>
              </a:rPr>
              <a:t>etc</a:t>
            </a:r>
            <a:r>
              <a:rPr lang="en-US" sz="1200" dirty="0" smtClean="0">
                <a:solidFill>
                  <a:schemeClr val="tx1">
                    <a:lumMod val="50000"/>
                    <a:lumOff val="50000"/>
                  </a:schemeClr>
                </a:solidFill>
              </a:rPr>
              <a:t>/bind/</a:t>
            </a:r>
            <a:r>
              <a:rPr lang="en-US" sz="1200" dirty="0" err="1" smtClean="0">
                <a:solidFill>
                  <a:schemeClr val="tx1">
                    <a:lumMod val="50000"/>
                    <a:lumOff val="50000"/>
                  </a:schemeClr>
                </a:solidFill>
              </a:rPr>
              <a:t>named.conf</a:t>
            </a:r>
            <a:endParaRPr lang="en-US" sz="1200" dirty="0">
              <a:solidFill>
                <a:schemeClr val="tx1">
                  <a:lumMod val="50000"/>
                  <a:lumOff val="50000"/>
                </a:schemeClr>
              </a:solidFill>
              <a:latin typeface="Karla"/>
              <a:ea typeface="Karla"/>
              <a:sym typeface="Karla"/>
            </a:endParaRP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Save and exit from </a:t>
            </a:r>
            <a:r>
              <a:rPr lang="en-US" sz="1200" dirty="0" err="1" smtClean="0">
                <a:solidFill>
                  <a:srgbClr val="666666"/>
                </a:solidFill>
                <a:latin typeface="Karla"/>
                <a:ea typeface="Karla"/>
                <a:sym typeface="Karla"/>
              </a:rPr>
              <a:t>nano</a:t>
            </a:r>
            <a:endParaRPr lang="en-US" sz="1200" dirty="0" smtClean="0">
              <a:solidFill>
                <a:srgbClr val="666666"/>
              </a:solidFill>
              <a:latin typeface="Karla"/>
              <a:ea typeface="Karla"/>
              <a:sym typeface="Karla"/>
            </a:endParaRPr>
          </a:p>
          <a:p>
            <a:pPr marL="457200" lvl="0" indent="-355600">
              <a:spcBef>
                <a:spcPts val="600"/>
              </a:spcBef>
              <a:buClr>
                <a:srgbClr val="666666"/>
              </a:buClr>
              <a:buSzPts val="2000"/>
              <a:buFont typeface="Karla"/>
              <a:buChar char="▸"/>
            </a:pPr>
            <a:r>
              <a:rPr lang="en-US" sz="1200" dirty="0">
                <a:solidFill>
                  <a:schemeClr val="tx1">
                    <a:lumMod val="50000"/>
                    <a:lumOff val="50000"/>
                  </a:schemeClr>
                </a:solidFill>
              </a:rPr>
              <a:t>We have edited the </a:t>
            </a:r>
            <a:r>
              <a:rPr lang="en-US" sz="1200" dirty="0" err="1">
                <a:solidFill>
                  <a:schemeClr val="tx1">
                    <a:lumMod val="50000"/>
                    <a:lumOff val="50000"/>
                  </a:schemeClr>
                </a:solidFill>
              </a:rPr>
              <a:t>name.conf.local</a:t>
            </a:r>
            <a:r>
              <a:rPr lang="en-US" sz="1200" dirty="0">
                <a:solidFill>
                  <a:schemeClr val="tx1">
                    <a:lumMod val="50000"/>
                    <a:lumOff val="50000"/>
                  </a:schemeClr>
                </a:solidFill>
              </a:rPr>
              <a:t> with the 2 </a:t>
            </a:r>
            <a:r>
              <a:rPr lang="en-US" sz="1200" dirty="0" smtClean="0">
                <a:solidFill>
                  <a:schemeClr val="tx1">
                    <a:lumMod val="50000"/>
                    <a:lumOff val="50000"/>
                  </a:schemeClr>
                </a:solidFill>
              </a:rPr>
              <a:t>zones</a:t>
            </a:r>
          </a:p>
          <a:p>
            <a:pPr marL="457200" lvl="2"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  </a:t>
            </a:r>
            <a:r>
              <a:rPr lang="en-US" sz="1200" dirty="0" err="1">
                <a:solidFill>
                  <a:srgbClr val="666666"/>
                </a:solidFill>
                <a:latin typeface="Karla"/>
                <a:ea typeface="Karla"/>
                <a:sym typeface="Karla"/>
              </a:rPr>
              <a:t>sudo</a:t>
            </a:r>
            <a:r>
              <a:rPr lang="en-US" sz="1200" dirty="0">
                <a:solidFill>
                  <a:srgbClr val="666666"/>
                </a:solidFill>
                <a:latin typeface="Karla"/>
                <a:ea typeface="Karla"/>
                <a:sym typeface="Karla"/>
              </a:rPr>
              <a:t> </a:t>
            </a:r>
            <a:r>
              <a:rPr lang="en-US" sz="1200" dirty="0" err="1">
                <a:solidFill>
                  <a:srgbClr val="666666"/>
                </a:solidFill>
                <a:latin typeface="Karla"/>
                <a:ea typeface="Karla"/>
                <a:sym typeface="Karla"/>
              </a:rPr>
              <a:t>nano</a:t>
            </a:r>
            <a:r>
              <a:rPr lang="en-US" sz="1200" dirty="0">
                <a:solidFill>
                  <a:srgbClr val="666666"/>
                </a:solidFill>
                <a:latin typeface="Karla"/>
                <a:ea typeface="Karla"/>
                <a:sym typeface="Karla"/>
              </a:rPr>
              <a:t> </a:t>
            </a:r>
            <a:r>
              <a:rPr lang="en-US" sz="1200" dirty="0">
                <a:solidFill>
                  <a:schemeClr val="tx1">
                    <a:lumMod val="50000"/>
                    <a:lumOff val="50000"/>
                  </a:schemeClr>
                </a:solidFill>
              </a:rPr>
              <a:t>/</a:t>
            </a:r>
            <a:r>
              <a:rPr lang="en-US" sz="1200" dirty="0" err="1" smtClean="0">
                <a:solidFill>
                  <a:schemeClr val="tx1">
                    <a:lumMod val="50000"/>
                    <a:lumOff val="50000"/>
                  </a:schemeClr>
                </a:solidFill>
              </a:rPr>
              <a:t>etc</a:t>
            </a:r>
            <a:r>
              <a:rPr lang="en-US" sz="1200" dirty="0" smtClean="0">
                <a:solidFill>
                  <a:schemeClr val="tx1">
                    <a:lumMod val="50000"/>
                    <a:lumOff val="50000"/>
                  </a:schemeClr>
                </a:solidFill>
              </a:rPr>
              <a:t>/bind/</a:t>
            </a:r>
            <a:r>
              <a:rPr lang="en-US" sz="1200" dirty="0" err="1" smtClean="0">
                <a:solidFill>
                  <a:schemeClr val="tx1">
                    <a:lumMod val="50000"/>
                    <a:lumOff val="50000"/>
                  </a:schemeClr>
                </a:solidFill>
              </a:rPr>
              <a:t>named.conf.local</a:t>
            </a:r>
            <a:endParaRPr lang="en-US" sz="1200" dirty="0" smtClean="0">
              <a:solidFill>
                <a:schemeClr val="tx1">
                  <a:lumMod val="50000"/>
                  <a:lumOff val="50000"/>
                </a:schemeClr>
              </a:solidFill>
            </a:endParaRPr>
          </a:p>
          <a:p>
            <a:pPr marL="457200" lvl="2" indent="-355600">
              <a:spcBef>
                <a:spcPts val="600"/>
              </a:spcBef>
              <a:buClr>
                <a:srgbClr val="666666"/>
              </a:buClr>
              <a:buSzPts val="2000"/>
              <a:buFont typeface="Karla"/>
              <a:buChar char="▸"/>
            </a:pPr>
            <a:r>
              <a:rPr lang="en-US" sz="1200" dirty="0">
                <a:solidFill>
                  <a:schemeClr val="tx1">
                    <a:lumMod val="50000"/>
                    <a:lumOff val="50000"/>
                  </a:schemeClr>
                </a:solidFill>
              </a:rPr>
              <a:t>Now we started the bind server – </a:t>
            </a:r>
            <a:r>
              <a:rPr lang="en-US" sz="1200" dirty="0" err="1">
                <a:solidFill>
                  <a:schemeClr val="tx1">
                    <a:lumMod val="50000"/>
                    <a:lumOff val="50000"/>
                  </a:schemeClr>
                </a:solidFill>
              </a:rPr>
              <a:t>sudo</a:t>
            </a:r>
            <a:r>
              <a:rPr lang="en-US" sz="1200" dirty="0">
                <a:solidFill>
                  <a:schemeClr val="tx1">
                    <a:lumMod val="50000"/>
                    <a:lumOff val="50000"/>
                  </a:schemeClr>
                </a:solidFill>
              </a:rPr>
              <a:t> </a:t>
            </a:r>
            <a:r>
              <a:rPr lang="en-US" sz="1200" dirty="0" err="1">
                <a:solidFill>
                  <a:schemeClr val="tx1">
                    <a:lumMod val="50000"/>
                    <a:lumOff val="50000"/>
                  </a:schemeClr>
                </a:solidFill>
              </a:rPr>
              <a:t>systemctl</a:t>
            </a:r>
            <a:r>
              <a:rPr lang="en-US" sz="1200" dirty="0">
                <a:solidFill>
                  <a:schemeClr val="tx1">
                    <a:lumMod val="50000"/>
                    <a:lumOff val="50000"/>
                  </a:schemeClr>
                </a:solidFill>
              </a:rPr>
              <a:t> start </a:t>
            </a:r>
            <a:r>
              <a:rPr lang="en-US" sz="1200" dirty="0" smtClean="0">
                <a:solidFill>
                  <a:schemeClr val="tx1">
                    <a:lumMod val="50000"/>
                    <a:lumOff val="50000"/>
                  </a:schemeClr>
                </a:solidFill>
              </a:rPr>
              <a:t>bind9</a:t>
            </a:r>
          </a:p>
          <a:p>
            <a:pPr marL="457200" lvl="2" indent="-355600">
              <a:spcBef>
                <a:spcPts val="600"/>
              </a:spcBef>
              <a:buClr>
                <a:srgbClr val="666666"/>
              </a:buClr>
              <a:buSzPts val="2000"/>
              <a:buFont typeface="Karla"/>
              <a:buChar char="▸"/>
            </a:pPr>
            <a:r>
              <a:rPr lang="en-US" dirty="0">
                <a:solidFill>
                  <a:schemeClr val="tx1">
                    <a:lumMod val="50000"/>
                    <a:lumOff val="50000"/>
                  </a:schemeClr>
                </a:solidFill>
              </a:rPr>
              <a:t>Then we’ll have to ownership of the files to bind using – </a:t>
            </a:r>
            <a:r>
              <a:rPr lang="en-US" dirty="0" err="1">
                <a:solidFill>
                  <a:schemeClr val="tx1">
                    <a:lumMod val="50000"/>
                    <a:lumOff val="50000"/>
                  </a:schemeClr>
                </a:solidFill>
              </a:rPr>
              <a:t>sudo</a:t>
            </a:r>
            <a:r>
              <a:rPr lang="en-US" dirty="0">
                <a:solidFill>
                  <a:schemeClr val="tx1">
                    <a:lumMod val="50000"/>
                    <a:lumOff val="50000"/>
                  </a:schemeClr>
                </a:solidFill>
              </a:rPr>
              <a:t> </a:t>
            </a:r>
            <a:r>
              <a:rPr lang="en-US" dirty="0" err="1">
                <a:solidFill>
                  <a:schemeClr val="tx1">
                    <a:lumMod val="50000"/>
                    <a:lumOff val="50000"/>
                  </a:schemeClr>
                </a:solidFill>
              </a:rPr>
              <a:t>chown</a:t>
            </a:r>
            <a:r>
              <a:rPr lang="en-US" dirty="0">
                <a:solidFill>
                  <a:schemeClr val="tx1">
                    <a:lumMod val="50000"/>
                    <a:lumOff val="50000"/>
                  </a:schemeClr>
                </a:solidFill>
              </a:rPr>
              <a:t> –R </a:t>
            </a:r>
            <a:r>
              <a:rPr lang="en-US" dirty="0" err="1">
                <a:solidFill>
                  <a:schemeClr val="tx1">
                    <a:lumMod val="50000"/>
                    <a:lumOff val="50000"/>
                  </a:schemeClr>
                </a:solidFill>
              </a:rPr>
              <a:t>bind:bind</a:t>
            </a:r>
            <a:r>
              <a:rPr lang="en-US" dirty="0">
                <a:solidFill>
                  <a:schemeClr val="tx1">
                    <a:lumMod val="50000"/>
                    <a:lumOff val="50000"/>
                  </a:schemeClr>
                </a:solidFill>
              </a:rPr>
              <a:t> /</a:t>
            </a:r>
            <a:r>
              <a:rPr lang="en-US" dirty="0" err="1">
                <a:solidFill>
                  <a:schemeClr val="tx1">
                    <a:lumMod val="50000"/>
                    <a:lumOff val="50000"/>
                  </a:schemeClr>
                </a:solidFill>
              </a:rPr>
              <a:t>etc</a:t>
            </a:r>
            <a:r>
              <a:rPr lang="en-US" dirty="0">
                <a:solidFill>
                  <a:schemeClr val="tx1">
                    <a:lumMod val="50000"/>
                    <a:lumOff val="50000"/>
                  </a:schemeClr>
                </a:solidFill>
              </a:rPr>
              <a:t>/bind</a:t>
            </a:r>
          </a:p>
          <a:p>
            <a:pPr marL="101600" lvl="2">
              <a:spcBef>
                <a:spcPts val="600"/>
              </a:spcBef>
              <a:buClr>
                <a:srgbClr val="666666"/>
              </a:buClr>
              <a:buSzPts val="2000"/>
            </a:pPr>
            <a:endParaRPr lang="en-US" sz="1200" dirty="0">
              <a:solidFill>
                <a:srgbClr val="666666"/>
              </a:solidFill>
              <a:latin typeface="Karla"/>
              <a:ea typeface="Karla"/>
              <a:sym typeface="Karla"/>
            </a:endParaRPr>
          </a:p>
        </p:txBody>
      </p:sp>
      <p:sp>
        <p:nvSpPr>
          <p:cNvPr id="20" name="Google Shape;124;p19"/>
          <p:cNvSpPr txBox="1">
            <a:spLocks noGrp="1"/>
          </p:cNvSpPr>
          <p:nvPr>
            <p:ph type="title"/>
          </p:nvPr>
        </p:nvSpPr>
        <p:spPr>
          <a:xfrm>
            <a:off x="867637" y="578450"/>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Configuring Server side</a:t>
            </a:r>
            <a:endParaRPr dirty="0"/>
          </a:p>
        </p:txBody>
      </p:sp>
      <p:sp>
        <p:nvSpPr>
          <p:cNvPr id="21"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11</a:t>
            </a:r>
            <a:endParaRPr dirty="0"/>
          </a:p>
        </p:txBody>
      </p:sp>
      <p:grpSp>
        <p:nvGrpSpPr>
          <p:cNvPr id="22" name="Google Shape;126;p19"/>
          <p:cNvGrpSpPr/>
          <p:nvPr/>
        </p:nvGrpSpPr>
        <p:grpSpPr>
          <a:xfrm>
            <a:off x="381060" y="619561"/>
            <a:ext cx="457190" cy="457120"/>
            <a:chOff x="1923675" y="1633650"/>
            <a:chExt cx="436000" cy="435975"/>
          </a:xfrm>
        </p:grpSpPr>
        <p:sp>
          <p:nvSpPr>
            <p:cNvPr id="23"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20950" y="2662518"/>
            <a:ext cx="3523050" cy="2480933"/>
          </a:xfrm>
          <a:prstGeom prst="rect">
            <a:avLst/>
          </a:prstGeom>
        </p:spPr>
      </p:pic>
      <p:pic>
        <p:nvPicPr>
          <p:cNvPr id="4" name="Picture 3"/>
          <p:cNvPicPr>
            <a:picLocks noChangeAspect="1"/>
          </p:cNvPicPr>
          <p:nvPr/>
        </p:nvPicPr>
        <p:blipFill>
          <a:blip r:embed="rId4"/>
          <a:stretch>
            <a:fillRect/>
          </a:stretch>
        </p:blipFill>
        <p:spPr>
          <a:xfrm>
            <a:off x="5662522" y="125968"/>
            <a:ext cx="3481478" cy="2486776"/>
          </a:xfrm>
          <a:prstGeom prst="rect">
            <a:avLst/>
          </a:prstGeom>
        </p:spPr>
      </p:pic>
    </p:spTree>
    <p:extLst>
      <p:ext uri="{BB962C8B-B14F-4D97-AF65-F5344CB8AC3E}">
        <p14:creationId xmlns:p14="http://schemas.microsoft.com/office/powerpoint/2010/main" val="3714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7" name="Rectangle 6"/>
          <p:cNvSpPr/>
          <p:nvPr/>
        </p:nvSpPr>
        <p:spPr>
          <a:xfrm>
            <a:off x="756512" y="1027695"/>
            <a:ext cx="4420505" cy="4154984"/>
          </a:xfrm>
          <a:prstGeom prst="rect">
            <a:avLst/>
          </a:prstGeom>
        </p:spPr>
        <p:txBody>
          <a:bodyPr wrap="square">
            <a:spAutoFit/>
          </a:bodyPr>
          <a:lstStyle/>
          <a:p>
            <a:pPr marL="457200" lvl="0" indent="-355600">
              <a:spcBef>
                <a:spcPts val="600"/>
              </a:spcBef>
              <a:buClr>
                <a:srgbClr val="666666"/>
              </a:buClr>
              <a:buSzPts val="2000"/>
              <a:buFont typeface="Karla"/>
              <a:buChar char="▸"/>
            </a:pPr>
            <a:r>
              <a:rPr lang="en-US" sz="1200" dirty="0">
                <a:solidFill>
                  <a:schemeClr val="tx1">
                    <a:lumMod val="50000"/>
                    <a:lumOff val="50000"/>
                  </a:schemeClr>
                </a:solidFill>
              </a:rPr>
              <a:t>Now we started the bind server </a:t>
            </a:r>
            <a:r>
              <a:rPr lang="en-US" sz="1200" dirty="0" smtClean="0">
                <a:solidFill>
                  <a:schemeClr val="tx1">
                    <a:lumMod val="50000"/>
                    <a:lumOff val="50000"/>
                  </a:schemeClr>
                </a:solidFill>
              </a:rPr>
              <a:t>–</a:t>
            </a:r>
          </a:p>
          <a:p>
            <a:pPr marL="914400" lvl="1" indent="-355600">
              <a:spcBef>
                <a:spcPts val="600"/>
              </a:spcBef>
              <a:buClr>
                <a:srgbClr val="666666"/>
              </a:buClr>
              <a:buSzPts val="2000"/>
              <a:buFont typeface="Karla"/>
              <a:buChar char="▸"/>
            </a:pPr>
            <a:r>
              <a:rPr lang="en-US" sz="1200" dirty="0" smtClean="0">
                <a:solidFill>
                  <a:srgbClr val="666666"/>
                </a:solidFill>
                <a:latin typeface="Karla"/>
                <a:ea typeface="Karla"/>
                <a:sym typeface="Karla"/>
              </a:rPr>
              <a:t>Command: </a:t>
            </a:r>
            <a:r>
              <a:rPr lang="en-US" sz="1200" dirty="0" err="1">
                <a:solidFill>
                  <a:schemeClr val="tx1">
                    <a:lumMod val="50000"/>
                    <a:lumOff val="50000"/>
                  </a:schemeClr>
                </a:solidFill>
              </a:rPr>
              <a:t>sudo</a:t>
            </a:r>
            <a:r>
              <a:rPr lang="en-US" sz="1200" dirty="0">
                <a:solidFill>
                  <a:schemeClr val="tx1">
                    <a:lumMod val="50000"/>
                    <a:lumOff val="50000"/>
                  </a:schemeClr>
                </a:solidFill>
              </a:rPr>
              <a:t> </a:t>
            </a:r>
            <a:r>
              <a:rPr lang="en-US" sz="1200" dirty="0" err="1">
                <a:solidFill>
                  <a:schemeClr val="tx1">
                    <a:lumMod val="50000"/>
                    <a:lumOff val="50000"/>
                  </a:schemeClr>
                </a:solidFill>
              </a:rPr>
              <a:t>systemctl</a:t>
            </a:r>
            <a:r>
              <a:rPr lang="en-US" sz="1200" dirty="0">
                <a:solidFill>
                  <a:schemeClr val="tx1">
                    <a:lumMod val="50000"/>
                    <a:lumOff val="50000"/>
                  </a:schemeClr>
                </a:solidFill>
              </a:rPr>
              <a:t> start </a:t>
            </a:r>
            <a:endParaRPr lang="en-US" sz="1200" dirty="0" smtClean="0">
              <a:solidFill>
                <a:schemeClr val="tx1">
                  <a:lumMod val="50000"/>
                  <a:lumOff val="50000"/>
                </a:schemeClr>
              </a:solidFill>
            </a:endParaRPr>
          </a:p>
          <a:p>
            <a:pPr marL="457200" lvl="0" indent="-355600">
              <a:spcBef>
                <a:spcPts val="600"/>
              </a:spcBef>
              <a:buClr>
                <a:srgbClr val="666666"/>
              </a:buClr>
              <a:buSzPts val="2000"/>
              <a:buFont typeface="Karla"/>
              <a:buChar char="▸"/>
            </a:pPr>
            <a:r>
              <a:rPr lang="en-US" sz="1200" dirty="0">
                <a:solidFill>
                  <a:schemeClr val="tx1">
                    <a:lumMod val="50000"/>
                    <a:lumOff val="50000"/>
                  </a:schemeClr>
                </a:solidFill>
              </a:rPr>
              <a:t>Now we’ve pinged, using</a:t>
            </a:r>
            <a:r>
              <a:rPr lang="en-US" sz="1200" dirty="0" smtClean="0">
                <a:solidFill>
                  <a:schemeClr val="tx1">
                    <a:lumMod val="50000"/>
                    <a:lumOff val="50000"/>
                  </a:schemeClr>
                </a:solidFill>
              </a:rPr>
              <a:t>–</a:t>
            </a:r>
            <a:endParaRPr lang="en-US" sz="1200" dirty="0">
              <a:solidFill>
                <a:schemeClr val="tx1">
                  <a:lumMod val="50000"/>
                  <a:lumOff val="50000"/>
                </a:schemeClr>
              </a:solidFill>
            </a:endParaRPr>
          </a:p>
          <a:p>
            <a:pPr marL="914400" lvl="1" indent="-355600">
              <a:spcBef>
                <a:spcPts val="600"/>
              </a:spcBef>
              <a:buClr>
                <a:srgbClr val="666666"/>
              </a:buClr>
              <a:buSzPts val="2000"/>
              <a:buFont typeface="Karla"/>
              <a:buChar char="▸"/>
            </a:pPr>
            <a:r>
              <a:rPr lang="en-US" sz="1200" dirty="0">
                <a:solidFill>
                  <a:schemeClr val="tx1">
                    <a:lumMod val="50000"/>
                    <a:lumOff val="50000"/>
                  </a:schemeClr>
                </a:solidFill>
                <a:latin typeface="Karla"/>
                <a:ea typeface="Karla"/>
                <a:sym typeface="Karla"/>
              </a:rPr>
              <a:t>Command: </a:t>
            </a:r>
            <a:r>
              <a:rPr lang="en-US" sz="1200" dirty="0">
                <a:solidFill>
                  <a:schemeClr val="tx1">
                    <a:lumMod val="50000"/>
                    <a:lumOff val="50000"/>
                  </a:schemeClr>
                </a:solidFill>
              </a:rPr>
              <a:t>ping </a:t>
            </a:r>
            <a:r>
              <a:rPr lang="en-US" sz="1200" dirty="0" smtClean="0">
                <a:solidFill>
                  <a:schemeClr val="tx1">
                    <a:lumMod val="50000"/>
                    <a:lumOff val="50000"/>
                  </a:schemeClr>
                </a:solidFill>
              </a:rPr>
              <a:t>server</a:t>
            </a:r>
          </a:p>
          <a:p>
            <a:pPr marL="457200" lvl="0" indent="-355600">
              <a:spcBef>
                <a:spcPts val="600"/>
              </a:spcBef>
              <a:buClr>
                <a:srgbClr val="666666"/>
              </a:buClr>
              <a:buSzPts val="2000"/>
              <a:buFont typeface="Karla"/>
              <a:buChar char="▸"/>
            </a:pPr>
            <a:r>
              <a:rPr lang="en-US" sz="1200" dirty="0">
                <a:solidFill>
                  <a:schemeClr val="tx1">
                    <a:lumMod val="50000"/>
                    <a:lumOff val="50000"/>
                  </a:schemeClr>
                </a:solidFill>
              </a:rPr>
              <a:t>Then we’ve pinged using</a:t>
            </a:r>
            <a:r>
              <a:rPr lang="en-US" sz="1200" dirty="0" smtClean="0">
                <a:solidFill>
                  <a:schemeClr val="tx1">
                    <a:lumMod val="50000"/>
                    <a:lumOff val="50000"/>
                  </a:schemeClr>
                </a:solidFill>
              </a:rPr>
              <a:t>–</a:t>
            </a:r>
            <a:endParaRPr lang="en-US" sz="1200" dirty="0">
              <a:solidFill>
                <a:schemeClr val="tx1">
                  <a:lumMod val="50000"/>
                  <a:lumOff val="50000"/>
                </a:schemeClr>
              </a:solidFill>
            </a:endParaRPr>
          </a:p>
          <a:p>
            <a:pPr marL="914400" lvl="1" indent="-355600">
              <a:spcBef>
                <a:spcPts val="600"/>
              </a:spcBef>
              <a:buClr>
                <a:srgbClr val="666666"/>
              </a:buClr>
              <a:buSzPts val="2000"/>
              <a:buFont typeface="Karla"/>
              <a:buChar char="▸"/>
            </a:pPr>
            <a:r>
              <a:rPr lang="en-US" sz="1200" dirty="0" smtClean="0">
                <a:solidFill>
                  <a:schemeClr val="tx1">
                    <a:lumMod val="50000"/>
                    <a:lumOff val="50000"/>
                  </a:schemeClr>
                </a:solidFill>
                <a:latin typeface="Karla"/>
                <a:ea typeface="Karla"/>
                <a:sym typeface="Karla"/>
              </a:rPr>
              <a:t>Command: </a:t>
            </a:r>
            <a:r>
              <a:rPr lang="en-US" sz="1200" dirty="0" smtClean="0">
                <a:solidFill>
                  <a:schemeClr val="tx1">
                    <a:lumMod val="50000"/>
                    <a:lumOff val="50000"/>
                  </a:schemeClr>
                </a:solidFill>
              </a:rPr>
              <a:t>ping host</a:t>
            </a:r>
          </a:p>
          <a:p>
            <a:pPr marL="457200" lvl="0" indent="-355600">
              <a:spcBef>
                <a:spcPts val="600"/>
              </a:spcBef>
              <a:buClr>
                <a:srgbClr val="666666"/>
              </a:buClr>
              <a:buSzPts val="2000"/>
              <a:buFont typeface="Karla"/>
              <a:buChar char="▸"/>
            </a:pPr>
            <a:r>
              <a:rPr lang="en-US" sz="1200" dirty="0" err="1" smtClean="0">
                <a:solidFill>
                  <a:schemeClr val="tx1">
                    <a:lumMod val="50000"/>
                    <a:lumOff val="50000"/>
                  </a:schemeClr>
                </a:solidFill>
              </a:rPr>
              <a:t>checke</a:t>
            </a:r>
            <a:r>
              <a:rPr lang="en-US" sz="1200" dirty="0" smtClean="0">
                <a:solidFill>
                  <a:schemeClr val="tx1">
                    <a:lumMod val="50000"/>
                    <a:lumOff val="50000"/>
                  </a:schemeClr>
                </a:solidFill>
              </a:rPr>
              <a:t> </a:t>
            </a:r>
            <a:r>
              <a:rPr lang="en-US" sz="1200" dirty="0">
                <a:solidFill>
                  <a:schemeClr val="tx1">
                    <a:lumMod val="50000"/>
                    <a:lumOff val="50000"/>
                  </a:schemeClr>
                </a:solidFill>
              </a:rPr>
              <a:t>the </a:t>
            </a:r>
            <a:r>
              <a:rPr lang="en-US" sz="1200" dirty="0" err="1">
                <a:solidFill>
                  <a:schemeClr val="tx1">
                    <a:lumMod val="50000"/>
                    <a:lumOff val="50000"/>
                  </a:schemeClr>
                </a:solidFill>
              </a:rPr>
              <a:t>dns</a:t>
            </a:r>
            <a:r>
              <a:rPr lang="en-US" sz="1200" dirty="0">
                <a:solidFill>
                  <a:schemeClr val="tx1">
                    <a:lumMod val="50000"/>
                    <a:lumOff val="50000"/>
                  </a:schemeClr>
                </a:solidFill>
              </a:rPr>
              <a:t> lookup using</a:t>
            </a:r>
            <a:r>
              <a:rPr lang="en-US" sz="1200" dirty="0" smtClean="0">
                <a:solidFill>
                  <a:schemeClr val="tx1">
                    <a:lumMod val="50000"/>
                    <a:lumOff val="50000"/>
                  </a:schemeClr>
                </a:solidFill>
              </a:rPr>
              <a:t>–</a:t>
            </a:r>
            <a:endParaRPr lang="en-US" sz="1200" dirty="0">
              <a:solidFill>
                <a:schemeClr val="tx1">
                  <a:lumMod val="50000"/>
                  <a:lumOff val="50000"/>
                </a:schemeClr>
              </a:solidFill>
            </a:endParaRPr>
          </a:p>
          <a:p>
            <a:pPr marL="914400" lvl="1" indent="-355600">
              <a:spcBef>
                <a:spcPts val="600"/>
              </a:spcBef>
              <a:buClr>
                <a:srgbClr val="666666"/>
              </a:buClr>
              <a:buSzPts val="2000"/>
              <a:buFont typeface="Karla"/>
              <a:buChar char="▸"/>
            </a:pPr>
            <a:r>
              <a:rPr lang="en-US" sz="1200" dirty="0">
                <a:solidFill>
                  <a:schemeClr val="tx1">
                    <a:lumMod val="50000"/>
                    <a:lumOff val="50000"/>
                  </a:schemeClr>
                </a:solidFill>
                <a:latin typeface="Karla"/>
                <a:ea typeface="Karla"/>
                <a:sym typeface="Karla"/>
              </a:rPr>
              <a:t>Command</a:t>
            </a:r>
            <a:r>
              <a:rPr lang="en-US" sz="1200" dirty="0" smtClean="0">
                <a:solidFill>
                  <a:schemeClr val="tx1">
                    <a:lumMod val="50000"/>
                    <a:lumOff val="50000"/>
                  </a:schemeClr>
                </a:solidFill>
                <a:latin typeface="Karla"/>
                <a:ea typeface="Karla"/>
                <a:sym typeface="Karla"/>
              </a:rPr>
              <a:t>: </a:t>
            </a:r>
            <a:r>
              <a:rPr lang="en-US" sz="1200" dirty="0" err="1" smtClean="0">
                <a:solidFill>
                  <a:schemeClr val="tx1">
                    <a:lumMod val="50000"/>
                    <a:lumOff val="50000"/>
                  </a:schemeClr>
                </a:solidFill>
              </a:rPr>
              <a:t>nslookup</a:t>
            </a:r>
            <a:r>
              <a:rPr lang="en-US" sz="1200" dirty="0" smtClean="0">
                <a:solidFill>
                  <a:schemeClr val="tx1">
                    <a:lumMod val="50000"/>
                    <a:lumOff val="50000"/>
                  </a:schemeClr>
                </a:solidFill>
              </a:rPr>
              <a:t> server </a:t>
            </a:r>
          </a:p>
          <a:p>
            <a:pPr marL="457200" lvl="0" indent="-355600">
              <a:spcBef>
                <a:spcPts val="600"/>
              </a:spcBef>
              <a:buClr>
                <a:srgbClr val="666666"/>
              </a:buClr>
              <a:buSzPts val="2000"/>
              <a:buFont typeface="Karla"/>
              <a:buChar char="▸"/>
            </a:pPr>
            <a:r>
              <a:rPr lang="en-US" sz="1200" dirty="0" err="1">
                <a:solidFill>
                  <a:schemeClr val="tx1">
                    <a:lumMod val="50000"/>
                    <a:lumOff val="50000"/>
                  </a:schemeClr>
                </a:solidFill>
              </a:rPr>
              <a:t>checke</a:t>
            </a:r>
            <a:r>
              <a:rPr lang="en-US" sz="1200" dirty="0">
                <a:solidFill>
                  <a:schemeClr val="tx1">
                    <a:lumMod val="50000"/>
                    <a:lumOff val="50000"/>
                  </a:schemeClr>
                </a:solidFill>
              </a:rPr>
              <a:t> the </a:t>
            </a:r>
            <a:r>
              <a:rPr lang="en-US" sz="1200" dirty="0" err="1">
                <a:solidFill>
                  <a:schemeClr val="tx1">
                    <a:lumMod val="50000"/>
                    <a:lumOff val="50000"/>
                  </a:schemeClr>
                </a:solidFill>
              </a:rPr>
              <a:t>dns</a:t>
            </a:r>
            <a:r>
              <a:rPr lang="en-US" sz="1200" dirty="0">
                <a:solidFill>
                  <a:schemeClr val="tx1">
                    <a:lumMod val="50000"/>
                    <a:lumOff val="50000"/>
                  </a:schemeClr>
                </a:solidFill>
              </a:rPr>
              <a:t> lookup using–</a:t>
            </a:r>
          </a:p>
          <a:p>
            <a:pPr marL="914400" lvl="1" indent="-355600">
              <a:spcBef>
                <a:spcPts val="600"/>
              </a:spcBef>
              <a:buClr>
                <a:srgbClr val="666666"/>
              </a:buClr>
              <a:buSzPts val="2000"/>
              <a:buFont typeface="Karla"/>
              <a:buChar char="▸"/>
            </a:pPr>
            <a:r>
              <a:rPr lang="en-US" sz="1200" dirty="0">
                <a:solidFill>
                  <a:schemeClr val="tx1">
                    <a:lumMod val="50000"/>
                    <a:lumOff val="50000"/>
                  </a:schemeClr>
                </a:solidFill>
                <a:latin typeface="Karla"/>
                <a:ea typeface="Karla"/>
                <a:sym typeface="Karla"/>
              </a:rPr>
              <a:t>Command: </a:t>
            </a:r>
            <a:r>
              <a:rPr lang="en-US" sz="1200" dirty="0" err="1">
                <a:solidFill>
                  <a:schemeClr val="tx1">
                    <a:lumMod val="50000"/>
                    <a:lumOff val="50000"/>
                  </a:schemeClr>
                </a:solidFill>
              </a:rPr>
              <a:t>nslookup</a:t>
            </a:r>
            <a:r>
              <a:rPr lang="en-US" sz="1200" dirty="0">
                <a:solidFill>
                  <a:schemeClr val="tx1">
                    <a:lumMod val="50000"/>
                    <a:lumOff val="50000"/>
                  </a:schemeClr>
                </a:solidFill>
              </a:rPr>
              <a:t> server </a:t>
            </a:r>
          </a:p>
          <a:p>
            <a:pPr marL="914400" lvl="1" indent="-355600">
              <a:spcBef>
                <a:spcPts val="600"/>
              </a:spcBef>
              <a:buClr>
                <a:srgbClr val="666666"/>
              </a:buClr>
              <a:buSzPts val="2000"/>
              <a:buFont typeface="Karla"/>
              <a:buChar char="▸"/>
            </a:pPr>
            <a:endParaRPr lang="en-US" sz="1200" dirty="0" smtClean="0">
              <a:solidFill>
                <a:schemeClr val="tx1">
                  <a:lumMod val="50000"/>
                  <a:lumOff val="50000"/>
                </a:schemeClr>
              </a:solidFill>
            </a:endParaRPr>
          </a:p>
          <a:p>
            <a:pPr marL="914400" lvl="1" indent="-355600">
              <a:spcBef>
                <a:spcPts val="600"/>
              </a:spcBef>
              <a:buClr>
                <a:srgbClr val="666666"/>
              </a:buClr>
              <a:buSzPts val="2000"/>
              <a:buFont typeface="Karla"/>
              <a:buChar char="▸"/>
            </a:pPr>
            <a:endParaRPr lang="en-US" sz="1200" dirty="0" smtClean="0">
              <a:solidFill>
                <a:schemeClr val="tx1">
                  <a:lumMod val="50000"/>
                  <a:lumOff val="50000"/>
                </a:schemeClr>
              </a:solidFill>
            </a:endParaRPr>
          </a:p>
          <a:p>
            <a:pPr marL="558800" lvl="1">
              <a:spcBef>
                <a:spcPts val="600"/>
              </a:spcBef>
              <a:buClr>
                <a:srgbClr val="666666"/>
              </a:buClr>
              <a:buSzPts val="2000"/>
            </a:pPr>
            <a:endParaRPr lang="en-US" sz="1200" dirty="0" smtClean="0">
              <a:solidFill>
                <a:schemeClr val="tx1">
                  <a:lumMod val="50000"/>
                  <a:lumOff val="50000"/>
                </a:schemeClr>
              </a:solidFill>
              <a:latin typeface="Karla"/>
              <a:ea typeface="Karla"/>
              <a:sym typeface="Karla"/>
            </a:endParaRPr>
          </a:p>
          <a:p>
            <a:endParaRPr lang="en-US" dirty="0"/>
          </a:p>
          <a:p>
            <a:pPr marL="914400" lvl="1" indent="-355600">
              <a:spcBef>
                <a:spcPts val="600"/>
              </a:spcBef>
              <a:buClr>
                <a:srgbClr val="666666"/>
              </a:buClr>
              <a:buSzPts val="2000"/>
              <a:buFont typeface="Karla"/>
              <a:buChar char="▸"/>
            </a:pPr>
            <a:endParaRPr lang="en-US" sz="1200" dirty="0" smtClean="0">
              <a:solidFill>
                <a:srgbClr val="666666"/>
              </a:solidFill>
              <a:latin typeface="Karla"/>
              <a:ea typeface="Karla"/>
              <a:sym typeface="Karla"/>
            </a:endParaRPr>
          </a:p>
          <a:p>
            <a:pPr marL="558800" lvl="1">
              <a:spcBef>
                <a:spcPts val="600"/>
              </a:spcBef>
              <a:buClr>
                <a:srgbClr val="666666"/>
              </a:buClr>
              <a:buSzPts val="2000"/>
            </a:pPr>
            <a:endParaRPr lang="en-US" sz="1200" dirty="0" smtClean="0">
              <a:solidFill>
                <a:srgbClr val="666666"/>
              </a:solidFill>
              <a:latin typeface="Karla"/>
              <a:ea typeface="Karla"/>
              <a:sym typeface="Karla"/>
            </a:endParaRPr>
          </a:p>
        </p:txBody>
      </p:sp>
      <p:sp>
        <p:nvSpPr>
          <p:cNvPr id="20" name="Google Shape;124;p19"/>
          <p:cNvSpPr txBox="1">
            <a:spLocks noGrp="1"/>
          </p:cNvSpPr>
          <p:nvPr>
            <p:ph type="title"/>
          </p:nvPr>
        </p:nvSpPr>
        <p:spPr>
          <a:xfrm>
            <a:off x="867637" y="578450"/>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Configuring Client side</a:t>
            </a:r>
            <a:endParaRPr dirty="0"/>
          </a:p>
        </p:txBody>
      </p:sp>
      <p:sp>
        <p:nvSpPr>
          <p:cNvPr id="21"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11</a:t>
            </a:r>
            <a:endParaRPr dirty="0"/>
          </a:p>
        </p:txBody>
      </p:sp>
      <p:grpSp>
        <p:nvGrpSpPr>
          <p:cNvPr id="22" name="Google Shape;126;p19"/>
          <p:cNvGrpSpPr/>
          <p:nvPr/>
        </p:nvGrpSpPr>
        <p:grpSpPr>
          <a:xfrm>
            <a:off x="381060" y="619561"/>
            <a:ext cx="457190" cy="457120"/>
            <a:chOff x="1923675" y="1633650"/>
            <a:chExt cx="436000" cy="435975"/>
          </a:xfrm>
        </p:grpSpPr>
        <p:sp>
          <p:nvSpPr>
            <p:cNvPr id="23"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552469" y="0"/>
            <a:ext cx="3585224" cy="2640660"/>
          </a:xfrm>
          <a:prstGeom prst="rect">
            <a:avLst/>
          </a:prstGeom>
        </p:spPr>
      </p:pic>
      <p:pic>
        <p:nvPicPr>
          <p:cNvPr id="3" name="Picture 2"/>
          <p:cNvPicPr>
            <a:picLocks noChangeAspect="1"/>
          </p:cNvPicPr>
          <p:nvPr/>
        </p:nvPicPr>
        <p:blipFill>
          <a:blip r:embed="rId4"/>
          <a:stretch>
            <a:fillRect/>
          </a:stretch>
        </p:blipFill>
        <p:spPr>
          <a:xfrm>
            <a:off x="5552469" y="2640660"/>
            <a:ext cx="3585224" cy="2511654"/>
          </a:xfrm>
          <a:prstGeom prst="rect">
            <a:avLst/>
          </a:prstGeom>
        </p:spPr>
      </p:pic>
    </p:spTree>
    <p:extLst>
      <p:ext uri="{BB962C8B-B14F-4D97-AF65-F5344CB8AC3E}">
        <p14:creationId xmlns:p14="http://schemas.microsoft.com/office/powerpoint/2010/main" val="1095587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16" name="Google Shape;416;p37"/>
          <p:cNvGrpSpPr/>
          <p:nvPr/>
        </p:nvGrpSpPr>
        <p:grpSpPr>
          <a:xfrm>
            <a:off x="2987687" y="3872429"/>
            <a:ext cx="460581" cy="436282"/>
            <a:chOff x="2583100" y="2973775"/>
            <a:chExt cx="461550" cy="437200"/>
          </a:xfrm>
        </p:grpSpPr>
        <p:sp>
          <p:nvSpPr>
            <p:cNvPr id="417" name="Google Shape;417;p37"/>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3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9" name="Google Shape;419;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18</a:t>
            </a:fld>
            <a:endParaRPr/>
          </a:p>
        </p:txBody>
      </p:sp>
      <p:sp>
        <p:nvSpPr>
          <p:cNvPr id="10" name="Google Shape;111;p17"/>
          <p:cNvSpPr txBox="1">
            <a:spLocks/>
          </p:cNvSpPr>
          <p:nvPr/>
        </p:nvSpPr>
        <p:spPr>
          <a:xfrm>
            <a:off x="819368" y="2342071"/>
            <a:ext cx="3728718" cy="20750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sz="7200" dirty="0" smtClean="0">
                <a:solidFill>
                  <a:srgbClr val="FFC107"/>
                </a:solidFill>
              </a:rPr>
              <a:t>6.</a:t>
            </a:r>
            <a:endParaRPr lang="en-US" sz="7200" dirty="0" smtClean="0">
              <a:solidFill>
                <a:srgbClr val="FFC107"/>
              </a:solidFill>
            </a:endParaRPr>
          </a:p>
          <a:p>
            <a:r>
              <a:rPr lang="en-US" dirty="0" smtClean="0"/>
              <a:t>Conclusion</a:t>
            </a:r>
            <a:r>
              <a:rPr lang="en-US" dirty="0" smtClean="0"/>
              <a:t/>
            </a:r>
            <a:br>
              <a:rPr lang="en-US" dirty="0" smtClean="0"/>
            </a:br>
            <a:r>
              <a:rPr lang="en-US" sz="1000" dirty="0" smtClean="0"/>
              <a:t>MD,MAJEDUL ISLAM</a:t>
            </a:r>
            <a:endParaRPr lang="en-US" dirty="0"/>
          </a:p>
        </p:txBody>
      </p:sp>
    </p:spTree>
    <p:extLst>
      <p:ext uri="{BB962C8B-B14F-4D97-AF65-F5344CB8AC3E}">
        <p14:creationId xmlns:p14="http://schemas.microsoft.com/office/powerpoint/2010/main" val="2984581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a:xfrm>
            <a:off x="840999" y="1600975"/>
            <a:ext cx="6722971" cy="3098772"/>
          </a:xfrm>
        </p:spPr>
        <p:txBody>
          <a:bodyPr/>
          <a:lstStyle/>
          <a:p>
            <a:r>
              <a:rPr lang="en-US" dirty="0" smtClean="0"/>
              <a:t>First </a:t>
            </a:r>
            <a:r>
              <a:rPr lang="en-US" dirty="0"/>
              <a:t>it looked Tough </a:t>
            </a:r>
          </a:p>
          <a:p>
            <a:r>
              <a:rPr lang="en-US" dirty="0" smtClean="0"/>
              <a:t>Need </a:t>
            </a:r>
            <a:r>
              <a:rPr lang="en-US" dirty="0"/>
              <a:t>to be familiarized with </a:t>
            </a:r>
            <a:r>
              <a:rPr lang="en-US" dirty="0" err="1"/>
              <a:t>ubuntu</a:t>
            </a:r>
            <a:r>
              <a:rPr lang="en-US" dirty="0"/>
              <a:t> </a:t>
            </a:r>
            <a:r>
              <a:rPr lang="en-US" dirty="0" err="1" smtClean="0"/>
              <a:t>os</a:t>
            </a:r>
            <a:endParaRPr lang="en-US" dirty="0" smtClean="0"/>
          </a:p>
          <a:p>
            <a:r>
              <a:rPr lang="en-US" dirty="0" smtClean="0"/>
              <a:t>NFS </a:t>
            </a:r>
            <a:r>
              <a:rPr lang="en-US" dirty="0"/>
              <a:t>and DNS are both very important servers in the server </a:t>
            </a:r>
            <a:r>
              <a:rPr lang="en-US" dirty="0" smtClean="0"/>
              <a:t>world</a:t>
            </a:r>
          </a:p>
          <a:p>
            <a:r>
              <a:rPr lang="en-US" dirty="0" smtClean="0"/>
              <a:t>Through </a:t>
            </a:r>
            <a:r>
              <a:rPr lang="en-US" dirty="0"/>
              <a:t>this project we've learned a lot about these things</a:t>
            </a:r>
          </a:p>
          <a:p>
            <a:endParaRPr lang="en-US" dirty="0"/>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85832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728506" y="665629"/>
            <a:ext cx="4801500" cy="6684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smtClean="0"/>
              <a:t>OUTLINE</a:t>
            </a:r>
            <a:r>
              <a:rPr lang="en" sz="2400" dirty="0" smtClean="0"/>
              <a:t>: </a:t>
            </a:r>
            <a:endParaRPr sz="2400" dirty="0">
              <a:solidFill>
                <a:srgbClr val="CDDC39"/>
              </a:solidFill>
            </a:endParaRPr>
          </a:p>
        </p:txBody>
      </p:sp>
      <p:sp>
        <p:nvSpPr>
          <p:cNvPr id="90" name="Google Shape;90;p15"/>
          <p:cNvSpPr txBox="1"/>
          <p:nvPr/>
        </p:nvSpPr>
        <p:spPr>
          <a:xfrm>
            <a:off x="1728506" y="1226528"/>
            <a:ext cx="4389906" cy="2787900"/>
          </a:xfrm>
          <a:prstGeom prst="rect">
            <a:avLst/>
          </a:prstGeom>
          <a:noFill/>
          <a:ln>
            <a:noFill/>
          </a:ln>
        </p:spPr>
        <p:txBody>
          <a:bodyPr spcFirstLastPara="1" wrap="square" lIns="91425" tIns="91425" rIns="91425" bIns="91425" anchor="t" anchorCtr="0">
            <a:noAutofit/>
          </a:bodyPr>
          <a:lstStyle/>
          <a:p>
            <a:pPr marL="171450" lvl="0" indent="-171450" rtl="0">
              <a:spcBef>
                <a:spcPts val="600"/>
              </a:spcBef>
              <a:spcAft>
                <a:spcPts val="0"/>
              </a:spcAft>
              <a:buFont typeface="Arial" panose="020B0604020202020204" pitchFamily="34" charset="0"/>
              <a:buChar char="•"/>
            </a:pPr>
            <a:r>
              <a:rPr lang="fr-FR" sz="2000" dirty="0" smtClean="0">
                <a:solidFill>
                  <a:srgbClr val="666666"/>
                </a:solidFill>
                <a:latin typeface="Karla"/>
                <a:ea typeface="Karla"/>
                <a:cs typeface="Karla"/>
                <a:sym typeface="Karla"/>
              </a:rPr>
              <a:t>1. Introduction</a:t>
            </a:r>
          </a:p>
          <a:p>
            <a:pPr marL="171450" lvl="0" indent="-171450" rtl="0">
              <a:spcBef>
                <a:spcPts val="600"/>
              </a:spcBef>
              <a:spcAft>
                <a:spcPts val="0"/>
              </a:spcAft>
              <a:buFont typeface="Arial" panose="020B0604020202020204" pitchFamily="34" charset="0"/>
              <a:buChar char="•"/>
            </a:pPr>
            <a:r>
              <a:rPr lang="fr-FR" sz="2000" dirty="0" smtClean="0">
                <a:solidFill>
                  <a:srgbClr val="666666"/>
                </a:solidFill>
                <a:latin typeface="Karla"/>
                <a:ea typeface="Karla"/>
                <a:cs typeface="Karla"/>
                <a:sym typeface="Karla"/>
              </a:rPr>
              <a:t>2. NFS Server</a:t>
            </a:r>
          </a:p>
          <a:p>
            <a:pPr marL="171450" lvl="0" indent="-171450" rtl="0">
              <a:spcBef>
                <a:spcPts val="600"/>
              </a:spcBef>
              <a:spcAft>
                <a:spcPts val="0"/>
              </a:spcAft>
              <a:buFont typeface="Arial" panose="020B0604020202020204" pitchFamily="34" charset="0"/>
              <a:buChar char="•"/>
            </a:pPr>
            <a:r>
              <a:rPr lang="fr-FR" sz="2000" dirty="0" smtClean="0">
                <a:solidFill>
                  <a:srgbClr val="666666"/>
                </a:solidFill>
                <a:latin typeface="Karla"/>
                <a:ea typeface="Karla"/>
                <a:cs typeface="Karla"/>
                <a:sym typeface="Karla"/>
              </a:rPr>
              <a:t>3. NFS Server configuration</a:t>
            </a:r>
          </a:p>
          <a:p>
            <a:pPr marL="171450" lvl="0" indent="-171450" rtl="0">
              <a:spcBef>
                <a:spcPts val="600"/>
              </a:spcBef>
              <a:spcAft>
                <a:spcPts val="0"/>
              </a:spcAft>
              <a:buFont typeface="Arial" panose="020B0604020202020204" pitchFamily="34" charset="0"/>
              <a:buChar char="•"/>
            </a:pPr>
            <a:r>
              <a:rPr lang="fr-FR" sz="2000" dirty="0" smtClean="0">
                <a:solidFill>
                  <a:srgbClr val="666666"/>
                </a:solidFill>
                <a:latin typeface="Karla"/>
                <a:ea typeface="Karla"/>
                <a:cs typeface="Karla"/>
                <a:sym typeface="Karla"/>
              </a:rPr>
              <a:t>4. DNS server</a:t>
            </a:r>
          </a:p>
          <a:p>
            <a:pPr marL="171450" lvl="0" indent="-171450">
              <a:spcBef>
                <a:spcPts val="600"/>
              </a:spcBef>
              <a:buFont typeface="Arial" panose="020B0604020202020204" pitchFamily="34" charset="0"/>
              <a:buChar char="•"/>
            </a:pPr>
            <a:r>
              <a:rPr lang="fr-FR" sz="2000" dirty="0" smtClean="0">
                <a:solidFill>
                  <a:srgbClr val="666666"/>
                </a:solidFill>
                <a:latin typeface="Karla"/>
                <a:ea typeface="Karla"/>
                <a:cs typeface="Karla"/>
                <a:sym typeface="Karla"/>
              </a:rPr>
              <a:t>5. </a:t>
            </a:r>
            <a:r>
              <a:rPr lang="fr-FR" sz="2000" dirty="0">
                <a:solidFill>
                  <a:srgbClr val="666666"/>
                </a:solidFill>
                <a:latin typeface="Karla"/>
                <a:ea typeface="Karla"/>
                <a:cs typeface="Karla"/>
                <a:sym typeface="Karla"/>
              </a:rPr>
              <a:t>DNS </a:t>
            </a:r>
            <a:r>
              <a:rPr lang="fr-FR" sz="2000" dirty="0" smtClean="0">
                <a:solidFill>
                  <a:srgbClr val="666666"/>
                </a:solidFill>
                <a:latin typeface="Karla"/>
                <a:ea typeface="Karla"/>
                <a:cs typeface="Karla"/>
                <a:sym typeface="Karla"/>
              </a:rPr>
              <a:t>server configuration</a:t>
            </a:r>
          </a:p>
          <a:p>
            <a:pPr marL="171450" lvl="0" indent="-171450" rtl="0">
              <a:spcBef>
                <a:spcPts val="600"/>
              </a:spcBef>
              <a:spcAft>
                <a:spcPts val="0"/>
              </a:spcAft>
              <a:buFont typeface="Arial" panose="020B0604020202020204" pitchFamily="34" charset="0"/>
              <a:buChar char="•"/>
            </a:pPr>
            <a:r>
              <a:rPr lang="fr-FR" sz="2000" dirty="0" smtClean="0">
                <a:solidFill>
                  <a:srgbClr val="666666"/>
                </a:solidFill>
                <a:latin typeface="Karla"/>
                <a:ea typeface="Karla"/>
                <a:cs typeface="Karla"/>
                <a:sym typeface="Karla"/>
              </a:rPr>
              <a:t>6. Conclusion</a:t>
            </a:r>
            <a:endParaRPr lang="fr-FR" sz="2000" dirty="0">
              <a:solidFill>
                <a:srgbClr val="666666"/>
              </a:solidFill>
              <a:latin typeface="Karla"/>
              <a:ea typeface="Karla"/>
              <a:cs typeface="Karla"/>
              <a:sym typeface="Karla"/>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xfrm>
            <a:off x="841000" y="1600975"/>
            <a:ext cx="5680824" cy="2410500"/>
          </a:xfrm>
        </p:spPr>
        <p:txBody>
          <a:bodyPr/>
          <a:lstStyle/>
          <a:p>
            <a:pPr lvl="0"/>
            <a:r>
              <a:rPr lang="en-US" sz="1050" dirty="0" smtClean="0"/>
              <a:t>What </a:t>
            </a:r>
            <a:r>
              <a:rPr lang="en-US" sz="1050" dirty="0"/>
              <a:t>is Ubuntu? </a:t>
            </a:r>
            <a:br>
              <a:rPr lang="en-US" sz="1050" dirty="0"/>
            </a:br>
            <a:r>
              <a:rPr lang="en-US" sz="1050" dirty="0"/>
              <a:t>- </a:t>
            </a:r>
            <a:r>
              <a:rPr lang="en-US" sz="1050" u="sng" dirty="0">
                <a:hlinkClick r:id="rId2"/>
              </a:rPr>
              <a:t>https://help.ubuntu.com/lts/installation-guide/s390x/ch01s01.html</a:t>
            </a:r>
            <a:endParaRPr lang="en-US" sz="1050" dirty="0"/>
          </a:p>
          <a:p>
            <a:pPr lvl="0"/>
            <a:r>
              <a:rPr lang="en-US" sz="1050" dirty="0"/>
              <a:t>Network File System (NFS) </a:t>
            </a:r>
            <a:br>
              <a:rPr lang="en-US" sz="1050" dirty="0"/>
            </a:br>
            <a:r>
              <a:rPr lang="en-US" sz="1050" dirty="0"/>
              <a:t>- </a:t>
            </a:r>
            <a:r>
              <a:rPr lang="en-US" sz="1050" u="sng" dirty="0">
                <a:hlinkClick r:id="rId3"/>
              </a:rPr>
              <a:t>https://help.ubuntu.com/lts/serverguide/network-file-system.html.en</a:t>
            </a:r>
            <a:r>
              <a:rPr lang="en-US" sz="1050" dirty="0"/>
              <a:t> </a:t>
            </a:r>
          </a:p>
          <a:p>
            <a:pPr lvl="0"/>
            <a:r>
              <a:rPr lang="en-US" sz="1050" dirty="0"/>
              <a:t>Configure Ubuntu NFS Server </a:t>
            </a:r>
            <a:br>
              <a:rPr lang="en-US" sz="1050" dirty="0"/>
            </a:br>
            <a:r>
              <a:rPr lang="en-US" sz="1050" dirty="0"/>
              <a:t>- </a:t>
            </a:r>
            <a:r>
              <a:rPr lang="en-US" sz="1050" u="sng" dirty="0">
                <a:hlinkClick r:id="rId4"/>
              </a:rPr>
              <a:t>https://www.youtube.com/watch?v=FW3eRvr1v8Q</a:t>
            </a:r>
            <a:endParaRPr lang="en-US" sz="1050" dirty="0"/>
          </a:p>
          <a:p>
            <a:pPr lvl="0"/>
            <a:r>
              <a:rPr lang="en-US" sz="1050" dirty="0"/>
              <a:t>How to configure </a:t>
            </a:r>
            <a:r>
              <a:rPr lang="en-US" sz="1050" dirty="0" err="1"/>
              <a:t>Netwok</a:t>
            </a:r>
            <a:r>
              <a:rPr lang="en-US" sz="1050" dirty="0"/>
              <a:t> file Sharing Server (NFS Server) in Ubuntu Linux 18.04 </a:t>
            </a:r>
            <a:br>
              <a:rPr lang="en-US" sz="1050" dirty="0"/>
            </a:br>
            <a:r>
              <a:rPr lang="en-US" sz="1050" dirty="0"/>
              <a:t>- </a:t>
            </a:r>
            <a:r>
              <a:rPr lang="en-US" sz="1050" u="sng" dirty="0">
                <a:hlinkClick r:id="rId5"/>
              </a:rPr>
              <a:t>https://www.youtube.com/watch?v=SpYTsRk3Dkk&amp;t=244s</a:t>
            </a:r>
            <a:r>
              <a:rPr lang="en-US" sz="1050" dirty="0"/>
              <a:t> </a:t>
            </a:r>
          </a:p>
          <a:p>
            <a:r>
              <a:rPr lang="en-US" sz="1050" dirty="0"/>
              <a:t>How to configure DNS Name Server in Ubuntu Linux 18.04 </a:t>
            </a:r>
            <a:endParaRPr lang="en-US" sz="1050" dirty="0"/>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17534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423"/>
        <p:cNvGrpSpPr/>
        <p:nvPr/>
      </p:nvGrpSpPr>
      <p:grpSpPr>
        <a:xfrm>
          <a:off x="0" y="0"/>
          <a:ext cx="0" cy="0"/>
          <a:chOff x="0" y="0"/>
          <a:chExt cx="0" cy="0"/>
        </a:xfrm>
      </p:grpSpPr>
      <p:sp>
        <p:nvSpPr>
          <p:cNvPr id="424" name="Google Shape;424;p38"/>
          <p:cNvSpPr txBox="1">
            <a:spLocks noGrp="1"/>
          </p:cNvSpPr>
          <p:nvPr>
            <p:ph type="ctrTitle" idx="4294967295"/>
          </p:nvPr>
        </p:nvSpPr>
        <p:spPr>
          <a:xfrm>
            <a:off x="685800" y="1964350"/>
            <a:ext cx="4531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5722"/>
                </a:solidFill>
              </a:rPr>
              <a:t>THANKS!</a:t>
            </a:r>
            <a:endParaRPr sz="3600">
              <a:solidFill>
                <a:srgbClr val="FF5722"/>
              </a:solidFill>
            </a:endParaRPr>
          </a:p>
        </p:txBody>
      </p:sp>
      <p:sp>
        <p:nvSpPr>
          <p:cNvPr id="425" name="Google Shape;425;p38"/>
          <p:cNvSpPr txBox="1">
            <a:spLocks noGrp="1"/>
          </p:cNvSpPr>
          <p:nvPr>
            <p:ph type="subTitle" idx="4294967295"/>
          </p:nvPr>
        </p:nvSpPr>
        <p:spPr>
          <a:xfrm>
            <a:off x="685800" y="2901707"/>
            <a:ext cx="45315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dirty="0"/>
              <a:t>Any questions?</a:t>
            </a:r>
            <a:endParaRPr sz="3600" dirty="0"/>
          </a:p>
        </p:txBody>
      </p:sp>
      <p:grpSp>
        <p:nvGrpSpPr>
          <p:cNvPr id="427" name="Google Shape;427;p38"/>
          <p:cNvGrpSpPr/>
          <p:nvPr/>
        </p:nvGrpSpPr>
        <p:grpSpPr>
          <a:xfrm>
            <a:off x="866293" y="1740407"/>
            <a:ext cx="776343" cy="776343"/>
            <a:chOff x="1278900" y="2333250"/>
            <a:chExt cx="381175" cy="381175"/>
          </a:xfrm>
        </p:grpSpPr>
        <p:sp>
          <p:nvSpPr>
            <p:cNvPr id="428" name="Google Shape;428;p38"/>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3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38"/>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3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2" name="Google Shape;432;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21</a:t>
            </a:fld>
            <a:endParaRPr/>
          </a:p>
        </p:txBody>
      </p:sp>
      <p:grpSp>
        <p:nvGrpSpPr>
          <p:cNvPr id="11" name="Google Shape;427;p38"/>
          <p:cNvGrpSpPr/>
          <p:nvPr/>
        </p:nvGrpSpPr>
        <p:grpSpPr>
          <a:xfrm>
            <a:off x="1960133" y="1740407"/>
            <a:ext cx="776343" cy="776343"/>
            <a:chOff x="1278900" y="2333250"/>
            <a:chExt cx="381175" cy="381175"/>
          </a:xfrm>
        </p:grpSpPr>
        <p:sp>
          <p:nvSpPr>
            <p:cNvPr id="12" name="Google Shape;428;p38"/>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429;p3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430;p38"/>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431;p3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FFC107"/>
                </a:solidFill>
              </a:rPr>
              <a:t>1.</a:t>
            </a:r>
            <a:endParaRPr sz="7200" dirty="0">
              <a:solidFill>
                <a:srgbClr val="FFC107"/>
              </a:solidFill>
            </a:endParaRPr>
          </a:p>
          <a:p>
            <a:pPr marL="0" lvl="0" indent="0" rtl="0">
              <a:spcBef>
                <a:spcPts val="0"/>
              </a:spcBef>
              <a:spcAft>
                <a:spcPts val="0"/>
              </a:spcAft>
              <a:buNone/>
            </a:pPr>
            <a:r>
              <a:rPr lang="en" dirty="0" smtClean="0"/>
              <a:t>INTRODUCTION</a:t>
            </a:r>
            <a:br>
              <a:rPr lang="en" dirty="0" smtClean="0"/>
            </a:br>
            <a:r>
              <a:rPr lang="en" sz="1000" dirty="0" smtClean="0"/>
              <a:t>MD. HAFIZUR RAHMAN ARFIN</a:t>
            </a:r>
            <a:endParaRPr dirty="0"/>
          </a:p>
        </p:txBody>
      </p:sp>
      <p:sp>
        <p:nvSpPr>
          <p:cNvPr id="112" name="Google Shape;112;p17"/>
          <p:cNvSpPr txBox="1">
            <a:spLocks noGrp="1"/>
          </p:cNvSpPr>
          <p:nvPr>
            <p:ph type="subTitle" idx="1"/>
          </p:nvPr>
        </p:nvSpPr>
        <p:spPr>
          <a:xfrm>
            <a:off x="6724950" y="2212041"/>
            <a:ext cx="2069426" cy="208535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LET’S GET TO KNOW THE BASICS – </a:t>
            </a:r>
            <a:r>
              <a:rPr lang="en" b="1" dirty="0" smtClean="0"/>
              <a:t>UBUNTU</a:t>
            </a:r>
            <a:r>
              <a:rPr lang="en" dirty="0" smtClean="0"/>
              <a:t>, </a:t>
            </a:r>
            <a:r>
              <a:rPr lang="en" b="1" dirty="0" smtClean="0"/>
              <a:t>SERVER</a:t>
            </a:r>
            <a:r>
              <a:rPr lang="en" dirty="0" smtClean="0"/>
              <a:t> AND </a:t>
            </a:r>
            <a:r>
              <a:rPr lang="en" b="1" dirty="0" smtClean="0"/>
              <a:t>SERVER CONFIGURATION</a:t>
            </a:r>
            <a:endParaRPr b="1"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ctrTitle" idx="4294967295"/>
          </p:nvPr>
        </p:nvSpPr>
        <p:spPr>
          <a:xfrm>
            <a:off x="1353824" y="341101"/>
            <a:ext cx="4531500" cy="748757"/>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dirty="0" smtClean="0">
                <a:solidFill>
                  <a:schemeClr val="accent4"/>
                </a:solidFill>
              </a:rPr>
              <a:t>UBUNTU?</a:t>
            </a:r>
            <a:endParaRPr sz="3600" dirty="0">
              <a:solidFill>
                <a:schemeClr val="accent4"/>
              </a:solidFill>
            </a:endParaRPr>
          </a:p>
        </p:txBody>
      </p:sp>
      <p:sp>
        <p:nvSpPr>
          <p:cNvPr id="100" name="Google Shape;100;p16"/>
          <p:cNvSpPr txBox="1">
            <a:spLocks noGrp="1"/>
          </p:cNvSpPr>
          <p:nvPr>
            <p:ph type="body" idx="4294967295"/>
          </p:nvPr>
        </p:nvSpPr>
        <p:spPr>
          <a:xfrm>
            <a:off x="1353824" y="809957"/>
            <a:ext cx="5620200" cy="686091"/>
          </a:xfrm>
          <a:prstGeom prst="rect">
            <a:avLst/>
          </a:prstGeom>
        </p:spPr>
        <p:txBody>
          <a:bodyPr spcFirstLastPara="1" wrap="square" lIns="91425" tIns="91425" rIns="91425" bIns="91425" anchor="t" anchorCtr="0">
            <a:noAutofit/>
          </a:bodyPr>
          <a:lstStyle/>
          <a:p>
            <a:pPr marL="0" lvl="0" indent="0">
              <a:buNone/>
            </a:pPr>
            <a:r>
              <a:rPr lang="en-US" sz="1200" dirty="0"/>
              <a:t>Ubuntu is a free and open source operating system and Linux distribution based on </a:t>
            </a:r>
            <a:r>
              <a:rPr lang="en-US" sz="1200" dirty="0" err="1"/>
              <a:t>Debian</a:t>
            </a:r>
            <a:r>
              <a:rPr lang="en-US" sz="1200" dirty="0"/>
              <a:t>. </a:t>
            </a:r>
            <a:endParaRPr sz="1200" dirty="0"/>
          </a:p>
        </p:txBody>
      </p:sp>
      <p:sp>
        <p:nvSpPr>
          <p:cNvPr id="106" name="Google Shape;106;p16"/>
          <p:cNvSpPr txBox="1">
            <a:spLocks noGrp="1"/>
          </p:cNvSpPr>
          <p:nvPr>
            <p:ph type="sldNum" idx="12"/>
          </p:nvPr>
        </p:nvSpPr>
        <p:spPr>
          <a:xfrm>
            <a:off x="9040768" y="4991899"/>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12" name="Google Shape;98;p16"/>
          <p:cNvSpPr txBox="1">
            <a:spLocks/>
          </p:cNvSpPr>
          <p:nvPr/>
        </p:nvSpPr>
        <p:spPr>
          <a:xfrm>
            <a:off x="1392929" y="1593599"/>
            <a:ext cx="4531500" cy="795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smtClean="0">
                <a:solidFill>
                  <a:schemeClr val="accent4"/>
                </a:solidFill>
              </a:rPr>
              <a:t>SERVER?</a:t>
            </a:r>
            <a:endParaRPr lang="en-US" dirty="0">
              <a:solidFill>
                <a:schemeClr val="accent4"/>
              </a:solidFill>
            </a:endParaRPr>
          </a:p>
        </p:txBody>
      </p:sp>
      <p:sp>
        <p:nvSpPr>
          <p:cNvPr id="13" name="Google Shape;98;p16"/>
          <p:cNvSpPr txBox="1">
            <a:spLocks/>
          </p:cNvSpPr>
          <p:nvPr/>
        </p:nvSpPr>
        <p:spPr>
          <a:xfrm>
            <a:off x="1392929" y="2666793"/>
            <a:ext cx="8975911"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smtClean="0">
                <a:solidFill>
                  <a:schemeClr val="accent4"/>
                </a:solidFill>
              </a:rPr>
              <a:t>UBUNTU SERVER CONFIGURATION?</a:t>
            </a:r>
            <a:endParaRPr lang="en-US" dirty="0">
              <a:solidFill>
                <a:schemeClr val="accent4"/>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60" y="434025"/>
            <a:ext cx="524666" cy="52466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260" y="1640002"/>
            <a:ext cx="602876" cy="60287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292" y="3160370"/>
            <a:ext cx="584637" cy="584637"/>
          </a:xfrm>
          <a:prstGeom prst="rect">
            <a:avLst/>
          </a:prstGeom>
        </p:spPr>
      </p:pic>
      <p:sp>
        <p:nvSpPr>
          <p:cNvPr id="17" name="Google Shape;100;p16"/>
          <p:cNvSpPr txBox="1">
            <a:spLocks/>
          </p:cNvSpPr>
          <p:nvPr/>
        </p:nvSpPr>
        <p:spPr>
          <a:xfrm>
            <a:off x="1392929" y="2159664"/>
            <a:ext cx="5620200" cy="583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marL="0" indent="0">
              <a:buNone/>
            </a:pPr>
            <a:r>
              <a:rPr lang="en-US" sz="1200" dirty="0" smtClean="0"/>
              <a:t>A </a:t>
            </a:r>
            <a:r>
              <a:rPr lang="en-US" sz="1200" dirty="0"/>
              <a:t>computer or computer program which manages access to a centralized resource or service in a network.</a:t>
            </a:r>
          </a:p>
        </p:txBody>
      </p:sp>
      <p:sp>
        <p:nvSpPr>
          <p:cNvPr id="18" name="Google Shape;100;p16"/>
          <p:cNvSpPr txBox="1">
            <a:spLocks/>
          </p:cNvSpPr>
          <p:nvPr/>
        </p:nvSpPr>
        <p:spPr>
          <a:xfrm>
            <a:off x="1448031" y="3621913"/>
            <a:ext cx="5620200" cy="933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marL="0" indent="0">
              <a:buFont typeface="Karla"/>
              <a:buNone/>
            </a:pPr>
            <a:r>
              <a:rPr lang="en-US" sz="1200" dirty="0" smtClean="0"/>
              <a:t>Configuring </a:t>
            </a:r>
            <a:r>
              <a:rPr lang="en-US" sz="1200" dirty="0" err="1" smtClean="0"/>
              <a:t>Ubutu</a:t>
            </a:r>
            <a:r>
              <a:rPr lang="en-US" sz="1200" dirty="0" smtClean="0"/>
              <a:t> computer to act as a server providing various services. For example Ubuntu computer providing DNS services. </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1873674" y="1926292"/>
            <a:ext cx="5324100" cy="2000250"/>
          </a:xfrm>
          <a:prstGeom prst="rect">
            <a:avLst/>
          </a:prstGeom>
        </p:spPr>
        <p:txBody>
          <a:bodyPr spcFirstLastPara="1" wrap="square" lIns="91425" tIns="91425" rIns="91425" bIns="91425" anchor="t" anchorCtr="0">
            <a:noAutofit/>
          </a:bodyPr>
          <a:lstStyle/>
          <a:p>
            <a:pPr marL="0" lvl="0" indent="0">
              <a:buNone/>
            </a:pPr>
            <a:r>
              <a:rPr lang="en-US" dirty="0" smtClean="0"/>
              <a:t>A </a:t>
            </a:r>
            <a:r>
              <a:rPr lang="en-US" dirty="0"/>
              <a:t>quality that includes the essential human virtues; </a:t>
            </a:r>
            <a:r>
              <a:rPr lang="en-US" dirty="0">
                <a:solidFill>
                  <a:srgbClr val="FFC000"/>
                </a:solidFill>
              </a:rPr>
              <a:t>compassion </a:t>
            </a:r>
            <a:r>
              <a:rPr lang="en-US" dirty="0"/>
              <a:t>and </a:t>
            </a:r>
            <a:r>
              <a:rPr lang="en-US" dirty="0">
                <a:solidFill>
                  <a:srgbClr val="FFC000"/>
                </a:solidFill>
              </a:rPr>
              <a:t>humanity</a:t>
            </a:r>
            <a:r>
              <a:rPr lang="en-US" dirty="0"/>
              <a:t>.</a:t>
            </a:r>
            <a:endParaRPr dirty="0"/>
          </a:p>
        </p:txBody>
      </p:sp>
      <p:sp>
        <p:nvSpPr>
          <p:cNvPr id="119" name="Google Shape;119;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419" y="56869"/>
            <a:ext cx="2387158" cy="16004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890347" y="1421985"/>
            <a:ext cx="3728718" cy="298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rgbClr val="FFC107"/>
                </a:solidFill>
              </a:rPr>
              <a:t>2.</a:t>
            </a:r>
            <a:endParaRPr sz="7200" dirty="0">
              <a:solidFill>
                <a:srgbClr val="FFC107"/>
              </a:solidFill>
            </a:endParaRPr>
          </a:p>
          <a:p>
            <a:pPr marL="0" lvl="0" indent="0" rtl="0">
              <a:spcBef>
                <a:spcPts val="0"/>
              </a:spcBef>
              <a:spcAft>
                <a:spcPts val="0"/>
              </a:spcAft>
              <a:buNone/>
            </a:pPr>
            <a:r>
              <a:rPr lang="en" dirty="0" smtClean="0"/>
              <a:t>THE NFS SERVER</a:t>
            </a:r>
            <a:br>
              <a:rPr lang="en" dirty="0" smtClean="0"/>
            </a:br>
            <a:r>
              <a:rPr lang="en" sz="1000" dirty="0" smtClean="0"/>
              <a:t>MD. HAFIZUR RAHMAN ARFIN</a:t>
            </a:r>
            <a:endParaRPr dirty="0"/>
          </a:p>
        </p:txBody>
      </p:sp>
      <p:sp>
        <p:nvSpPr>
          <p:cNvPr id="112" name="Google Shape;112;p17"/>
          <p:cNvSpPr txBox="1">
            <a:spLocks noGrp="1"/>
          </p:cNvSpPr>
          <p:nvPr>
            <p:ph type="subTitle" idx="1"/>
          </p:nvPr>
        </p:nvSpPr>
        <p:spPr>
          <a:xfrm>
            <a:off x="6724950" y="2212041"/>
            <a:ext cx="2069426" cy="208535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WHAT IS </a:t>
            </a:r>
            <a:r>
              <a:rPr lang="en" b="1" dirty="0" smtClean="0"/>
              <a:t>NFS SERVER</a:t>
            </a:r>
            <a:r>
              <a:rPr lang="en" dirty="0" smtClean="0"/>
              <a:t>, WHATS IT’S </a:t>
            </a:r>
            <a:r>
              <a:rPr lang="en" b="1" dirty="0" smtClean="0"/>
              <a:t>BENEFITS</a:t>
            </a:r>
            <a:endParaRPr b="1"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22403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ctrTitle" idx="4294967295"/>
          </p:nvPr>
        </p:nvSpPr>
        <p:spPr>
          <a:xfrm>
            <a:off x="1341667" y="497540"/>
            <a:ext cx="6136800" cy="80453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solidFill>
                  <a:srgbClr val="03A9F4"/>
                </a:solidFill>
              </a:rPr>
              <a:t>Network File System</a:t>
            </a:r>
            <a:endParaRPr sz="3200" dirty="0">
              <a:solidFill>
                <a:srgbClr val="03A9F4"/>
              </a:solidFill>
            </a:endParaRPr>
          </a:p>
        </p:txBody>
      </p:sp>
      <p:sp>
        <p:nvSpPr>
          <p:cNvPr id="320" name="Google Shape;320;p29"/>
          <p:cNvSpPr txBox="1">
            <a:spLocks noGrp="1"/>
          </p:cNvSpPr>
          <p:nvPr>
            <p:ph type="sldNum" idx="12"/>
          </p:nvPr>
        </p:nvSpPr>
        <p:spPr>
          <a:xfrm>
            <a:off x="8595300" y="4749900"/>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32" y="672301"/>
            <a:ext cx="562535" cy="562535"/>
          </a:xfrm>
          <a:prstGeom prst="rect">
            <a:avLst/>
          </a:prstGeom>
        </p:spPr>
      </p:pic>
      <p:sp>
        <p:nvSpPr>
          <p:cNvPr id="9" name="Google Shape;100;p16"/>
          <p:cNvSpPr txBox="1">
            <a:spLocks/>
          </p:cNvSpPr>
          <p:nvPr/>
        </p:nvSpPr>
        <p:spPr>
          <a:xfrm>
            <a:off x="1341667" y="1066551"/>
            <a:ext cx="5620200" cy="822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marL="0" indent="0">
              <a:buNone/>
            </a:pPr>
            <a:r>
              <a:rPr lang="en-US" sz="1200" dirty="0"/>
              <a:t>Network File System is a distributed file system protocol originally developed by Sun Microsystems in 1984, allowing a user on a client computer to access files over a computer network much like local storage is accessed.</a:t>
            </a:r>
          </a:p>
        </p:txBody>
      </p:sp>
      <p:sp>
        <p:nvSpPr>
          <p:cNvPr id="10" name="Google Shape;315;p29"/>
          <p:cNvSpPr txBox="1">
            <a:spLocks/>
          </p:cNvSpPr>
          <p:nvPr/>
        </p:nvSpPr>
        <p:spPr>
          <a:xfrm>
            <a:off x="1341667" y="1935946"/>
            <a:ext cx="6136800" cy="8045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sz="3200" dirty="0" smtClean="0">
                <a:solidFill>
                  <a:srgbClr val="03A9F4"/>
                </a:solidFill>
              </a:rPr>
              <a:t>Why NFS?</a:t>
            </a:r>
            <a:endParaRPr lang="en-US" sz="3200" dirty="0">
              <a:solidFill>
                <a:srgbClr val="03A9F4"/>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73" y="2136319"/>
            <a:ext cx="522194" cy="522194"/>
          </a:xfrm>
          <a:prstGeom prst="rect">
            <a:avLst/>
          </a:prstGeom>
        </p:spPr>
      </p:pic>
      <p:sp>
        <p:nvSpPr>
          <p:cNvPr id="12" name="Google Shape;100;p16"/>
          <p:cNvSpPr txBox="1">
            <a:spLocks/>
          </p:cNvSpPr>
          <p:nvPr/>
        </p:nvSpPr>
        <p:spPr>
          <a:xfrm>
            <a:off x="1341667" y="2551592"/>
            <a:ext cx="5620200" cy="1959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pPr lvl="0"/>
            <a:r>
              <a:rPr lang="en-US" sz="1200" b="1" dirty="0"/>
              <a:t>NFS</a:t>
            </a:r>
            <a:r>
              <a:rPr lang="en-US" sz="1200" dirty="0"/>
              <a:t> allows local access to remote files.</a:t>
            </a:r>
          </a:p>
          <a:p>
            <a:pPr lvl="0"/>
            <a:r>
              <a:rPr lang="en-US" sz="1200" dirty="0"/>
              <a:t>It uses standard </a:t>
            </a:r>
            <a:r>
              <a:rPr lang="en-US" sz="1200" b="1" dirty="0"/>
              <a:t>client</a:t>
            </a:r>
            <a:r>
              <a:rPr lang="en-US" sz="1200" dirty="0"/>
              <a:t>/</a:t>
            </a:r>
            <a:r>
              <a:rPr lang="en-US" sz="1200" b="1" dirty="0"/>
              <a:t>server</a:t>
            </a:r>
            <a:r>
              <a:rPr lang="en-US" sz="1200" dirty="0"/>
              <a:t> architecture for file sharing between all *</a:t>
            </a:r>
            <a:r>
              <a:rPr lang="en-US" sz="1200" b="1" dirty="0"/>
              <a:t>nix</a:t>
            </a:r>
            <a:r>
              <a:rPr lang="en-US" sz="1200" dirty="0"/>
              <a:t> based machines.</a:t>
            </a:r>
          </a:p>
          <a:p>
            <a:pPr lvl="0"/>
            <a:r>
              <a:rPr lang="en-US" sz="1200" dirty="0"/>
              <a:t>With </a:t>
            </a:r>
            <a:r>
              <a:rPr lang="en-US" sz="1200" b="1" dirty="0"/>
              <a:t>NFS</a:t>
            </a:r>
            <a:r>
              <a:rPr lang="en-US" sz="1200" dirty="0"/>
              <a:t> it is not necessary that both machines run on the same </a:t>
            </a:r>
            <a:r>
              <a:rPr lang="en-US" sz="1200" b="1" dirty="0"/>
              <a:t>OS</a:t>
            </a:r>
            <a:r>
              <a:rPr lang="en-US" sz="1200" dirty="0"/>
              <a:t>.</a:t>
            </a:r>
          </a:p>
          <a:p>
            <a:pPr lvl="0"/>
            <a:r>
              <a:rPr lang="en-US" sz="1200" dirty="0"/>
              <a:t>With the help of </a:t>
            </a:r>
            <a:r>
              <a:rPr lang="en-US" sz="1200" b="1" dirty="0"/>
              <a:t>NFS</a:t>
            </a:r>
            <a:r>
              <a:rPr lang="en-US" sz="1200" dirty="0"/>
              <a:t> we can configure </a:t>
            </a:r>
            <a:r>
              <a:rPr lang="en-US" sz="1200" b="1" dirty="0"/>
              <a:t>centralized storage</a:t>
            </a:r>
            <a:r>
              <a:rPr lang="en-US" sz="1200" dirty="0"/>
              <a:t> solutions.</a:t>
            </a:r>
          </a:p>
          <a:p>
            <a:pPr lvl="0"/>
            <a:r>
              <a:rPr lang="en-US" sz="1200" dirty="0"/>
              <a:t>Users get their </a:t>
            </a:r>
            <a:r>
              <a:rPr lang="en-US" sz="1200" b="1" dirty="0"/>
              <a:t>data</a:t>
            </a:r>
            <a:r>
              <a:rPr lang="en-US" sz="1200" dirty="0"/>
              <a:t> irrespective of physical location.</a:t>
            </a:r>
          </a:p>
        </p:txBody>
      </p:sp>
    </p:spTree>
    <p:extLst>
      <p:ext uri="{BB962C8B-B14F-4D97-AF65-F5344CB8AC3E}">
        <p14:creationId xmlns:p14="http://schemas.microsoft.com/office/powerpoint/2010/main" val="1619883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411"/>
        <p:cNvGrpSpPr/>
        <p:nvPr/>
      </p:nvGrpSpPr>
      <p:grpSpPr>
        <a:xfrm>
          <a:off x="0" y="0"/>
          <a:ext cx="0" cy="0"/>
          <a:chOff x="0" y="0"/>
          <a:chExt cx="0" cy="0"/>
        </a:xfrm>
      </p:grpSpPr>
      <p:sp>
        <p:nvSpPr>
          <p:cNvPr id="412" name="Google Shape;412;p37"/>
          <p:cNvSpPr/>
          <p:nvPr/>
        </p:nvSpPr>
        <p:spPr>
          <a:xfrm>
            <a:off x="3864701" y="713790"/>
            <a:ext cx="4871019"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37"/>
          <p:cNvSpPr/>
          <p:nvPr/>
        </p:nvSpPr>
        <p:spPr>
          <a:xfrm>
            <a:off x="4068509" y="916921"/>
            <a:ext cx="4463700" cy="28503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999999"/>
                </a:solidFill>
                <a:latin typeface="Karla"/>
                <a:ea typeface="Karla"/>
                <a:cs typeface="Karla"/>
                <a:sym typeface="Karla"/>
              </a:rPr>
              <a:t>Place your screenshot here</a:t>
            </a:r>
            <a:endParaRPr sz="1000" dirty="0">
              <a:solidFill>
                <a:srgbClr val="999999"/>
              </a:solidFill>
              <a:latin typeface="Karla"/>
              <a:ea typeface="Karla"/>
              <a:cs typeface="Karla"/>
              <a:sym typeface="Karla"/>
            </a:endParaRPr>
          </a:p>
        </p:txBody>
      </p:sp>
      <p:grpSp>
        <p:nvGrpSpPr>
          <p:cNvPr id="416" name="Google Shape;416;p37"/>
          <p:cNvGrpSpPr/>
          <p:nvPr/>
        </p:nvGrpSpPr>
        <p:grpSpPr>
          <a:xfrm>
            <a:off x="2987687" y="3872429"/>
            <a:ext cx="460581" cy="436282"/>
            <a:chOff x="2583100" y="2973775"/>
            <a:chExt cx="461550" cy="437200"/>
          </a:xfrm>
        </p:grpSpPr>
        <p:sp>
          <p:nvSpPr>
            <p:cNvPr id="417" name="Google Shape;417;p37"/>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3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9" name="Google Shape;419;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
        <p:nvSpPr>
          <p:cNvPr id="10" name="Google Shape;111;p17"/>
          <p:cNvSpPr txBox="1">
            <a:spLocks/>
          </p:cNvSpPr>
          <p:nvPr/>
        </p:nvSpPr>
        <p:spPr>
          <a:xfrm>
            <a:off x="819368" y="2342071"/>
            <a:ext cx="3728718" cy="20750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sz="7200" dirty="0" smtClean="0">
                <a:solidFill>
                  <a:srgbClr val="FFC107"/>
                </a:solidFill>
              </a:rPr>
              <a:t>3.</a:t>
            </a:r>
          </a:p>
          <a:p>
            <a:r>
              <a:rPr lang="en-US" dirty="0" smtClean="0"/>
              <a:t>CONFIGURING</a:t>
            </a:r>
          </a:p>
          <a:p>
            <a:r>
              <a:rPr lang="en-US" dirty="0" smtClean="0"/>
              <a:t>NFS SERVER</a:t>
            </a:r>
            <a:br>
              <a:rPr lang="en-US" dirty="0" smtClean="0"/>
            </a:br>
            <a:r>
              <a:rPr lang="en-US" sz="1000" dirty="0" smtClean="0"/>
              <a:t>MD. HAFIZUR RAHMAN ARFIN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509" y="916921"/>
            <a:ext cx="4463700" cy="2850300"/>
          </a:xfrm>
          <a:prstGeom prst="rect">
            <a:avLst/>
          </a:prstGeom>
        </p:spPr>
      </p:pic>
    </p:spTree>
    <p:extLst>
      <p:ext uri="{BB962C8B-B14F-4D97-AF65-F5344CB8AC3E}">
        <p14:creationId xmlns:p14="http://schemas.microsoft.com/office/powerpoint/2010/main" val="2331665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75525" y="590981"/>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Initialization</a:t>
            </a:r>
            <a:endParaRPr dirty="0"/>
          </a:p>
        </p:txBody>
      </p:sp>
      <p:sp>
        <p:nvSpPr>
          <p:cNvPr id="125" name="Google Shape;125;p19"/>
          <p:cNvSpPr txBox="1">
            <a:spLocks noGrp="1"/>
          </p:cNvSpPr>
          <p:nvPr>
            <p:ph type="body" idx="1"/>
          </p:nvPr>
        </p:nvSpPr>
        <p:spPr>
          <a:xfrm>
            <a:off x="787813" y="887102"/>
            <a:ext cx="7111706" cy="1605181"/>
          </a:xfrm>
          <a:prstGeom prst="rect">
            <a:avLst/>
          </a:prstGeom>
        </p:spPr>
        <p:txBody>
          <a:bodyPr spcFirstLastPara="1" wrap="square" lIns="91425" tIns="91425" rIns="91425" bIns="91425" anchor="t" anchorCtr="0">
            <a:noAutofit/>
          </a:bodyPr>
          <a:lstStyle/>
          <a:p>
            <a:pPr lvl="0"/>
            <a:r>
              <a:rPr lang="en-US" sz="1400" dirty="0" smtClean="0"/>
              <a:t>Update repositories</a:t>
            </a:r>
            <a:endParaRPr lang="en-US" sz="1400" dirty="0"/>
          </a:p>
          <a:p>
            <a:pPr lvl="1">
              <a:spcBef>
                <a:spcPts val="600"/>
              </a:spcBef>
              <a:buChar char="▸"/>
            </a:pPr>
            <a:r>
              <a:rPr lang="en-US" sz="1400" dirty="0"/>
              <a:t>Command: </a:t>
            </a:r>
            <a:r>
              <a:rPr lang="en-US" sz="1400" dirty="0" err="1"/>
              <a:t>sudo</a:t>
            </a:r>
            <a:r>
              <a:rPr lang="en-US" sz="1400" dirty="0"/>
              <a:t> apt-update </a:t>
            </a:r>
            <a:endParaRPr lang="en-US" sz="1400" dirty="0" smtClean="0"/>
          </a:p>
          <a:p>
            <a:r>
              <a:rPr lang="en-US" sz="1400" dirty="0"/>
              <a:t>Install NFS server package</a:t>
            </a:r>
          </a:p>
          <a:p>
            <a:pPr lvl="1">
              <a:spcBef>
                <a:spcPts val="600"/>
              </a:spcBef>
              <a:buChar char="▸"/>
            </a:pPr>
            <a:r>
              <a:rPr lang="en-US" sz="1400" dirty="0" err="1"/>
              <a:t>sudo</a:t>
            </a:r>
            <a:r>
              <a:rPr lang="en-US" sz="1400" dirty="0"/>
              <a:t> apt-get install </a:t>
            </a:r>
            <a:r>
              <a:rPr lang="en-US" sz="1400" dirty="0" err="1" smtClean="0"/>
              <a:t>nfs</a:t>
            </a:r>
            <a:r>
              <a:rPr lang="en-US" sz="1400" dirty="0" smtClean="0"/>
              <a:t>-kernel-server</a:t>
            </a:r>
          </a:p>
          <a:p>
            <a:pPr marL="101600" indent="0">
              <a:buNone/>
            </a:pPr>
            <a:endParaRPr lang="en-US" sz="1400" dirty="0" smtClean="0"/>
          </a:p>
          <a:p>
            <a:endParaRPr sz="1400" dirty="0"/>
          </a:p>
        </p:txBody>
      </p:sp>
      <p:grpSp>
        <p:nvGrpSpPr>
          <p:cNvPr id="126" name="Google Shape;126;p19"/>
          <p:cNvGrpSpPr/>
          <p:nvPr/>
        </p:nvGrpSpPr>
        <p:grpSpPr>
          <a:xfrm>
            <a:off x="381060" y="619561"/>
            <a:ext cx="457190" cy="457120"/>
            <a:chOff x="1923675" y="1633650"/>
            <a:chExt cx="436000" cy="435975"/>
          </a:xfrm>
        </p:grpSpPr>
        <p:sp>
          <p:nvSpPr>
            <p:cNvPr id="127" name="Google Shape;127;p1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1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19"/>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1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1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dirty="0"/>
          </a:p>
        </p:txBody>
      </p:sp>
      <p:pic>
        <p:nvPicPr>
          <p:cNvPr id="1026" name="Picture 2" descr="NFS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194" y="2286892"/>
            <a:ext cx="3685758" cy="24629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835</Words>
  <Application>Microsoft Office PowerPoint</Application>
  <PresentationFormat>On-screen Show (16:9)</PresentationFormat>
  <Paragraphs>144</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Montserrat</vt:lpstr>
      <vt:lpstr>Karla</vt:lpstr>
      <vt:lpstr>Arial</vt:lpstr>
      <vt:lpstr>Arviragus template</vt:lpstr>
      <vt:lpstr>DNS AND NFS SERVER CONFIGURATION  USING UBUNTU</vt:lpstr>
      <vt:lpstr>OUTLINE: </vt:lpstr>
      <vt:lpstr>1. INTRODUCTION MD. HAFIZUR RAHMAN ARFIN</vt:lpstr>
      <vt:lpstr>UBUNTU?</vt:lpstr>
      <vt:lpstr>PowerPoint Presentation</vt:lpstr>
      <vt:lpstr>2. THE NFS SERVER MD. HAFIZUR RAHMAN ARFIN</vt:lpstr>
      <vt:lpstr>Network File System</vt:lpstr>
      <vt:lpstr>PowerPoint Presentation</vt:lpstr>
      <vt:lpstr>Initialization</vt:lpstr>
      <vt:lpstr>Configuring Server side</vt:lpstr>
      <vt:lpstr>Configuring Client side</vt:lpstr>
      <vt:lpstr>4. THE DNS SERVER MD. MAJEDUL ISLAM</vt:lpstr>
      <vt:lpstr>           DOMAIN NAME SERVICE</vt:lpstr>
      <vt:lpstr>PowerPoint Presentation</vt:lpstr>
      <vt:lpstr>Initialization</vt:lpstr>
      <vt:lpstr>Configuring Server side</vt:lpstr>
      <vt:lpstr>Configuring Client side</vt:lpstr>
      <vt:lpstr>PowerPoint Presentation</vt:lpstr>
      <vt:lpstr>Conclusions: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AND NFS SERVER CONFIGURATION  USING UBUNTU</dc:title>
  <dc:creator>Arfin</dc:creator>
  <cp:lastModifiedBy>Windows User</cp:lastModifiedBy>
  <cp:revision>58</cp:revision>
  <dcterms:modified xsi:type="dcterms:W3CDTF">2018-07-29T15:30:40Z</dcterms:modified>
</cp:coreProperties>
</file>