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98" r:id="rId3"/>
    <p:sldId id="294" r:id="rId4"/>
    <p:sldId id="295" r:id="rId5"/>
    <p:sldId id="297" r:id="rId6"/>
    <p:sldId id="296" r:id="rId7"/>
    <p:sldId id="288" r:id="rId8"/>
    <p:sldId id="289" r:id="rId9"/>
    <p:sldId id="290" r:id="rId10"/>
    <p:sldId id="291" r:id="rId11"/>
    <p:sldId id="257" r:id="rId12"/>
    <p:sldId id="287" r:id="rId13"/>
    <p:sldId id="301" r:id="rId14"/>
    <p:sldId id="262" r:id="rId15"/>
    <p:sldId id="302" r:id="rId16"/>
  </p:sldIdLst>
  <p:sldSz cx="9144000" cy="5143500" type="screen16x9"/>
  <p:notesSz cx="6858000" cy="9144000"/>
  <p:embeddedFontLst>
    <p:embeddedFont>
      <p:font typeface="Bitter" panose="020B0604020202020204" charset="0"/>
      <p:bold r:id="rId18"/>
      <p:italic r:id="rId19"/>
    </p:embeddedFont>
    <p:embeddedFont>
      <p:font typeface="Arv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FF35CE-042C-45F7-B5AA-4A38C0D87814}">
  <a:tblStyle styleId="{1BFF35CE-042C-45F7-B5AA-4A38C0D87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33332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231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6955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87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9161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2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76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01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16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7407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323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6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222700" y="1156500"/>
            <a:ext cx="4704600" cy="2830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436950" y="1860375"/>
            <a:ext cx="4270200" cy="17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None/>
              <a:defRPr sz="36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222700" y="1860375"/>
            <a:ext cx="46986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543000" y="530100"/>
            <a:ext cx="8058000" cy="4083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333200" y="530112"/>
            <a:ext cx="0" cy="802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Google Shape;31;p5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1379650" y="1502274"/>
            <a:ext cx="6725400" cy="280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/>
        </p:nvSpPr>
        <p:spPr>
          <a:xfrm>
            <a:off x="543000" y="530100"/>
            <a:ext cx="8058000" cy="4083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1333200" y="530112"/>
            <a:ext cx="0" cy="802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6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333200" y="1538075"/>
            <a:ext cx="32322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988461" y="1538075"/>
            <a:ext cx="3232200" cy="276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horizontal divider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543000" y="530100"/>
            <a:ext cx="8058000" cy="4083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1333200" y="530112"/>
            <a:ext cx="0" cy="8028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10"/>
          <p:cNvCxnSpPr/>
          <p:nvPr/>
        </p:nvCxnSpPr>
        <p:spPr>
          <a:xfrm>
            <a:off x="542850" y="1326975"/>
            <a:ext cx="8058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>
            <a:off x="543000" y="530100"/>
            <a:ext cx="8058000" cy="4083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4288" dist="952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ackground only">
  <p:cSld name="BLANK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79650" y="1502274"/>
            <a:ext cx="67254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Bitter"/>
              <a:buChar char="■"/>
              <a:defRPr sz="30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itter"/>
              <a:buChar char="■"/>
              <a:defRPr sz="24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○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●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○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■"/>
              <a:defRPr sz="180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Arvo"/>
              <a:buNone/>
              <a:defRPr sz="1800">
                <a:solidFill>
                  <a:srgbClr val="99999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algn="ctr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8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olymorphism_(computer_science)" TargetMode="External"/><Relationship Id="rId3" Type="http://schemas.openxmlformats.org/officeDocument/2006/relationships/hyperlink" Target="https://searchmicroservices.techtarget.com/definition/object-oriented-programming-OOP" TargetMode="External"/><Relationship Id="rId7" Type="http://schemas.openxmlformats.org/officeDocument/2006/relationships/hyperlink" Target="https://en.wikipedia.org/wiki/Inheritance_(object-oriented_programming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tackify.com/oop-concept-for-beginners-what-is-encapsulation/" TargetMode="External"/><Relationship Id="rId5" Type="http://schemas.openxmlformats.org/officeDocument/2006/relationships/hyperlink" Target="https://www.ncl.ucar.edu/Document/HLUs/User_Guide/classes/classoview.shtml" TargetMode="External"/><Relationship Id="rId4" Type="http://schemas.openxmlformats.org/officeDocument/2006/relationships/hyperlink" Target="https://en.wikipedia.org/wiki/Object-oriented_programm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ctrTitle"/>
          </p:nvPr>
        </p:nvSpPr>
        <p:spPr>
          <a:xfrm>
            <a:off x="2447006" y="1939316"/>
            <a:ext cx="4270200" cy="17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Object-Oriented Programming Concepts</a:t>
            </a:r>
            <a:endParaRPr dirty="0"/>
          </a:p>
        </p:txBody>
      </p:sp>
      <p:grpSp>
        <p:nvGrpSpPr>
          <p:cNvPr id="14" name="Google Shape;620;p40"/>
          <p:cNvGrpSpPr/>
          <p:nvPr/>
        </p:nvGrpSpPr>
        <p:grpSpPr>
          <a:xfrm>
            <a:off x="4208646" y="1358129"/>
            <a:ext cx="415981" cy="378076"/>
            <a:chOff x="4562200" y="4968250"/>
            <a:chExt cx="549550" cy="499475"/>
          </a:xfrm>
        </p:grpSpPr>
        <p:sp>
          <p:nvSpPr>
            <p:cNvPr id="15" name="Google Shape;621;p40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6" name="Google Shape;622;p40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7" name="Google Shape;623;p40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8" name="Google Shape;624;p40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" name="Google Shape;625;p40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Polymorphism Example</a:t>
            </a:r>
            <a:endParaRPr dirty="0"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/>
              <a:t>10</a:t>
            </a:fld>
            <a:endParaRPr sz="1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95" y="1623159"/>
            <a:ext cx="2030120" cy="11165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431" y="3033747"/>
            <a:ext cx="2008883" cy="131192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65431" y="2431116"/>
            <a:ext cx="1103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Eye: 2</a:t>
            </a:r>
            <a:br>
              <a:rPr lang="en-US" sz="1000" dirty="0" smtClean="0"/>
            </a:br>
            <a:r>
              <a:rPr lang="en-US" sz="1000" dirty="0" smtClean="0"/>
              <a:t>Hand: 0</a:t>
            </a:r>
          </a:p>
          <a:p>
            <a:r>
              <a:rPr lang="en-US" sz="1000" dirty="0" smtClean="0"/>
              <a:t>Leg: 2</a:t>
            </a:r>
          </a:p>
          <a:p>
            <a:r>
              <a:rPr lang="en-US" sz="1000" dirty="0" smtClean="0"/>
              <a:t>Roar()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1744" y="2107106"/>
            <a:ext cx="16337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Monster()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Elbow Connector 7"/>
          <p:cNvCxnSpPr>
            <a:endCxn id="4" idx="1"/>
          </p:cNvCxnSpPr>
          <p:nvPr/>
        </p:nvCxnSpPr>
        <p:spPr>
          <a:xfrm flipV="1">
            <a:off x="2250352" y="2181442"/>
            <a:ext cx="3473843" cy="558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6" idx="1"/>
          </p:cNvCxnSpPr>
          <p:nvPr/>
        </p:nvCxnSpPr>
        <p:spPr>
          <a:xfrm>
            <a:off x="2132066" y="2737488"/>
            <a:ext cx="3613365" cy="952221"/>
          </a:xfrm>
          <a:prstGeom prst="bentConnector3">
            <a:avLst>
              <a:gd name="adj1" fmla="val 514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285343" y="1917082"/>
            <a:ext cx="26629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Roar(Costume, Scream):</a:t>
            </a:r>
            <a:br>
              <a:rPr lang="en-US" sz="900" dirty="0" smtClean="0"/>
            </a:br>
            <a:r>
              <a:rPr lang="en-US" sz="900" dirty="0" smtClean="0"/>
              <a:t>               Costume: Costume</a:t>
            </a:r>
            <a:br>
              <a:rPr lang="en-US" sz="900" dirty="0" smtClean="0"/>
            </a:br>
            <a:r>
              <a:rPr lang="en-US" sz="900" dirty="0" smtClean="0"/>
              <a:t>               Scream: Little</a:t>
            </a:r>
            <a:br>
              <a:rPr lang="en-US" sz="900" dirty="0" smtClean="0"/>
            </a:br>
            <a:r>
              <a:rPr lang="en-US" sz="900" dirty="0" smtClean="0"/>
              <a:t>             </a:t>
            </a:r>
            <a:br>
              <a:rPr lang="en-US" sz="900" dirty="0" smtClean="0"/>
            </a:br>
            <a:r>
              <a:rPr lang="en-US" sz="900" dirty="0" smtClean="0"/>
              <a:t>               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132066" y="3233402"/>
            <a:ext cx="266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Roar(Scream):</a:t>
            </a:r>
            <a:br>
              <a:rPr lang="en-US" sz="900" dirty="0" smtClean="0"/>
            </a:br>
            <a:r>
              <a:rPr lang="en-US" sz="900" dirty="0" smtClean="0"/>
              <a:t>               </a:t>
            </a:r>
            <a:r>
              <a:rPr lang="en-US" sz="900" dirty="0" err="1" smtClean="0"/>
              <a:t>Godzilla_Scream</a:t>
            </a:r>
            <a:r>
              <a:rPr lang="en-US" sz="900" dirty="0" smtClean="0"/>
              <a:t>: Scream</a:t>
            </a:r>
            <a:br>
              <a:rPr lang="en-US" sz="900" dirty="0" smtClean="0"/>
            </a:br>
            <a:r>
              <a:rPr lang="en-US" sz="900" dirty="0" smtClean="0"/>
              <a:t>               Return </a:t>
            </a:r>
            <a:r>
              <a:rPr lang="en-US" sz="900" dirty="0" err="1" smtClean="0"/>
              <a:t>Godzilla_Scream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/>
              <a:t>                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1884757" y="1692905"/>
            <a:ext cx="2008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BabyMonster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06210" y="3013025"/>
            <a:ext cx="216597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1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GodzilaMonster</a:t>
            </a:r>
            <a:r>
              <a:rPr lang="en-US" sz="11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Google Shape;636;p40"/>
          <p:cNvSpPr/>
          <p:nvPr/>
        </p:nvSpPr>
        <p:spPr>
          <a:xfrm>
            <a:off x="622886" y="652679"/>
            <a:ext cx="440987" cy="2437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636;p40"/>
          <p:cNvSpPr/>
          <p:nvPr/>
        </p:nvSpPr>
        <p:spPr>
          <a:xfrm>
            <a:off x="892834" y="797315"/>
            <a:ext cx="339091" cy="187426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9" name="Google Shape;636;p40"/>
          <p:cNvSpPr/>
          <p:nvPr/>
        </p:nvSpPr>
        <p:spPr>
          <a:xfrm>
            <a:off x="723288" y="984741"/>
            <a:ext cx="339091" cy="187426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73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OOP Usages</a:t>
            </a:r>
          </a:p>
        </p:txBody>
      </p:sp>
      <p:grpSp>
        <p:nvGrpSpPr>
          <p:cNvPr id="94" name="Google Shape;94;p15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95" name="Google Shape;95;p15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98" name="Google Shape;98;p15"/>
          <p:cNvSpPr txBox="1"/>
          <p:nvPr/>
        </p:nvSpPr>
        <p:spPr>
          <a:xfrm>
            <a:off x="3268942" y="1460795"/>
            <a:ext cx="3941003" cy="210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600"/>
              </a:spcBef>
            </a:pPr>
            <a:r>
              <a:rPr lang="en-US" sz="1800" b="1" dirty="0">
                <a:solidFill>
                  <a:srgbClr val="434343"/>
                </a:solidFill>
                <a:latin typeface="Bitter"/>
                <a:ea typeface="Bitter"/>
                <a:cs typeface="Bitter"/>
              </a:rPr>
              <a:t>OOP </a:t>
            </a:r>
            <a:r>
              <a:rPr lang="en-US" sz="1800" b="1" dirty="0" smtClean="0">
                <a:solidFill>
                  <a:srgbClr val="434343"/>
                </a:solidFill>
                <a:latin typeface="Bitter"/>
                <a:ea typeface="Bitter"/>
                <a:cs typeface="Bitter"/>
              </a:rPr>
              <a:t>Usages.</a:t>
            </a:r>
            <a:endParaRPr lang="en" sz="1800" b="1" dirty="0" smtClean="0">
              <a:solidFill>
                <a:srgbClr val="434343"/>
              </a:solidFill>
              <a:latin typeface="Bitter"/>
              <a:ea typeface="Bitter"/>
              <a:cs typeface="Bitter"/>
            </a:endParaRP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Corporate </a:t>
            </a:r>
            <a:r>
              <a:rPr lang="en-US" sz="1800" dirty="0"/>
              <a:t>Software.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Game </a:t>
            </a:r>
            <a:r>
              <a:rPr lang="en-US" sz="1800" dirty="0"/>
              <a:t>Development.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Automation </a:t>
            </a:r>
            <a:r>
              <a:rPr lang="en-US" sz="1800" dirty="0"/>
              <a:t>Cars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/>
              <a:t>Facebook</a:t>
            </a:r>
            <a:r>
              <a:rPr lang="en-US" sz="1800" dirty="0"/>
              <a:t>, Google etc.</a:t>
            </a:r>
          </a:p>
          <a:p>
            <a:pPr lvl="0">
              <a:spcBef>
                <a:spcPts val="600"/>
              </a:spcBef>
            </a:pPr>
            <a:r>
              <a:rPr lang="en-US" sz="1800" dirty="0"/>
              <a:t>And many more.</a:t>
            </a:r>
          </a:p>
          <a:p>
            <a:pPr marL="228600" lvl="0" indent="-228600">
              <a:spcBef>
                <a:spcPts val="600"/>
              </a:spcBef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2748569" y="1618953"/>
            <a:ext cx="3987562" cy="180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b="1" dirty="0" smtClean="0"/>
              <a:t>Corporate Software.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b="1" dirty="0" smtClean="0"/>
              <a:t>Game Development.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b="1" dirty="0" smtClean="0"/>
              <a:t>Automation Cars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en-US" sz="2000" b="1" dirty="0" smtClean="0"/>
              <a:t>Facebook, Google etc.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 smtClean="0"/>
              <a:t>And many more.</a:t>
            </a:r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lang="en-US" sz="2000" b="1" dirty="0" smtClean="0"/>
          </a:p>
          <a:p>
            <a:pPr marL="342900" lvl="0" algn="l" rtl="0">
              <a:spcBef>
                <a:spcPts val="600"/>
              </a:spcBef>
              <a:spcAft>
                <a:spcPts val="0"/>
              </a:spcAft>
              <a:buAutoNum type="arabicPeriod"/>
            </a:pPr>
            <a:endParaRPr sz="2000"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 of OOPs? </a:t>
            </a:r>
            <a:endParaRPr dirty="0"/>
          </a:p>
        </p:txBody>
      </p:sp>
      <p:grpSp>
        <p:nvGrpSpPr>
          <p:cNvPr id="154" name="Google Shape;154;p21"/>
          <p:cNvGrpSpPr/>
          <p:nvPr/>
        </p:nvGrpSpPr>
        <p:grpSpPr>
          <a:xfrm>
            <a:off x="790188" y="778013"/>
            <a:ext cx="312073" cy="312073"/>
            <a:chOff x="1922075" y="1629000"/>
            <a:chExt cx="437200" cy="437200"/>
          </a:xfrm>
        </p:grpSpPr>
        <p:sp>
          <p:nvSpPr>
            <p:cNvPr id="155" name="Google Shape;155;p21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12339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 idx="4294967295"/>
          </p:nvPr>
        </p:nvSpPr>
        <p:spPr>
          <a:xfrm>
            <a:off x="1408500" y="1583350"/>
            <a:ext cx="632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FFFFFF"/>
                </a:solidFill>
              </a:rPr>
              <a:t>Q&amp;A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230" name="Google Shape;230;p28"/>
          <p:cNvSpPr txBox="1">
            <a:spLocks noGrp="1"/>
          </p:cNvSpPr>
          <p:nvPr>
            <p:ph type="subTitle" idx="4294967295"/>
          </p:nvPr>
        </p:nvSpPr>
        <p:spPr>
          <a:xfrm>
            <a:off x="1408500" y="2840054"/>
            <a:ext cx="6327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rgbClr val="D9D9D9"/>
                </a:solidFill>
              </a:rPr>
              <a:t>Any questions on the presentation</a:t>
            </a:r>
            <a:r>
              <a:rPr lang="en" sz="1800" dirty="0" smtClean="0">
                <a:solidFill>
                  <a:srgbClr val="D9D9D9"/>
                </a:solidFill>
              </a:rPr>
              <a:t>?</a:t>
            </a:r>
            <a:endParaRPr sz="1800" dirty="0">
              <a:solidFill>
                <a:srgbClr val="D9D9D9"/>
              </a:solidFill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551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subTitle" idx="4294967295"/>
          </p:nvPr>
        </p:nvSpPr>
        <p:spPr>
          <a:xfrm>
            <a:off x="1976104" y="1226742"/>
            <a:ext cx="5586600" cy="3147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sz="1200" b="1" dirty="0" smtClean="0">
                <a:hlinkClick r:id="rId3"/>
              </a:rPr>
              <a:t>O</a:t>
            </a:r>
            <a:r>
              <a:rPr lang="en-US" sz="1200" b="1" dirty="0" smtClean="0">
                <a:hlinkClick r:id="rId3"/>
              </a:rPr>
              <a:t>bject-oriented </a:t>
            </a:r>
            <a:r>
              <a:rPr lang="en-US" sz="1200" b="1" dirty="0">
                <a:hlinkClick r:id="rId3"/>
              </a:rPr>
              <a:t>programming (OOP</a:t>
            </a:r>
            <a:r>
              <a:rPr lang="en-US" sz="1200" b="1" dirty="0" smtClean="0">
                <a:hlinkClick r:id="rId3"/>
              </a:rPr>
              <a:t>)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- /</a:t>
            </a:r>
            <a:r>
              <a:rPr lang="en-US" sz="1200" b="1" dirty="0" smtClean="0"/>
              <a:t>searchmicroservices.techtarget.com [05.06.18]</a:t>
            </a:r>
          </a:p>
          <a:p>
            <a:pPr marL="342900" indent="-342900">
              <a:buFont typeface="Bitter"/>
              <a:buAutoNum type="arabicPeriod"/>
            </a:pPr>
            <a:r>
              <a:rPr lang="en-US" sz="1200" dirty="0" smtClean="0">
                <a:hlinkClick r:id="rId4"/>
              </a:rPr>
              <a:t>Object-oriented programming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 /wikipedia.org</a:t>
            </a:r>
            <a:r>
              <a:rPr lang="en-US" sz="1200" b="1" dirty="0"/>
              <a:t> [</a:t>
            </a:r>
            <a:r>
              <a:rPr lang="en-US" sz="1200" b="1" dirty="0" smtClean="0"/>
              <a:t>07.06.18]</a:t>
            </a:r>
            <a:endParaRPr lang="en-US" sz="1200" dirty="0" smtClean="0"/>
          </a:p>
          <a:p>
            <a:pPr marL="342900" indent="-342900">
              <a:buFont typeface="Bitter"/>
              <a:buAutoNum type="arabicPeriod"/>
            </a:pPr>
            <a:r>
              <a:rPr lang="en-US" sz="1200" b="1" dirty="0" smtClean="0">
                <a:hlinkClick r:id="rId5"/>
              </a:rPr>
              <a:t>Understanding </a:t>
            </a:r>
            <a:r>
              <a:rPr lang="en-US" sz="1200" b="1" dirty="0">
                <a:hlinkClick r:id="rId5"/>
              </a:rPr>
              <a:t>classes and </a:t>
            </a:r>
            <a:r>
              <a:rPr lang="en-US" sz="1200" b="1" dirty="0" smtClean="0">
                <a:hlinkClick r:id="rId5"/>
              </a:rPr>
              <a:t>objects</a:t>
            </a:r>
            <a:r>
              <a:rPr lang="en-US" sz="1200" b="1" dirty="0"/>
              <a:t/>
            </a:r>
            <a:br>
              <a:rPr lang="en-US" sz="1200" b="1" dirty="0"/>
            </a:br>
            <a:r>
              <a:rPr lang="en-US" sz="1200" b="1" dirty="0"/>
              <a:t>- /</a:t>
            </a:r>
            <a:r>
              <a:rPr lang="en-US" sz="1200" b="1" dirty="0" smtClean="0"/>
              <a:t>ncl.ucar.edu</a:t>
            </a:r>
            <a:r>
              <a:rPr lang="en-US" sz="1200" b="1" dirty="0"/>
              <a:t> [</a:t>
            </a:r>
            <a:r>
              <a:rPr lang="en-US" sz="1200" b="1" dirty="0" smtClean="0"/>
              <a:t>06.06.18]</a:t>
            </a:r>
          </a:p>
          <a:p>
            <a:pPr marL="342900" indent="-342900">
              <a:buFont typeface="Bitter"/>
              <a:buAutoNum type="arabicPeriod"/>
            </a:pPr>
            <a:r>
              <a:rPr lang="en-US" sz="1200" dirty="0">
                <a:hlinkClick r:id="rId6"/>
              </a:rPr>
              <a:t>OOP Concept for Beginners: What is </a:t>
            </a:r>
            <a:r>
              <a:rPr lang="en-US" sz="1200" dirty="0" smtClean="0">
                <a:hlinkClick r:id="rId6"/>
              </a:rPr>
              <a:t>Encapsulation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- /</a:t>
            </a:r>
            <a:r>
              <a:rPr lang="en-US" sz="1200" dirty="0" smtClean="0"/>
              <a:t>stackify.com</a:t>
            </a:r>
            <a:r>
              <a:rPr lang="en-US" sz="1200" b="1" dirty="0"/>
              <a:t> [</a:t>
            </a:r>
            <a:r>
              <a:rPr lang="en-US" sz="1200" b="1" dirty="0" smtClean="0"/>
              <a:t>08.06.18]</a:t>
            </a:r>
            <a:endParaRPr lang="en-US" sz="1200" dirty="0"/>
          </a:p>
          <a:p>
            <a:pPr marL="342900" indent="-342900">
              <a:buFont typeface="Bitter"/>
              <a:buAutoNum type="arabicPeriod"/>
            </a:pPr>
            <a:r>
              <a:rPr lang="en-US" sz="1200" dirty="0">
                <a:hlinkClick r:id="rId7"/>
              </a:rPr>
              <a:t>Inheritance (object-oriented programming</a:t>
            </a:r>
            <a:r>
              <a:rPr lang="en-US" sz="1200" dirty="0" smtClean="0">
                <a:hlinkClick r:id="rId7"/>
              </a:rPr>
              <a:t>)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 </a:t>
            </a:r>
            <a:r>
              <a:rPr lang="en-US" sz="1200" dirty="0"/>
              <a:t>/</a:t>
            </a:r>
            <a:r>
              <a:rPr lang="en-US" sz="1200" dirty="0" smtClean="0"/>
              <a:t>wikipedia.org</a:t>
            </a:r>
            <a:r>
              <a:rPr lang="en-US" sz="1200" b="1" dirty="0"/>
              <a:t> [</a:t>
            </a:r>
            <a:r>
              <a:rPr lang="en-US" sz="1200" b="1" dirty="0" smtClean="0"/>
              <a:t>01.06.18]</a:t>
            </a:r>
            <a:endParaRPr lang="en-US" sz="1200" dirty="0"/>
          </a:p>
          <a:p>
            <a:pPr marL="342900" indent="-342900">
              <a:buFont typeface="Bitter"/>
              <a:buAutoNum type="arabicPeriod"/>
            </a:pPr>
            <a:r>
              <a:rPr lang="en-US" sz="1200" dirty="0" smtClean="0">
                <a:hlinkClick r:id="rId8"/>
              </a:rPr>
              <a:t>Polymorphism </a:t>
            </a:r>
            <a:r>
              <a:rPr lang="en-US" sz="1200" dirty="0">
                <a:hlinkClick r:id="rId8"/>
              </a:rPr>
              <a:t>(computer science</a:t>
            </a:r>
            <a:r>
              <a:rPr lang="en-US" sz="1200" dirty="0" smtClean="0">
                <a:hlinkClick r:id="rId8"/>
              </a:rPr>
              <a:t>)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- /wikipedia.org</a:t>
            </a:r>
            <a:r>
              <a:rPr lang="en-US" sz="1200" b="1" dirty="0"/>
              <a:t> [</a:t>
            </a:r>
            <a:r>
              <a:rPr lang="en-US" sz="1200" b="1" dirty="0" smtClean="0"/>
              <a:t>03.06.18]</a:t>
            </a:r>
            <a:endParaRPr lang="en-US" sz="1200" dirty="0"/>
          </a:p>
          <a:p>
            <a:pPr marL="342900" indent="-342900">
              <a:buFont typeface="Bitter"/>
              <a:buAutoNum type="arabicPeriod"/>
            </a:pPr>
            <a:endParaRPr lang="en-US" sz="1200" dirty="0"/>
          </a:p>
          <a:p>
            <a:pPr marL="342900" indent="-342900">
              <a:buAutoNum type="arabicPeriod"/>
            </a:pPr>
            <a:endParaRPr lang="en-US" sz="1200" b="1" dirty="0" smtClean="0"/>
          </a:p>
          <a:p>
            <a:pPr marL="342900" indent="-342900">
              <a:buAutoNum type="arabicPeriod"/>
            </a:pPr>
            <a:endParaRPr lang="en-US" sz="1200" b="1" dirty="0"/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endParaRPr sz="1200" i="1" dirty="0"/>
          </a:p>
        </p:txBody>
      </p:sp>
      <p:grpSp>
        <p:nvGrpSpPr>
          <p:cNvPr id="138" name="Google Shape;138;p20"/>
          <p:cNvGrpSpPr/>
          <p:nvPr/>
        </p:nvGrpSpPr>
        <p:grpSpPr>
          <a:xfrm flipH="1">
            <a:off x="710059" y="638292"/>
            <a:ext cx="387917" cy="387941"/>
            <a:chOff x="6654650" y="3665275"/>
            <a:chExt cx="409100" cy="409125"/>
          </a:xfrm>
        </p:grpSpPr>
        <p:sp>
          <p:nvSpPr>
            <p:cNvPr id="139" name="Google Shape;139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888889" y="698414"/>
            <a:ext cx="153079" cy="153087"/>
            <a:chOff x="570875" y="4322250"/>
            <a:chExt cx="443300" cy="443325"/>
          </a:xfrm>
        </p:grpSpPr>
        <p:sp>
          <p:nvSpPr>
            <p:cNvPr id="142" name="Google Shape;142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3" name="Google Shape;143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4" name="Google Shape;144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  <p:sp>
        <p:nvSpPr>
          <p:cNvPr id="146" name="Google Shape;146;p20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3" name="Google Shape;230;p28"/>
          <p:cNvSpPr txBox="1">
            <a:spLocks/>
          </p:cNvSpPr>
          <p:nvPr/>
        </p:nvSpPr>
        <p:spPr>
          <a:xfrm>
            <a:off x="1717686" y="633833"/>
            <a:ext cx="1808346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3000"/>
              <a:buFont typeface="Bitter"/>
              <a:buChar char="■"/>
              <a:defRPr sz="30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Bitter"/>
              <a:buChar char="■"/>
              <a:defRPr sz="24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○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●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○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Bitter"/>
              <a:buChar char="■"/>
              <a:defRPr sz="1800" b="0" i="0" u="none" strike="noStrike" cap="none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marL="0" indent="0" algn="ctr">
              <a:buFont typeface="Bitter"/>
              <a:buNone/>
            </a:pPr>
            <a:r>
              <a:rPr lang="en-US" sz="1800" dirty="0" smtClean="0">
                <a:solidFill>
                  <a:srgbClr val="D9D9D9"/>
                </a:solidFill>
              </a:rPr>
              <a:t>Reference</a:t>
            </a:r>
            <a:endParaRPr lang="en-US" sz="1800" dirty="0">
              <a:solidFill>
                <a:srgbClr val="D9D9D9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ctrTitle" idx="4294967295"/>
          </p:nvPr>
        </p:nvSpPr>
        <p:spPr>
          <a:xfrm>
            <a:off x="1408500" y="1905692"/>
            <a:ext cx="6327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 smtClean="0">
                <a:solidFill>
                  <a:srgbClr val="FFFFFF"/>
                </a:solidFill>
              </a:rPr>
              <a:t>Thank you</a:t>
            </a:r>
            <a:endParaRPr sz="9600" b="1" dirty="0">
              <a:solidFill>
                <a:srgbClr val="FFFFFF"/>
              </a:solidFill>
            </a:endParaRPr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14478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2745220" y="1326900"/>
            <a:ext cx="5260713" cy="3191807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Outline of the presentation?</a:t>
            </a:r>
            <a:endParaRPr lang="en-US" b="1" dirty="0" smtClean="0"/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Object-Oriented Programming</a:t>
            </a:r>
            <a:endParaRPr lang="en-US" dirty="0" smtClean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Class and Objects</a:t>
            </a:r>
            <a:endParaRPr lang="en-US" dirty="0" smtClean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Encapsulation</a:t>
            </a:r>
            <a:endParaRPr lang="en-US" dirty="0" smtClean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Inheritance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Polymorphism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OOP Usages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Q&amp;A</a:t>
            </a:r>
            <a:endParaRPr lang="en-US" dirty="0" smtClean="0">
              <a:latin typeface="+mn-lt"/>
            </a:endParaRPr>
          </a:p>
          <a:p>
            <a:pPr marL="11430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8" name="Google Shape;386;p40"/>
          <p:cNvSpPr/>
          <p:nvPr/>
        </p:nvSpPr>
        <p:spPr>
          <a:xfrm>
            <a:off x="784246" y="672300"/>
            <a:ext cx="386712" cy="512399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0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What is OOP?</a:t>
            </a:r>
          </a:p>
          <a:p>
            <a:r>
              <a:rPr lang="en-US" dirty="0" smtClean="0">
                <a:latin typeface="+mj-lt"/>
              </a:rPr>
              <a:t>OOP is a concept of visualizing </a:t>
            </a:r>
            <a:r>
              <a:rPr lang="en-US" dirty="0">
                <a:latin typeface="+mj-lt"/>
              </a:rPr>
              <a:t>everything around us as objects and putting them into programming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/>
              <a:t>Why it is important</a:t>
            </a:r>
            <a:r>
              <a:rPr lang="en-US" b="1" dirty="0" smtClean="0"/>
              <a:t>?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Reusability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Ease of programing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Real world modeling 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latin typeface="+mn-lt"/>
              </a:rPr>
              <a:t>Efficient</a:t>
            </a:r>
          </a:p>
          <a:p>
            <a:pPr marL="11430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6" name="Google Shape;396;p40"/>
          <p:cNvSpPr/>
          <p:nvPr/>
        </p:nvSpPr>
        <p:spPr>
          <a:xfrm>
            <a:off x="795702" y="752203"/>
            <a:ext cx="414725" cy="36453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4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Class/Object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33" y="1287999"/>
            <a:ext cx="943353" cy="1257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27366" y="2499815"/>
            <a:ext cx="2682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Monster : 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__(</a:t>
            </a:r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self,color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eye): </a:t>
            </a:r>
          </a:p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self.color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color 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self.eye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eye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047" y="1480588"/>
            <a:ext cx="624582" cy="8726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124" y="3425819"/>
            <a:ext cx="839214" cy="71333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515809" y="2352118"/>
            <a:ext cx="1869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angrymonster</a:t>
            </a:r>
            <a:r>
              <a:rPr lang="en-US" dirty="0" smtClean="0"/>
              <a:t>= </a:t>
            </a:r>
            <a:r>
              <a:rPr lang="en-US" dirty="0"/>
              <a:t>Monster</a:t>
            </a:r>
            <a:r>
              <a:rPr lang="en-US" dirty="0" smtClean="0"/>
              <a:t>(“purple", 2))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1338" y="3626258"/>
            <a:ext cx="1840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JollyMonster</a:t>
            </a:r>
            <a:r>
              <a:rPr lang="en-US" dirty="0" smtClean="0"/>
              <a:t>= </a:t>
            </a:r>
            <a:r>
              <a:rPr lang="en-US" dirty="0"/>
              <a:t>Monster</a:t>
            </a:r>
            <a:r>
              <a:rPr lang="en-US" dirty="0" smtClean="0"/>
              <a:t>(“blue", 1)</a:t>
            </a:r>
            <a:endParaRPr lang="en-US" dirty="0"/>
          </a:p>
        </p:txBody>
      </p:sp>
      <p:grpSp>
        <p:nvGrpSpPr>
          <p:cNvPr id="17" name="Google Shape;425;p40"/>
          <p:cNvGrpSpPr/>
          <p:nvPr/>
        </p:nvGrpSpPr>
        <p:grpSpPr>
          <a:xfrm>
            <a:off x="753498" y="741520"/>
            <a:ext cx="313822" cy="373960"/>
            <a:chOff x="1246775" y="910975"/>
            <a:chExt cx="439650" cy="523900"/>
          </a:xfrm>
        </p:grpSpPr>
        <p:sp>
          <p:nvSpPr>
            <p:cNvPr id="18" name="Google Shape;426;p40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9" name="Google Shape;427;p40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20" name="Google Shape;428;p40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454434" y="1899890"/>
            <a:ext cx="3232200" cy="180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What?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smtClean="0">
                <a:latin typeface="+mj-lt"/>
              </a:rPr>
              <a:t>Encapsulation is the concept of capsulation data of class</a:t>
            </a:r>
            <a:r>
              <a:rPr lang="en-US" b="1" dirty="0" smtClean="0"/>
              <a:t>.</a:t>
            </a:r>
            <a:endParaRPr b="1" dirty="0"/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1" dirty="0"/>
              <a:t>Encapsulation: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4742350" y="1899890"/>
            <a:ext cx="3232200" cy="181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Why?</a:t>
            </a:r>
            <a:endParaRPr b="1" dirty="0"/>
          </a:p>
          <a:p>
            <a:pPr marL="0" indent="0">
              <a:buNone/>
            </a:pPr>
            <a:r>
              <a:rPr lang="en-US" dirty="0" smtClean="0">
                <a:latin typeface="+mn-lt"/>
              </a:rPr>
              <a:t>Its protect the fields of class from other class .</a:t>
            </a:r>
            <a:endParaRPr dirty="0">
              <a:latin typeface="+mn-lt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2" name="Google Shape;535;p40"/>
          <p:cNvGrpSpPr/>
          <p:nvPr/>
        </p:nvGrpSpPr>
        <p:grpSpPr>
          <a:xfrm>
            <a:off x="842856" y="768100"/>
            <a:ext cx="225775" cy="320800"/>
            <a:chOff x="6701050" y="2978375"/>
            <a:chExt cx="316300" cy="449425"/>
          </a:xfrm>
        </p:grpSpPr>
        <p:sp>
          <p:nvSpPr>
            <p:cNvPr id="13" name="Google Shape;536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4" name="Google Shape;537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5491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69" y="1523870"/>
            <a:ext cx="624582" cy="8726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67235" y="2488034"/>
            <a:ext cx="188385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AngryMonster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89990" y="1750166"/>
            <a:ext cx="1261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</a:t>
            </a:r>
            <a:r>
              <a:rPr lang="en-US" sz="1000" dirty="0" smtClean="0"/>
              <a:t>Eye: 2</a:t>
            </a:r>
            <a:br>
              <a:rPr lang="en-US" sz="1000" dirty="0" smtClean="0"/>
            </a:br>
            <a:r>
              <a:rPr lang="en-US" sz="1000" dirty="0"/>
              <a:t>#</a:t>
            </a:r>
            <a:r>
              <a:rPr lang="en-US" sz="1000" dirty="0" smtClean="0"/>
              <a:t>Hand: 2</a:t>
            </a:r>
          </a:p>
          <a:p>
            <a:r>
              <a:rPr lang="en-US" sz="1000" dirty="0"/>
              <a:t>#</a:t>
            </a:r>
            <a:r>
              <a:rPr lang="en-US" sz="1000" dirty="0" smtClean="0"/>
              <a:t>Leg: 2</a:t>
            </a:r>
            <a:br>
              <a:rPr lang="en-US" sz="1000" dirty="0" smtClean="0"/>
            </a:br>
            <a:r>
              <a:rPr lang="en-US" sz="1000" dirty="0" smtClean="0"/>
              <a:t>+Health: 2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333" y="1950353"/>
            <a:ext cx="1207587" cy="172005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177869" y="3547296"/>
            <a:ext cx="1840568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captainAmerica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(Hero)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3" name="Google Shape;535;p40"/>
          <p:cNvGrpSpPr/>
          <p:nvPr/>
        </p:nvGrpSpPr>
        <p:grpSpPr>
          <a:xfrm>
            <a:off x="842856" y="768100"/>
            <a:ext cx="225775" cy="320800"/>
            <a:chOff x="6701050" y="2978375"/>
            <a:chExt cx="316300" cy="449425"/>
          </a:xfrm>
        </p:grpSpPr>
        <p:sp>
          <p:nvSpPr>
            <p:cNvPr id="14" name="Google Shape;536;p40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sp>
          <p:nvSpPr>
            <p:cNvPr id="15" name="Google Shape;537;p40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0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308378" y="2018301"/>
            <a:ext cx="3232200" cy="1705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What?</a:t>
            </a:r>
            <a:endParaRPr b="1" dirty="0"/>
          </a:p>
          <a:p>
            <a:pPr marL="0" lvl="0" indent="0">
              <a:buNone/>
            </a:pPr>
            <a:r>
              <a:rPr lang="en-US" dirty="0">
                <a:latin typeface="+mn-lt"/>
              </a:rPr>
              <a:t>Inheritance is a mechanism in which one class acquires the property of another class.</a:t>
            </a:r>
            <a:endParaRPr dirty="0">
              <a:latin typeface="+mn-lt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Inheritance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4742350" y="2018301"/>
            <a:ext cx="3232200" cy="1455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Why?</a:t>
            </a:r>
            <a:endParaRPr b="1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With inheritance, we can reuse the fields and methods of the existing class</a:t>
            </a:r>
            <a:endParaRPr dirty="0">
              <a:latin typeface="+mn-lt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62047" y="605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👪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3278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Inheritance Example</a:t>
            </a:r>
            <a:endParaRPr dirty="0"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580" y="3128315"/>
            <a:ext cx="967822" cy="102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589" y="3367954"/>
            <a:ext cx="839214" cy="713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94" y="3208659"/>
            <a:ext cx="624582" cy="8726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0" y="852836"/>
            <a:ext cx="1077784" cy="1437045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4749615" y="2580059"/>
            <a:ext cx="0" cy="474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210348" y="2716886"/>
            <a:ext cx="4900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749616" y="2716886"/>
            <a:ext cx="1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4749615" y="2716886"/>
            <a:ext cx="1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7111269" y="2716885"/>
            <a:ext cx="1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222289" y="2716738"/>
            <a:ext cx="1" cy="4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42229" y="3271612"/>
            <a:ext cx="1103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Eye: 2</a:t>
            </a:r>
            <a:br>
              <a:rPr lang="en-US" sz="900" dirty="0" smtClean="0"/>
            </a:br>
            <a:r>
              <a:rPr lang="en-US" sz="900" dirty="0" smtClean="0"/>
              <a:t>Hand: 2</a:t>
            </a:r>
          </a:p>
          <a:p>
            <a:r>
              <a:rPr lang="en-US" sz="900" dirty="0" smtClean="0"/>
              <a:t>Leg: 2</a:t>
            </a:r>
            <a:br>
              <a:rPr lang="en-US" sz="900" dirty="0" smtClean="0"/>
            </a:br>
            <a:r>
              <a:rPr lang="en-US" sz="900" dirty="0" smtClean="0"/>
              <a:t>Scar: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638419" y="1434124"/>
            <a:ext cx="1103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Eye: 2</a:t>
            </a:r>
            <a:br>
              <a:rPr lang="en-US" sz="900" dirty="0" smtClean="0"/>
            </a:br>
            <a:r>
              <a:rPr lang="en-US" sz="900" dirty="0" smtClean="0"/>
              <a:t>Hand: 0</a:t>
            </a:r>
          </a:p>
          <a:p>
            <a:r>
              <a:rPr lang="en-US" sz="900" dirty="0" smtClean="0"/>
              <a:t>Leg: 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68069" y="3331941"/>
            <a:ext cx="11039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Eye: 1</a:t>
            </a:r>
            <a:br>
              <a:rPr lang="en-US" sz="900" dirty="0" smtClean="0"/>
            </a:br>
            <a:r>
              <a:rPr lang="en-US" sz="900" dirty="0" smtClean="0"/>
              <a:t>Hand: 4</a:t>
            </a:r>
          </a:p>
          <a:p>
            <a:r>
              <a:rPr lang="en-US" sz="900" dirty="0" smtClean="0"/>
              <a:t>Leg: 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21880" y="3277995"/>
            <a:ext cx="110393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Eye: 1</a:t>
            </a:r>
            <a:br>
              <a:rPr lang="en-US" sz="900" dirty="0" smtClean="0"/>
            </a:br>
            <a:r>
              <a:rPr lang="en-US" sz="900" dirty="0" smtClean="0"/>
              <a:t>Hand: 2</a:t>
            </a:r>
          </a:p>
          <a:p>
            <a:r>
              <a:rPr lang="en-US" sz="900" dirty="0" smtClean="0"/>
              <a:t>Leg: 2</a:t>
            </a:r>
            <a:br>
              <a:rPr lang="en-US" sz="900" dirty="0" smtClean="0"/>
            </a:br>
            <a:r>
              <a:rPr lang="en-US" sz="900" dirty="0"/>
              <a:t>Glasses: </a:t>
            </a:r>
            <a:r>
              <a:rPr lang="en-US" sz="900" dirty="0" smtClean="0"/>
              <a:t>True</a:t>
            </a:r>
            <a:br>
              <a:rPr lang="en-US" sz="900" dirty="0" smtClean="0"/>
            </a:br>
            <a:r>
              <a:rPr lang="en-US" sz="900" dirty="0" smtClean="0"/>
              <a:t>Shoe: 2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960487" y="2208981"/>
            <a:ext cx="16337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Monster()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268423" y="4145445"/>
            <a:ext cx="1883850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AngryMonster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838898" y="4145445"/>
            <a:ext cx="1806906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JollyMonster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6184529" y="4142728"/>
            <a:ext cx="182774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 </a:t>
            </a:r>
            <a:r>
              <a:rPr lang="en-US" sz="10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NerdMonster</a:t>
            </a:r>
            <a:r>
              <a:rPr lang="en-US" sz="1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(Monster)</a:t>
            </a:r>
            <a:endParaRPr lang="en-US" sz="1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2092" y="605334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3600" dirty="0">
                <a:solidFill>
                  <a:srgbClr val="434343"/>
                </a:solidFill>
                <a:latin typeface="Bitter"/>
                <a:ea typeface="Bitter"/>
                <a:cs typeface="Bitter"/>
                <a:sym typeface="Bitter"/>
              </a:rPr>
              <a:t>👪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556681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1454434" y="1899890"/>
            <a:ext cx="3232200" cy="1803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What?</a:t>
            </a:r>
            <a:endParaRPr b="1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Allow an entity such as a function to have more than one form.</a:t>
            </a:r>
            <a:endParaRPr dirty="0">
              <a:latin typeface="+mn-lt"/>
            </a:endParaRP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379650" y="530100"/>
            <a:ext cx="6725400" cy="7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Polymorphism</a:t>
            </a:r>
            <a:endParaRPr dirty="0"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2"/>
          </p:nvPr>
        </p:nvSpPr>
        <p:spPr>
          <a:xfrm>
            <a:off x="4742350" y="1899890"/>
            <a:ext cx="3232200" cy="1810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smtClean="0"/>
              <a:t>Why?</a:t>
            </a:r>
            <a:endParaRPr b="1" dirty="0"/>
          </a:p>
          <a:p>
            <a:pPr marL="0" indent="0">
              <a:buNone/>
            </a:pPr>
            <a:r>
              <a:rPr lang="en-US" dirty="0">
                <a:latin typeface="+mn-lt"/>
              </a:rPr>
              <a:t>Because different classes can be used with the same interface.</a:t>
            </a:r>
            <a:endParaRPr dirty="0">
              <a:latin typeface="+mn-lt"/>
            </a:endParaRPr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4297650" y="4613400"/>
            <a:ext cx="548700" cy="53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9" name="Google Shape;636;p40"/>
          <p:cNvSpPr/>
          <p:nvPr/>
        </p:nvSpPr>
        <p:spPr>
          <a:xfrm>
            <a:off x="622886" y="652679"/>
            <a:ext cx="440987" cy="243747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0" name="Google Shape;636;p40"/>
          <p:cNvSpPr/>
          <p:nvPr/>
        </p:nvSpPr>
        <p:spPr>
          <a:xfrm>
            <a:off x="892834" y="797315"/>
            <a:ext cx="339091" cy="187426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636;p40"/>
          <p:cNvSpPr/>
          <p:nvPr/>
        </p:nvSpPr>
        <p:spPr>
          <a:xfrm>
            <a:off x="723288" y="984741"/>
            <a:ext cx="339091" cy="187426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19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ourdai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314</Words>
  <Application>Microsoft Office PowerPoint</Application>
  <PresentationFormat>On-screen Show (16:9)</PresentationFormat>
  <Paragraphs>110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Bitter</vt:lpstr>
      <vt:lpstr>Arial</vt:lpstr>
      <vt:lpstr>Arvo</vt:lpstr>
      <vt:lpstr>Jourdain template</vt:lpstr>
      <vt:lpstr>Object-Oriented Programming Concepts</vt:lpstr>
      <vt:lpstr>Outline</vt:lpstr>
      <vt:lpstr>Object-Oriented Programming</vt:lpstr>
      <vt:lpstr>Class/Object</vt:lpstr>
      <vt:lpstr>Encapsulation:</vt:lpstr>
      <vt:lpstr>Encapsulation:</vt:lpstr>
      <vt:lpstr>Inheritance</vt:lpstr>
      <vt:lpstr>Inheritance Example</vt:lpstr>
      <vt:lpstr>Polymorphism</vt:lpstr>
      <vt:lpstr>Polymorphism Example</vt:lpstr>
      <vt:lpstr>OOP Usages</vt:lpstr>
      <vt:lpstr>Use of OOPs? </vt:lpstr>
      <vt:lpstr>Q&amp;A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OOP concepts</dc:title>
  <dc:creator>Arfin</dc:creator>
  <cp:lastModifiedBy>Windows User</cp:lastModifiedBy>
  <cp:revision>31</cp:revision>
  <dcterms:modified xsi:type="dcterms:W3CDTF">2018-12-08T03:16:55Z</dcterms:modified>
</cp:coreProperties>
</file>