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67" r:id="rId3"/>
    <p:sldId id="285" r:id="rId4"/>
    <p:sldId id="257" r:id="rId5"/>
    <p:sldId id="287" r:id="rId6"/>
    <p:sldId id="261" r:id="rId7"/>
    <p:sldId id="258" r:id="rId8"/>
    <p:sldId id="289" r:id="rId9"/>
    <p:sldId id="290" r:id="rId10"/>
    <p:sldId id="288" r:id="rId11"/>
    <p:sldId id="291" r:id="rId12"/>
    <p:sldId id="292" r:id="rId13"/>
    <p:sldId id="294" r:id="rId14"/>
    <p:sldId id="293" r:id="rId15"/>
    <p:sldId id="295" r:id="rId16"/>
    <p:sldId id="280" r:id="rId17"/>
  </p:sldIdLst>
  <p:sldSz cx="9144000" cy="5143500" type="screen16x9"/>
  <p:notesSz cx="6858000" cy="9144000"/>
  <p:embeddedFontLst>
    <p:embeddedFont>
      <p:font typeface="Nixie One" panose="020B0604020202020204" charset="0"/>
      <p:regular r:id="rId19"/>
    </p:embeddedFont>
    <p:embeddedFont>
      <p:font typeface="Varela Round" panose="020B0604020202020204" charset="-79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30F45B-2B3A-44BE-852D-72B1ABCE4843}">
  <a:tblStyle styleId="{A430F45B-2B3A-44BE-852D-72B1ABCE4843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663646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830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305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135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00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216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704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5566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566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075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2328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407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770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4888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7262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4639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524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1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752750" y="3465100"/>
            <a:ext cx="2284199" cy="2284199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76550" y="4217275"/>
            <a:ext cx="1207799" cy="1207799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244625" y="2541950"/>
            <a:ext cx="304799" cy="304799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213975" y="695900"/>
            <a:ext cx="871499" cy="871499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058200" y="-295450"/>
            <a:ext cx="3027599" cy="3027899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4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4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A1BECC"/>
              </a:buClr>
              <a:buNone/>
              <a:defRPr b="1">
                <a:solidFill>
                  <a:srgbClr val="A1BECC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A1BECC"/>
              </a:buClr>
              <a:buSzPct val="100000"/>
              <a:buNone/>
              <a:defRPr sz="3000" b="1">
                <a:solidFill>
                  <a:srgbClr val="A1BECC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A1BECC"/>
              </a:buClr>
              <a:buSzPct val="100000"/>
              <a:buNone/>
              <a:defRPr sz="3000" b="1">
                <a:solidFill>
                  <a:srgbClr val="A1BECC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A1BECC"/>
              </a:buClr>
              <a:buSzPct val="100000"/>
              <a:buNone/>
              <a:defRPr sz="3000" b="1">
                <a:solidFill>
                  <a:srgbClr val="A1BECC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A1BECC"/>
              </a:buClr>
              <a:buSzPct val="100000"/>
              <a:buNone/>
              <a:defRPr sz="3000" b="1">
                <a:solidFill>
                  <a:srgbClr val="A1BECC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A1BECC"/>
              </a:buClr>
              <a:buSzPct val="100000"/>
              <a:buNone/>
              <a:defRPr sz="3000" b="1">
                <a:solidFill>
                  <a:srgbClr val="A1BECC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A1BECC"/>
              </a:buClr>
              <a:buSzPct val="100000"/>
              <a:buNone/>
              <a:defRPr sz="3000" b="1">
                <a:solidFill>
                  <a:srgbClr val="A1BECC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A1BECC"/>
              </a:buClr>
              <a:buSzPct val="100000"/>
              <a:buNone/>
              <a:defRPr sz="3000" b="1">
                <a:solidFill>
                  <a:srgbClr val="A1BECC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A1BECC"/>
              </a:buClr>
              <a:buSzPct val="100000"/>
              <a:buNone/>
              <a:defRPr sz="3000" b="1">
                <a:solidFill>
                  <a:srgbClr val="A1BECC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1414537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231175" y="-571700"/>
            <a:ext cx="2284199" cy="2284199"/>
          </a:xfrm>
          <a:prstGeom prst="donut">
            <a:avLst>
              <a:gd name="adj" fmla="val 11909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8065925" y="-295450"/>
            <a:ext cx="1207799" cy="1207799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1417200" y="2052650"/>
            <a:ext cx="304799" cy="304799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246046" y="3365546"/>
            <a:ext cx="455999" cy="455999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7072325" y="4494725"/>
            <a:ext cx="993600" cy="993299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7370250" y="780100"/>
            <a:ext cx="932399" cy="932399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1144200" y="2698575"/>
            <a:ext cx="893699" cy="893699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2935875" y="1525757"/>
            <a:ext cx="5275499" cy="2786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5" name="Shape 6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788725" y="2338650"/>
            <a:ext cx="811199" cy="811199"/>
          </a:xfrm>
          <a:prstGeom prst="donut">
            <a:avLst>
              <a:gd name="adj" fmla="val 22275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53675" y="4149950"/>
            <a:ext cx="1207799" cy="1207799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438575" y="2993025"/>
            <a:ext cx="304799" cy="304799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839500" y="1019775"/>
            <a:ext cx="397499" cy="397499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8295350" y="-321125"/>
            <a:ext cx="741599" cy="741599"/>
          </a:xfrm>
          <a:prstGeom prst="donut">
            <a:avLst>
              <a:gd name="adj" fmla="val 31897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5650848" y="1550150"/>
            <a:ext cx="2560500" cy="3375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name="adj" fmla="val 36789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1177050" y="657475"/>
            <a:ext cx="846899" cy="846899"/>
          </a:xfrm>
          <a:prstGeom prst="donut">
            <a:avLst>
              <a:gd name="adj" fmla="val 22275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887650" y="4142300"/>
            <a:ext cx="1207799" cy="1207799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name="adj" fmla="val 18606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172525" y="1696950"/>
            <a:ext cx="304799" cy="304799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7515500" y="-72500"/>
            <a:ext cx="397499" cy="397499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8651500" y="1030850"/>
            <a:ext cx="304799" cy="304799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8097900" y="167450"/>
            <a:ext cx="741599" cy="741599"/>
          </a:xfrm>
          <a:prstGeom prst="donut">
            <a:avLst>
              <a:gd name="adj" fmla="val 8064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-205625" y="2347725"/>
            <a:ext cx="2040599" cy="2040599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8532600" y="911950"/>
            <a:ext cx="542699" cy="542699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419100" y="-1581150"/>
            <a:ext cx="8305799" cy="8305799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100425" y="-196925"/>
            <a:ext cx="741599" cy="741599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741750" y="4449750"/>
            <a:ext cx="397499" cy="397499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-164200" y="4277700"/>
            <a:ext cx="741599" cy="741599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8568725" y="4717500"/>
            <a:ext cx="508499" cy="508499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077475" y="224125"/>
            <a:ext cx="304799" cy="304799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8553248" y="328373"/>
            <a:ext cx="585599" cy="585599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100425" y="3830625"/>
            <a:ext cx="304799" cy="304799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935875" y="1525757"/>
            <a:ext cx="5275499" cy="27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A1BECC"/>
              </a:buClr>
              <a:buSzPct val="1000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480"/>
              </a:spcBef>
              <a:buClr>
                <a:srgbClr val="A1BECC"/>
              </a:buClr>
              <a:buSzPct val="1000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480"/>
              </a:spcBef>
              <a:buClr>
                <a:srgbClr val="A1BECC"/>
              </a:buClr>
              <a:buSzPct val="1000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7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199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 smtClean="0"/>
              <a:t>AMPLIFIERS </a:t>
            </a:r>
            <a:r>
              <a:rPr lang="en" sz="2800" b="1" dirty="0" smtClean="0"/>
              <a:t>WITH</a:t>
            </a:r>
            <a:r>
              <a:rPr lang="en" b="1" dirty="0" smtClean="0"/>
              <a:t> </a:t>
            </a:r>
            <a:br>
              <a:rPr lang="en" b="1" dirty="0" smtClean="0"/>
            </a:br>
            <a:r>
              <a:rPr lang="en" b="1" dirty="0" smtClean="0"/>
              <a:t>FEEDBACK</a:t>
            </a:r>
            <a:endParaRPr lang="e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 idx="4294967295"/>
          </p:nvPr>
        </p:nvSpPr>
        <p:spPr>
          <a:xfrm>
            <a:off x="2711054" y="357400"/>
            <a:ext cx="3721740" cy="59034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dirty="0"/>
              <a:t>Principles of Negative Voltage Feedback In Amplifiers</a:t>
            </a:r>
            <a:endParaRPr lang="e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2" t="2554" r="802" b="33084"/>
          <a:stretch/>
        </p:blipFill>
        <p:spPr>
          <a:xfrm>
            <a:off x="831590" y="1134890"/>
            <a:ext cx="6559091" cy="11608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981" y="2381265"/>
            <a:ext cx="3902137" cy="21907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1"/>
          <a:stretch/>
        </p:blipFill>
        <p:spPr>
          <a:xfrm>
            <a:off x="831590" y="3190365"/>
            <a:ext cx="3990391" cy="7310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3"/>
          <a:stretch/>
        </p:blipFill>
        <p:spPr>
          <a:xfrm>
            <a:off x="1181739" y="2778065"/>
            <a:ext cx="3640242" cy="40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1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ctrTitle"/>
          </p:nvPr>
        </p:nvSpPr>
        <p:spPr>
          <a:xfrm>
            <a:off x="1739725" y="2815563"/>
            <a:ext cx="5596499" cy="168676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Gain of Negative Voltage Feedback Amplifier</a:t>
            </a:r>
            <a:endParaRPr lang="en" dirty="0"/>
          </a:p>
        </p:txBody>
      </p:sp>
      <p:sp>
        <p:nvSpPr>
          <p:cNvPr id="207" name="Shape 207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 b="1" dirty="0" smtClean="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4</a:t>
            </a:r>
            <a:endParaRPr lang="en" sz="9600" b="1" dirty="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305701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 idx="4294967295"/>
          </p:nvPr>
        </p:nvSpPr>
        <p:spPr>
          <a:xfrm>
            <a:off x="2711054" y="357400"/>
            <a:ext cx="3721740" cy="59034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000" b="1" dirty="0"/>
              <a:t>Gain of Negative Voltage Feedback Amplifier</a:t>
            </a:r>
            <a:endParaRPr lang="en" sz="20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1104575" y="947742"/>
            <a:ext cx="7379116" cy="3749248"/>
            <a:chOff x="657243" y="912319"/>
            <a:chExt cx="6925957" cy="351900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170" y="912319"/>
              <a:ext cx="5565693" cy="217700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243" y="3089325"/>
              <a:ext cx="5706051" cy="134199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4205" y="2000822"/>
              <a:ext cx="3408995" cy="19253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800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ctrTitle"/>
          </p:nvPr>
        </p:nvSpPr>
        <p:spPr>
          <a:xfrm>
            <a:off x="1838401" y="2795827"/>
            <a:ext cx="5596499" cy="123285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MATH</a:t>
            </a:r>
            <a:endParaRPr lang="en" dirty="0"/>
          </a:p>
        </p:txBody>
      </p:sp>
      <p:sp>
        <p:nvSpPr>
          <p:cNvPr id="207" name="Shape 207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 b="1" dirty="0" smtClean="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5</a:t>
            </a:r>
            <a:endParaRPr lang="en" sz="9600" b="1" dirty="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311261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 idx="4294967295"/>
          </p:nvPr>
        </p:nvSpPr>
        <p:spPr>
          <a:xfrm>
            <a:off x="2711054" y="357400"/>
            <a:ext cx="3721740" cy="59034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000" b="1" dirty="0" smtClean="0"/>
              <a:t>EXAMPLES</a:t>
            </a:r>
            <a:endParaRPr lang="en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24" y="947742"/>
            <a:ext cx="5682600" cy="15750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871" y="2352789"/>
            <a:ext cx="5755353" cy="233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9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 idx="4294967295"/>
          </p:nvPr>
        </p:nvSpPr>
        <p:spPr>
          <a:xfrm>
            <a:off x="2730789" y="179783"/>
            <a:ext cx="3721740" cy="59034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000" b="1" dirty="0" smtClean="0"/>
              <a:t>EXAMPLES</a:t>
            </a:r>
            <a:endParaRPr lang="en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216" y="770125"/>
            <a:ext cx="4919524" cy="403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0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ctrTitle" idx="4294967295"/>
          </p:nvPr>
        </p:nvSpPr>
        <p:spPr>
          <a:xfrm>
            <a:off x="685800" y="6689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/>
              <a:t>Thanks!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subTitle" idx="4294967295"/>
          </p:nvPr>
        </p:nvSpPr>
        <p:spPr>
          <a:xfrm>
            <a:off x="1275150" y="3229400"/>
            <a:ext cx="6593700" cy="752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>
                <a:solidFill>
                  <a:srgbClr val="00ACC3"/>
                </a:solidFill>
              </a:rPr>
              <a:t>Any questions?</a:t>
            </a:r>
          </a:p>
        </p:txBody>
      </p:sp>
      <p:sp>
        <p:nvSpPr>
          <p:cNvPr id="401" name="Shape 401"/>
          <p:cNvSpPr txBox="1">
            <a:spLocks noGrp="1"/>
          </p:cNvSpPr>
          <p:nvPr>
            <p:ph type="body" idx="4294967295"/>
          </p:nvPr>
        </p:nvSpPr>
        <p:spPr>
          <a:xfrm>
            <a:off x="1275150" y="3905251"/>
            <a:ext cx="6593700" cy="792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dirty="0"/>
              <a:t>You can find me at @username &amp; user@mail.me</a:t>
            </a:r>
          </a:p>
        </p:txBody>
      </p:sp>
      <p:sp>
        <p:nvSpPr>
          <p:cNvPr id="402" name="Shape 402"/>
          <p:cNvSpPr/>
          <p:nvPr/>
        </p:nvSpPr>
        <p:spPr>
          <a:xfrm>
            <a:off x="4073930" y="2091662"/>
            <a:ext cx="996143" cy="996143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473247" y="1605591"/>
            <a:ext cx="1951567" cy="1951567"/>
          </a:xfrm>
          <a:prstGeom prst="ellipse">
            <a:avLst/>
          </a:prstGeom>
          <a:solidFill>
            <a:srgbClr val="F8BB00">
              <a:alpha val="86670"/>
            </a:srgbClr>
          </a:solidFill>
          <a:ln w="9525" cap="flat" cmpd="sng">
            <a:solidFill>
              <a:srgbClr val="617A86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100" b="1" dirty="0" smtClean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1. INTRODUCTION</a:t>
            </a:r>
            <a:endParaRPr lang="en" sz="900" b="1" dirty="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7" name="Shape 267"/>
          <p:cNvSpPr txBox="1">
            <a:spLocks noGrp="1"/>
          </p:cNvSpPr>
          <p:nvPr>
            <p:ph type="title" idx="4294967295"/>
          </p:nvPr>
        </p:nvSpPr>
        <p:spPr>
          <a:xfrm>
            <a:off x="1951162" y="746202"/>
            <a:ext cx="5275499" cy="641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 smtClean="0"/>
              <a:t>OUTLINE OF PRESENTATION</a:t>
            </a:r>
            <a:endParaRPr lang="en" sz="3200" b="1" dirty="0"/>
          </a:p>
        </p:txBody>
      </p:sp>
      <p:sp>
        <p:nvSpPr>
          <p:cNvPr id="268" name="Shape 268"/>
          <p:cNvSpPr/>
          <p:nvPr/>
        </p:nvSpPr>
        <p:spPr>
          <a:xfrm>
            <a:off x="2087125" y="1810110"/>
            <a:ext cx="1542529" cy="1542529"/>
          </a:xfrm>
          <a:prstGeom prst="ellipse">
            <a:avLst/>
          </a:prstGeom>
          <a:solidFill>
            <a:srgbClr val="ED4A00">
              <a:alpha val="86670"/>
            </a:srgbClr>
          </a:solidFill>
          <a:ln w="9525" cap="flat" cmpd="sng">
            <a:solidFill>
              <a:srgbClr val="617A86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100" b="1" dirty="0" smtClean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2.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100" b="1" dirty="0" smtClean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TYPES FEEDBACK</a:t>
            </a:r>
            <a:endParaRPr lang="en" sz="1100" b="1" dirty="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" name="Shape 266"/>
          <p:cNvSpPr/>
          <p:nvPr/>
        </p:nvSpPr>
        <p:spPr>
          <a:xfrm>
            <a:off x="3389980" y="1778860"/>
            <a:ext cx="1785903" cy="1785903"/>
          </a:xfrm>
          <a:prstGeom prst="ellipse">
            <a:avLst/>
          </a:prstGeom>
          <a:solidFill>
            <a:schemeClr val="accent6">
              <a:lumMod val="50000"/>
              <a:alpha val="86670"/>
            </a:schemeClr>
          </a:solidFill>
          <a:ln w="9525" cap="flat" cmpd="sng">
            <a:solidFill>
              <a:srgbClr val="617A86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3.</a:t>
            </a:r>
          </a:p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Principles </a:t>
            </a:r>
            <a:r>
              <a:rPr lang="en-US" sz="1200" b="1" dirty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of Negative Voltage Feedback In Amplifiers</a:t>
            </a:r>
            <a:endParaRPr lang="en" sz="1200" b="1" dirty="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" name="Shape 268"/>
          <p:cNvSpPr/>
          <p:nvPr/>
        </p:nvSpPr>
        <p:spPr>
          <a:xfrm>
            <a:off x="4834062" y="1462063"/>
            <a:ext cx="2392599" cy="2392599"/>
          </a:xfrm>
          <a:prstGeom prst="ellipse">
            <a:avLst/>
          </a:prstGeom>
          <a:solidFill>
            <a:schemeClr val="accent4">
              <a:lumMod val="50000"/>
              <a:alpha val="86670"/>
            </a:schemeClr>
          </a:solidFill>
          <a:ln w="9525" cap="flat" cmpd="sng">
            <a:solidFill>
              <a:srgbClr val="617A86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b="1" dirty="0" smtClean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4.</a:t>
            </a:r>
          </a:p>
          <a:p>
            <a:pPr lvl="0" algn="ctr"/>
            <a:r>
              <a:rPr lang="en-US" b="1" dirty="0" smtClean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Gain </a:t>
            </a:r>
            <a:r>
              <a:rPr lang="en-US" b="1" dirty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of Negative Voltage Feedback Amplifier</a:t>
            </a:r>
            <a:endParaRPr lang="en" b="1" dirty="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6888542" y="1778860"/>
            <a:ext cx="1782202" cy="1782202"/>
          </a:xfrm>
          <a:prstGeom prst="ellipse">
            <a:avLst/>
          </a:prstGeom>
          <a:solidFill>
            <a:srgbClr val="E8004C">
              <a:alpha val="86670"/>
            </a:srgbClr>
          </a:solidFill>
          <a:ln w="9525" cap="flat" cmpd="sng">
            <a:solidFill>
              <a:srgbClr val="617A86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5.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EXAMPLE MATH </a:t>
            </a:r>
            <a:endParaRPr lang="en" b="1" dirty="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0" animBg="1"/>
      <p:bldP spid="268" grpId="0" animBg="1"/>
      <p:bldP spid="6" grpId="0" animBg="1"/>
      <p:bldP spid="7" grpId="0" animBg="1"/>
      <p:bldP spid="2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4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INTRODUCTION</a:t>
            </a:r>
            <a:endParaRPr lang="en" dirty="0"/>
          </a:p>
        </p:txBody>
      </p:sp>
      <p:sp>
        <p:nvSpPr>
          <p:cNvPr id="207" name="Shape 207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 b="1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420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2337239" y="909050"/>
            <a:ext cx="5484499" cy="641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 smtClean="0"/>
              <a:t>AMPLIFIER AND FEEDBACK.</a:t>
            </a:r>
            <a:endParaRPr lang="en" sz="3000" dirty="0"/>
          </a:p>
        </p:txBody>
      </p:sp>
      <p:sp>
        <p:nvSpPr>
          <p:cNvPr id="190" name="Shape 190"/>
          <p:cNvSpPr txBox="1"/>
          <p:nvPr/>
        </p:nvSpPr>
        <p:spPr>
          <a:xfrm>
            <a:off x="2337239" y="1679360"/>
            <a:ext cx="6210412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 b="1" dirty="0" smtClean="0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AMPLIFIER: </a:t>
            </a:r>
            <a:endParaRPr lang="en" sz="1800" b="1" dirty="0">
              <a:solidFill>
                <a:srgbClr val="E8004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>
              <a:spcBef>
                <a:spcPts val="600"/>
              </a:spcBef>
              <a:buClr>
                <a:schemeClr val="dk1"/>
              </a:buClr>
              <a:buSzPct val="110000"/>
            </a:pPr>
            <a:r>
              <a:rPr lang="en-US" sz="18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an electronic device for increasing the amplitude of electrical signals, used chiefly in sound reproduction.</a:t>
            </a:r>
          </a:p>
          <a:p>
            <a:pPr lvl="0" rtl="0">
              <a:spcBef>
                <a:spcPts val="600"/>
              </a:spcBef>
              <a:buNone/>
            </a:pPr>
            <a:endParaRPr sz="1800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2337239" y="2936400"/>
            <a:ext cx="6017351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" sz="1800" b="1" dirty="0" smtClean="0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FEEDBACK: </a:t>
            </a:r>
          </a:p>
          <a:p>
            <a:pPr lvl="0">
              <a:spcBef>
                <a:spcPts val="600"/>
              </a:spcBef>
            </a:pPr>
            <a:r>
              <a:rPr lang="en-US" sz="1800" dirty="0" smtClean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process </a:t>
            </a:r>
            <a:r>
              <a:rPr lang="en-US" sz="18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of injecting a fraction of output energy </a:t>
            </a:r>
            <a:r>
              <a:rPr lang="en-US" sz="18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of some </a:t>
            </a:r>
            <a:r>
              <a:rPr lang="en-US" sz="18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device back to the input is known as feedback.</a:t>
            </a:r>
            <a:endParaRPr lang="en" sz="1800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 rtl="0">
              <a:spcBef>
                <a:spcPts val="600"/>
              </a:spcBef>
              <a:buNone/>
            </a:pPr>
            <a:endParaRPr lang="en" sz="1800" b="1" dirty="0" smtClean="0">
              <a:solidFill>
                <a:srgbClr val="E8004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ctrTitle"/>
          </p:nvPr>
        </p:nvSpPr>
        <p:spPr>
          <a:xfrm>
            <a:off x="1688231" y="3263588"/>
            <a:ext cx="55964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TYPES </a:t>
            </a:r>
            <a:br>
              <a:rPr lang="en" dirty="0" smtClean="0"/>
            </a:br>
            <a:r>
              <a:rPr lang="en" dirty="0" smtClean="0"/>
              <a:t>OF</a:t>
            </a:r>
            <a:br>
              <a:rPr lang="en" dirty="0" smtClean="0"/>
            </a:br>
            <a:r>
              <a:rPr lang="en" dirty="0" smtClean="0"/>
              <a:t>FEEDBACK</a:t>
            </a:r>
            <a:endParaRPr lang="en" dirty="0"/>
          </a:p>
        </p:txBody>
      </p:sp>
      <p:sp>
        <p:nvSpPr>
          <p:cNvPr id="207" name="Shape 207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 b="1" dirty="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2</a:t>
            </a:r>
            <a:endParaRPr lang="en" sz="9600" b="1" dirty="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326363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 smtClean="0"/>
              <a:t>TYPES OF FEEDBACK:</a:t>
            </a:r>
            <a:endParaRPr lang="en" sz="3600" dirty="0"/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2618210" y="1683635"/>
            <a:ext cx="5599743" cy="27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en" dirty="0" smtClean="0"/>
              <a:t>1. POSITIVE FEEDBACK:</a:t>
            </a:r>
            <a:br>
              <a:rPr lang="en" dirty="0" smtClean="0"/>
            </a:br>
            <a:r>
              <a:rPr lang="en-US" sz="1600" dirty="0"/>
              <a:t>When the feedback energy </a:t>
            </a:r>
            <a:r>
              <a:rPr lang="en-US" sz="1600" dirty="0" smtClean="0"/>
              <a:t>is </a:t>
            </a:r>
            <a:r>
              <a:rPr lang="en-US" sz="1600" dirty="0"/>
              <a:t>in phase with the input</a:t>
            </a:r>
          </a:p>
          <a:p>
            <a:pPr marL="228600" lvl="0">
              <a:buNone/>
            </a:pPr>
            <a:r>
              <a:rPr lang="en-US" sz="1600" dirty="0"/>
              <a:t>signal and thus aids it, it is called positive </a:t>
            </a:r>
            <a:r>
              <a:rPr lang="en-US" sz="1600" dirty="0" smtClean="0"/>
              <a:t>feedback.</a:t>
            </a:r>
          </a:p>
          <a:p>
            <a:pPr marL="228600" lvl="0">
              <a:buNone/>
            </a:pPr>
            <a:endParaRPr lang="en" dirty="0" smtClean="0"/>
          </a:p>
          <a:p>
            <a:pPr marL="228600" lvl="0">
              <a:buNone/>
            </a:pPr>
            <a:r>
              <a:rPr lang="en" dirty="0" smtClean="0"/>
              <a:t>2. NEGATIVE FEEDBACK:</a:t>
            </a:r>
            <a:r>
              <a:rPr lang="en" dirty="0"/>
              <a:t/>
            </a:r>
            <a:br>
              <a:rPr lang="en" dirty="0"/>
            </a:br>
            <a:r>
              <a:rPr lang="en-US" sz="1600" dirty="0"/>
              <a:t>When the feedback energy </a:t>
            </a:r>
            <a:r>
              <a:rPr lang="en-US" sz="1600" dirty="0" smtClean="0"/>
              <a:t>is </a:t>
            </a:r>
            <a:r>
              <a:rPr lang="en-US" sz="1600" dirty="0"/>
              <a:t>out of phase with </a:t>
            </a:r>
            <a:r>
              <a:rPr lang="en-US" sz="1600" dirty="0" smtClean="0"/>
              <a:t>the input </a:t>
            </a:r>
            <a:r>
              <a:rPr lang="en-US" sz="1600" dirty="0"/>
              <a:t>signal and thus opposes it, it is called negative feedback.</a:t>
            </a:r>
            <a:endParaRPr lang="e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 idx="4294967295"/>
          </p:nvPr>
        </p:nvSpPr>
        <p:spPr>
          <a:xfrm>
            <a:off x="2711054" y="314425"/>
            <a:ext cx="3721740" cy="59034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 smtClean="0"/>
              <a:t>POSITIVE FEEDBACK</a:t>
            </a:r>
            <a:endParaRPr lang="en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777" y="904767"/>
            <a:ext cx="4848294" cy="1957712"/>
          </a:xfrm>
          <a:prstGeom prst="rect">
            <a:avLst/>
          </a:prstGeom>
        </p:spPr>
      </p:pic>
      <p:sp>
        <p:nvSpPr>
          <p:cNvPr id="7" name="Shape 191"/>
          <p:cNvSpPr txBox="1"/>
          <p:nvPr/>
        </p:nvSpPr>
        <p:spPr>
          <a:xfrm>
            <a:off x="1408732" y="2862479"/>
            <a:ext cx="6569937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1600" dirty="0" smtClean="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Both amplifier and feedback network introduce a phase shift of 180°. The result is a 360° phase shift around the loop, causing the feedback voltage Vf to be in phase with the input signal Vin. </a:t>
            </a:r>
          </a:p>
          <a:p>
            <a:pPr lvl="0">
              <a:spcBef>
                <a:spcPts val="6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The positive feedback increases the gain of the amplifier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.</a:t>
            </a:r>
            <a:r>
              <a:rPr lang="en-US" sz="1600" dirty="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However, </a:t>
            </a:r>
            <a:r>
              <a:rPr lang="en-US" sz="1600" b="1" dirty="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it has the disadvantages </a:t>
            </a:r>
            <a:r>
              <a:rPr lang="en-US" sz="1600" b="1" dirty="0" smtClean="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of increased </a:t>
            </a:r>
            <a:r>
              <a:rPr lang="en-US" sz="1600" b="1" dirty="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distortion and instability</a:t>
            </a:r>
            <a:r>
              <a:rPr lang="en-US" sz="1600" dirty="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. Therefore, positive feedback is seldom employed in </a:t>
            </a:r>
            <a:r>
              <a:rPr lang="en-US" sz="1600" dirty="0" smtClean="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amplifiers.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One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important use of positive feedback is in oscillators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.</a:t>
            </a:r>
            <a:endParaRPr lang="en" sz="1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Varela Round"/>
              <a:cs typeface="Times New Roman" panose="02020603050405020304" pitchFamily="18" charset="0"/>
              <a:sym typeface="Varela Rou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 idx="4294967295"/>
          </p:nvPr>
        </p:nvSpPr>
        <p:spPr>
          <a:xfrm>
            <a:off x="2711054" y="247187"/>
            <a:ext cx="3721740" cy="59034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 smtClean="0"/>
              <a:t>NEGITIVE FEEDBACK</a:t>
            </a:r>
            <a:endParaRPr lang="en" sz="2400" dirty="0"/>
          </a:p>
        </p:txBody>
      </p:sp>
      <p:sp>
        <p:nvSpPr>
          <p:cNvPr id="7" name="Shape 191"/>
          <p:cNvSpPr txBox="1"/>
          <p:nvPr/>
        </p:nvSpPr>
        <p:spPr>
          <a:xfrm>
            <a:off x="1421889" y="2631366"/>
            <a:ext cx="6569937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1600" dirty="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As </a:t>
            </a:r>
            <a:r>
              <a:rPr lang="en-US" sz="1600" dirty="0" smtClean="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you can </a:t>
            </a:r>
            <a:r>
              <a:rPr lang="en-US" sz="1600" dirty="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see, the amplifier introduces a phase shift of 180° into the circuit while the feedback network is </a:t>
            </a:r>
            <a:r>
              <a:rPr lang="en-US" sz="1600" dirty="0" smtClean="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so designed </a:t>
            </a:r>
            <a:r>
              <a:rPr lang="en-US" sz="1600" dirty="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that it introduces no phase shift </a:t>
            </a:r>
            <a:r>
              <a:rPr lang="en-US" sz="1600" dirty="0" smtClean="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/>
            </a:r>
            <a:br>
              <a:rPr lang="en-US" sz="1600" dirty="0" smtClean="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</a:br>
            <a:r>
              <a:rPr lang="en-US" sz="1600" dirty="0" smtClean="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(0</a:t>
            </a:r>
            <a:r>
              <a:rPr lang="en-US" sz="1600" dirty="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° phase shift). The result is that the feedback </a:t>
            </a:r>
            <a:r>
              <a:rPr lang="en-US" sz="1600" dirty="0" smtClean="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voltage Vf </a:t>
            </a:r>
            <a:r>
              <a:rPr lang="en-US" sz="1600" dirty="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is 180° out of phase with the input signal </a:t>
            </a:r>
            <a:r>
              <a:rPr lang="en-US" sz="1600" dirty="0" smtClean="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Vin. </a:t>
            </a:r>
            <a:r>
              <a:rPr lang="en-US" sz="1600" dirty="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/>
            </a:r>
            <a:br>
              <a:rPr lang="en-US" sz="1600" dirty="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</a:br>
            <a:r>
              <a:rPr lang="en-US" sz="1600" b="1" dirty="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Negative feedback reduces the gain of the amplifier. </a:t>
            </a:r>
            <a:r>
              <a:rPr lang="en-US" sz="1600" dirty="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However, the advantages of negative </a:t>
            </a:r>
            <a:r>
              <a:rPr lang="en-US" sz="1600" dirty="0" smtClean="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feed-back </a:t>
            </a:r>
            <a:r>
              <a:rPr lang="en-US" sz="1600" dirty="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are: </a:t>
            </a:r>
            <a:r>
              <a:rPr lang="en-US" sz="1600" b="1" dirty="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reduction in distortion, stability in gain, increased bandwidth and improved input and </a:t>
            </a:r>
            <a:r>
              <a:rPr lang="en-US" sz="1600" b="1" dirty="0" smtClean="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output impedances</a:t>
            </a:r>
            <a:r>
              <a:rPr lang="en-US" sz="1600" b="1" dirty="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.</a:t>
            </a:r>
            <a:r>
              <a:rPr lang="en-US" sz="1600" dirty="0">
                <a:solidFill>
                  <a:srgbClr val="617A86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It is due to these advantages that negative feedback is frequently employed in amplifiers.</a:t>
            </a:r>
            <a:endParaRPr lang="en" sz="1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Varela Round"/>
              <a:cs typeface="Times New Roman" panose="02020603050405020304" pitchFamily="18" charset="0"/>
              <a:sym typeface="Varela Roun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225" y="759981"/>
            <a:ext cx="4009398" cy="197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9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ctrTitle"/>
          </p:nvPr>
        </p:nvSpPr>
        <p:spPr>
          <a:xfrm>
            <a:off x="1739725" y="2815563"/>
            <a:ext cx="5596499" cy="168676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Principles of Negative Voltage Feedback In Amplifiers</a:t>
            </a:r>
            <a:endParaRPr lang="en" dirty="0"/>
          </a:p>
        </p:txBody>
      </p:sp>
      <p:sp>
        <p:nvSpPr>
          <p:cNvPr id="207" name="Shape 207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 b="1" dirty="0" smtClean="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3</a:t>
            </a:r>
            <a:endParaRPr lang="en" sz="9600" b="1" dirty="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311520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252</Words>
  <Application>Microsoft Office PowerPoint</Application>
  <PresentationFormat>On-screen Show (16:9)</PresentationFormat>
  <Paragraphs>43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Nixie One</vt:lpstr>
      <vt:lpstr>Varela Round</vt:lpstr>
      <vt:lpstr>Times New Roman</vt:lpstr>
      <vt:lpstr>Puck template</vt:lpstr>
      <vt:lpstr>AMPLIFIERS WITH  FEEDBACK</vt:lpstr>
      <vt:lpstr>OUTLINE OF PRESENTATION</vt:lpstr>
      <vt:lpstr>INTRODUCTION</vt:lpstr>
      <vt:lpstr>AMPLIFIER AND FEEDBACK.</vt:lpstr>
      <vt:lpstr>TYPES  OF FEEDBACK</vt:lpstr>
      <vt:lpstr>TYPES OF FEEDBACK:</vt:lpstr>
      <vt:lpstr>POSITIVE FEEDBACK</vt:lpstr>
      <vt:lpstr>NEGITIVE FEEDBACK</vt:lpstr>
      <vt:lpstr>Principles of Negative Voltage Feedback In Amplifiers</vt:lpstr>
      <vt:lpstr>Principles of Negative Voltage Feedback In Amplifiers</vt:lpstr>
      <vt:lpstr>Gain of Negative Voltage Feedback Amplifier</vt:lpstr>
      <vt:lpstr>Gain of Negative Voltage Feedback Amplifier</vt:lpstr>
      <vt:lpstr>EXAMPLE MATH</vt:lpstr>
      <vt:lpstr>EXAMPLES</vt:lpstr>
      <vt:lpstr>EXAMPLES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AMPLIFIERS WITH  FEEDBACK</dc:title>
  <dc:creator>arfin</dc:creator>
  <cp:lastModifiedBy>Windows User</cp:lastModifiedBy>
  <cp:revision>11</cp:revision>
  <dcterms:modified xsi:type="dcterms:W3CDTF">2017-08-08T18:34:34Z</dcterms:modified>
</cp:coreProperties>
</file>