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1.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4"/>
  </p:notesMasterIdLst>
  <p:sldIdLst>
    <p:sldId id="256" r:id="rId2"/>
    <p:sldId id="285" r:id="rId3"/>
    <p:sldId id="257" r:id="rId4"/>
    <p:sldId id="284" r:id="rId5"/>
    <p:sldId id="289" r:id="rId6"/>
    <p:sldId id="287" r:id="rId7"/>
    <p:sldId id="288" r:id="rId8"/>
    <p:sldId id="259" r:id="rId9"/>
    <p:sldId id="290" r:id="rId10"/>
    <p:sldId id="286" r:id="rId11"/>
    <p:sldId id="291" r:id="rId12"/>
    <p:sldId id="293" r:id="rId13"/>
    <p:sldId id="295" r:id="rId14"/>
    <p:sldId id="296" r:id="rId15"/>
    <p:sldId id="297" r:id="rId16"/>
    <p:sldId id="300" r:id="rId17"/>
    <p:sldId id="301" r:id="rId18"/>
    <p:sldId id="302" r:id="rId19"/>
    <p:sldId id="303" r:id="rId20"/>
    <p:sldId id="299" r:id="rId21"/>
    <p:sldId id="298" r:id="rId22"/>
    <p:sldId id="304" r:id="rId23"/>
  </p:sldIdLst>
  <p:sldSz cx="9144000" cy="6858000" type="screen4x3"/>
  <p:notesSz cx="6858000" cy="9144000"/>
  <p:embeddedFontLst>
    <p:embeddedFont>
      <p:font typeface="Quicksand" panose="020B0604020202020204" charset="0"/>
      <p:regular r:id="rId25"/>
      <p:bold r:id="rId26"/>
    </p:embeddedFont>
    <p:embeddedFont>
      <p:font typeface="Tahoma" panose="020B0604030504040204" pitchFamily="34" charset="0"/>
      <p:regular r:id="rId27"/>
      <p:bold r:id="rId28"/>
    </p:embeddedFont>
    <p:embeddedFont>
      <p:font typeface="Cambria Math" panose="02040503050406030204" pitchFamily="18"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DB77"/>
    <a:srgbClr val="2E3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B7614D-02F5-4604-B48D-98E7DBCEF434}">
  <a:tblStyle styleId="{F2B7614D-02F5-4604-B48D-98E7DBCEF43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09" autoAdjust="0"/>
    <p:restoredTop sz="94660"/>
  </p:normalViewPr>
  <p:slideViewPr>
    <p:cSldViewPr snapToGrid="0">
      <p:cViewPr varScale="1">
        <p:scale>
          <a:sx n="70" d="100"/>
          <a:sy n="70" d="100"/>
        </p:scale>
        <p:origin x="12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0204397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1866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72427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6141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2036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2433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1219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6715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5664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87953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230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609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86407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45332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0400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9629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8118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41984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6925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319175" y="2876425"/>
            <a:ext cx="6680399" cy="1546500"/>
          </a:xfrm>
          <a:prstGeom prst="rect">
            <a:avLst/>
          </a:prstGeom>
        </p:spPr>
        <p:txBody>
          <a:bodyPr lIns="91425" tIns="91425" rIns="91425" bIns="91425" anchor="t"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cxnSp>
        <p:nvCxnSpPr>
          <p:cNvPr id="10" name="Shape 10"/>
          <p:cNvCxnSpPr>
            <a:stCxn id="11" idx="4"/>
          </p:cNvCxnSpPr>
          <p:nvPr/>
        </p:nvCxnSpPr>
        <p:spPr>
          <a:xfrm>
            <a:off x="903750" y="3563700"/>
            <a:ext cx="0" cy="3294300"/>
          </a:xfrm>
          <a:prstGeom prst="straightConnector1">
            <a:avLst/>
          </a:prstGeom>
          <a:noFill/>
          <a:ln w="9525" cap="flat" cmpd="sng">
            <a:solidFill>
              <a:srgbClr val="999FA9"/>
            </a:solidFill>
            <a:prstDash val="solid"/>
            <a:round/>
            <a:headEnd type="none" w="lg" len="lg"/>
            <a:tailEnd type="none" w="lg" len="lg"/>
          </a:ln>
        </p:spPr>
      </p:cxnSp>
      <p:sp>
        <p:nvSpPr>
          <p:cNvPr id="11" name="Shape 11"/>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1530175" y="3077050"/>
            <a:ext cx="6767100" cy="709799"/>
          </a:xfrm>
          <a:prstGeom prst="rect">
            <a:avLst/>
          </a:prstGeom>
        </p:spPr>
        <p:txBody>
          <a:bodyPr lIns="91425" tIns="91425" rIns="91425" bIns="91425" anchor="ctr"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14" name="Shape 14"/>
          <p:cNvSpPr txBox="1">
            <a:spLocks noGrp="1"/>
          </p:cNvSpPr>
          <p:nvPr>
            <p:ph type="subTitle" idx="1"/>
          </p:nvPr>
        </p:nvSpPr>
        <p:spPr>
          <a:xfrm>
            <a:off x="1530175" y="3710550"/>
            <a:ext cx="6927899" cy="470700"/>
          </a:xfrm>
          <a:prstGeom prst="rect">
            <a:avLst/>
          </a:prstGeom>
        </p:spPr>
        <p:txBody>
          <a:bodyPr lIns="91425" tIns="91425" rIns="91425" bIns="91425" anchor="t" anchorCtr="0"/>
          <a:lstStyle>
            <a:lvl1pPr lvl="0" rtl="0">
              <a:spcBef>
                <a:spcPts val="0"/>
              </a:spcBef>
              <a:buSzPct val="100000"/>
              <a:buNone/>
              <a:defRPr sz="1800"/>
            </a:lvl1pPr>
            <a:lvl2pPr lvl="1" rtl="0">
              <a:spcBef>
                <a:spcPts val="0"/>
              </a:spcBef>
              <a:buSzPct val="100000"/>
              <a:buNone/>
              <a:defRPr sz="1800"/>
            </a:lvl2pPr>
            <a:lvl3pPr lvl="2" rtl="0">
              <a:spcBef>
                <a:spcPts val="0"/>
              </a:spcBef>
              <a:buSzPct val="100000"/>
              <a:buNone/>
              <a:defRPr sz="1800"/>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cxnSp>
        <p:nvCxnSpPr>
          <p:cNvPr id="15" name="Shape 15"/>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16" name="Shape 16"/>
          <p:cNvSpPr/>
          <p:nvPr/>
        </p:nvSpPr>
        <p:spPr>
          <a:xfrm>
            <a:off x="493600" y="3018850"/>
            <a:ext cx="820200" cy="82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1165474" y="1600200"/>
            <a:ext cx="33069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31" name="Shape 31"/>
          <p:cNvSpPr txBox="1">
            <a:spLocks noGrp="1"/>
          </p:cNvSpPr>
          <p:nvPr>
            <p:ph type="body" idx="2"/>
          </p:nvPr>
        </p:nvSpPr>
        <p:spPr>
          <a:xfrm>
            <a:off x="4671569" y="1600200"/>
            <a:ext cx="33069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cxnSp>
        <p:nvCxnSpPr>
          <p:cNvPr id="32" name="Shape 32"/>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33" name="Shape 33"/>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1"/>
        <p:cNvGrpSpPr/>
        <p:nvPr/>
      </p:nvGrpSpPr>
      <p:grpSpPr>
        <a:xfrm>
          <a:off x="0" y="0"/>
          <a:ext cx="0" cy="0"/>
          <a:chOff x="0" y="0"/>
          <a:chExt cx="0" cy="0"/>
        </a:xfrm>
      </p:grpSpPr>
      <p:cxnSp>
        <p:nvCxnSpPr>
          <p:cNvPr id="52" name="Shape 52"/>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53" name="Shape 53"/>
          <p:cNvSpPr/>
          <p:nvPr/>
        </p:nvSpPr>
        <p:spPr>
          <a:xfrm>
            <a:off x="808650" y="3333900"/>
            <a:ext cx="190200" cy="1902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609C59D-3ECE-4049-85CF-F448D816656C}" type="datetimeFigureOut">
              <a:rPr lang="en-US" smtClean="0"/>
              <a:t>12/6/2016</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26E191E9-B6AC-4EE4-AED2-8BC7146A9AB9}" type="slidenum">
              <a:rPr lang="en-US" smtClean="0"/>
              <a:t>‹#›</a:t>
            </a:fld>
            <a:endParaRPr lang="en-US"/>
          </a:p>
        </p:txBody>
      </p:sp>
    </p:spTree>
    <p:extLst>
      <p:ext uri="{BB962C8B-B14F-4D97-AF65-F5344CB8AC3E}">
        <p14:creationId xmlns:p14="http://schemas.microsoft.com/office/powerpoint/2010/main" val="63024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F609C59D-3ECE-4049-85CF-F448D816656C}" type="datetimeFigureOut">
              <a:rPr lang="en-US" smtClean="0"/>
              <a:t>12/6/2016</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26E191E9-B6AC-4EE4-AED2-8BC7146A9AB9}" type="slidenum">
              <a:rPr lang="en-US" smtClean="0"/>
              <a:t>‹#›</a:t>
            </a:fld>
            <a:endParaRPr lang="en-US"/>
          </a:p>
        </p:txBody>
      </p:sp>
    </p:spTree>
    <p:extLst>
      <p:ext uri="{BB962C8B-B14F-4D97-AF65-F5344CB8AC3E}">
        <p14:creationId xmlns:p14="http://schemas.microsoft.com/office/powerpoint/2010/main" val="1213351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65475" y="665975"/>
            <a:ext cx="6858000" cy="459900"/>
          </a:xfrm>
          <a:prstGeom prst="rect">
            <a:avLst/>
          </a:prstGeom>
          <a:noFill/>
          <a:ln>
            <a:noFill/>
          </a:ln>
        </p:spPr>
        <p:txBody>
          <a:bodyPr lIns="91425" tIns="91425" rIns="91425" bIns="91425" anchor="b" anchorCtr="0"/>
          <a:lstStyle>
            <a:lvl1pPr lv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7" name="Shape 7"/>
          <p:cNvSpPr txBox="1">
            <a:spLocks noGrp="1"/>
          </p:cNvSpPr>
          <p:nvPr>
            <p:ph type="body" idx="1"/>
          </p:nvPr>
        </p:nvSpPr>
        <p:spPr>
          <a:xfrm>
            <a:off x="1165497" y="1600200"/>
            <a:ext cx="6858000" cy="4967700"/>
          </a:xfrm>
          <a:prstGeom prst="rect">
            <a:avLst/>
          </a:prstGeom>
          <a:noFill/>
          <a:ln>
            <a:noFill/>
          </a:ln>
        </p:spPr>
        <p:txBody>
          <a:bodyPr lIns="91425" tIns="91425" rIns="91425" bIns="91425" anchor="t" anchorCtr="0"/>
          <a:lstStyle>
            <a:lvl1pPr lv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 id="2147483659" r:id="rId5"/>
    <p:sldLayoutId id="214748366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com.bd/search?q=enqueue+dequeue&amp;spell=1&amp;sa=X&amp;ved=0ahUKEwjV98nx993QAhXJMI8KHXQyAr4QvwUIFygA" TargetMode="Externa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oogle.com.bd/search?q=enqueue+dequeue&amp;spell=1&amp;sa=X&amp;ved=0ahUKEwjV98nx993QAhXJMI8KHXQyAr4QvwUIFygA" TargetMode="Externa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3" Type="http://schemas.openxmlformats.org/officeDocument/2006/relationships/tags" Target="../tags/tag12.xml"/><Relationship Id="rId18" Type="http://schemas.openxmlformats.org/officeDocument/2006/relationships/tags" Target="../tags/tag17.xml"/><Relationship Id="rId26" Type="http://schemas.openxmlformats.org/officeDocument/2006/relationships/tags" Target="../tags/tag25.xml"/><Relationship Id="rId39" Type="http://schemas.openxmlformats.org/officeDocument/2006/relationships/tags" Target="../tags/tag38.xml"/><Relationship Id="rId21" Type="http://schemas.openxmlformats.org/officeDocument/2006/relationships/tags" Target="../tags/tag20.xml"/><Relationship Id="rId34" Type="http://schemas.openxmlformats.org/officeDocument/2006/relationships/tags" Target="../tags/tag33.xml"/><Relationship Id="rId42" Type="http://schemas.openxmlformats.org/officeDocument/2006/relationships/tags" Target="../tags/tag41.xml"/><Relationship Id="rId47" Type="http://schemas.openxmlformats.org/officeDocument/2006/relationships/tags" Target="../tags/tag46.xml"/><Relationship Id="rId50" Type="http://schemas.openxmlformats.org/officeDocument/2006/relationships/tags" Target="../tags/tag49.xml"/><Relationship Id="rId55" Type="http://schemas.openxmlformats.org/officeDocument/2006/relationships/tags" Target="../tags/tag54.xml"/><Relationship Id="rId63" Type="http://schemas.openxmlformats.org/officeDocument/2006/relationships/slideLayout" Target="../slideLayouts/slideLayout6.xml"/><Relationship Id="rId7" Type="http://schemas.openxmlformats.org/officeDocument/2006/relationships/tags" Target="../tags/tag6.xml"/><Relationship Id="rId2" Type="http://schemas.openxmlformats.org/officeDocument/2006/relationships/tags" Target="../tags/tag1.xml"/><Relationship Id="rId16" Type="http://schemas.openxmlformats.org/officeDocument/2006/relationships/tags" Target="../tags/tag15.xml"/><Relationship Id="rId20" Type="http://schemas.openxmlformats.org/officeDocument/2006/relationships/tags" Target="../tags/tag19.xml"/><Relationship Id="rId29" Type="http://schemas.openxmlformats.org/officeDocument/2006/relationships/tags" Target="../tags/tag28.xml"/><Relationship Id="rId41" Type="http://schemas.openxmlformats.org/officeDocument/2006/relationships/tags" Target="../tags/tag40.xml"/><Relationship Id="rId54" Type="http://schemas.openxmlformats.org/officeDocument/2006/relationships/tags" Target="../tags/tag53.xml"/><Relationship Id="rId62" Type="http://schemas.openxmlformats.org/officeDocument/2006/relationships/tags" Target="../tags/tag6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tags" Target="../tags/tag10.xml"/><Relationship Id="rId24" Type="http://schemas.openxmlformats.org/officeDocument/2006/relationships/tags" Target="../tags/tag23.xml"/><Relationship Id="rId32" Type="http://schemas.openxmlformats.org/officeDocument/2006/relationships/tags" Target="../tags/tag31.xml"/><Relationship Id="rId37" Type="http://schemas.openxmlformats.org/officeDocument/2006/relationships/tags" Target="../tags/tag36.xml"/><Relationship Id="rId40" Type="http://schemas.openxmlformats.org/officeDocument/2006/relationships/tags" Target="../tags/tag39.xml"/><Relationship Id="rId45" Type="http://schemas.openxmlformats.org/officeDocument/2006/relationships/tags" Target="../tags/tag44.xml"/><Relationship Id="rId53" Type="http://schemas.openxmlformats.org/officeDocument/2006/relationships/tags" Target="../tags/tag52.xml"/><Relationship Id="rId58" Type="http://schemas.openxmlformats.org/officeDocument/2006/relationships/tags" Target="../tags/tag57.xml"/><Relationship Id="rId5" Type="http://schemas.openxmlformats.org/officeDocument/2006/relationships/tags" Target="../tags/tag4.xml"/><Relationship Id="rId15" Type="http://schemas.openxmlformats.org/officeDocument/2006/relationships/tags" Target="../tags/tag14.xml"/><Relationship Id="rId23" Type="http://schemas.openxmlformats.org/officeDocument/2006/relationships/tags" Target="../tags/tag22.xml"/><Relationship Id="rId28" Type="http://schemas.openxmlformats.org/officeDocument/2006/relationships/tags" Target="../tags/tag27.xml"/><Relationship Id="rId36" Type="http://schemas.openxmlformats.org/officeDocument/2006/relationships/tags" Target="../tags/tag35.xml"/><Relationship Id="rId49" Type="http://schemas.openxmlformats.org/officeDocument/2006/relationships/tags" Target="../tags/tag48.xml"/><Relationship Id="rId57" Type="http://schemas.openxmlformats.org/officeDocument/2006/relationships/tags" Target="../tags/tag56.xml"/><Relationship Id="rId61" Type="http://schemas.openxmlformats.org/officeDocument/2006/relationships/tags" Target="../tags/tag60.xml"/><Relationship Id="rId10" Type="http://schemas.openxmlformats.org/officeDocument/2006/relationships/tags" Target="../tags/tag9.xml"/><Relationship Id="rId19" Type="http://schemas.openxmlformats.org/officeDocument/2006/relationships/tags" Target="../tags/tag18.xml"/><Relationship Id="rId31" Type="http://schemas.openxmlformats.org/officeDocument/2006/relationships/tags" Target="../tags/tag30.xml"/><Relationship Id="rId44" Type="http://schemas.openxmlformats.org/officeDocument/2006/relationships/tags" Target="../tags/tag43.xml"/><Relationship Id="rId52" Type="http://schemas.openxmlformats.org/officeDocument/2006/relationships/tags" Target="../tags/tag51.xml"/><Relationship Id="rId60" Type="http://schemas.openxmlformats.org/officeDocument/2006/relationships/tags" Target="../tags/tag59.xml"/><Relationship Id="rId65" Type="http://schemas.openxmlformats.org/officeDocument/2006/relationships/image" Target="../media/image12.wmf"/><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 Id="rId22" Type="http://schemas.openxmlformats.org/officeDocument/2006/relationships/tags" Target="../tags/tag21.xml"/><Relationship Id="rId27" Type="http://schemas.openxmlformats.org/officeDocument/2006/relationships/tags" Target="../tags/tag26.xml"/><Relationship Id="rId30" Type="http://schemas.openxmlformats.org/officeDocument/2006/relationships/tags" Target="../tags/tag29.xml"/><Relationship Id="rId35" Type="http://schemas.openxmlformats.org/officeDocument/2006/relationships/tags" Target="../tags/tag34.xml"/><Relationship Id="rId43" Type="http://schemas.openxmlformats.org/officeDocument/2006/relationships/tags" Target="../tags/tag42.xml"/><Relationship Id="rId48" Type="http://schemas.openxmlformats.org/officeDocument/2006/relationships/tags" Target="../tags/tag47.xml"/><Relationship Id="rId56" Type="http://schemas.openxmlformats.org/officeDocument/2006/relationships/tags" Target="../tags/tag55.xml"/><Relationship Id="rId64" Type="http://schemas.openxmlformats.org/officeDocument/2006/relationships/oleObject" Target="../embeddings/oleObject1.bin"/><Relationship Id="rId8" Type="http://schemas.openxmlformats.org/officeDocument/2006/relationships/tags" Target="../tags/tag7.xml"/><Relationship Id="rId51" Type="http://schemas.openxmlformats.org/officeDocument/2006/relationships/tags" Target="../tags/tag50.xml"/><Relationship Id="rId3" Type="http://schemas.openxmlformats.org/officeDocument/2006/relationships/tags" Target="../tags/tag2.xml"/><Relationship Id="rId12" Type="http://schemas.openxmlformats.org/officeDocument/2006/relationships/tags" Target="../tags/tag11.xml"/><Relationship Id="rId17" Type="http://schemas.openxmlformats.org/officeDocument/2006/relationships/tags" Target="../tags/tag16.xml"/><Relationship Id="rId25" Type="http://schemas.openxmlformats.org/officeDocument/2006/relationships/tags" Target="../tags/tag24.xml"/><Relationship Id="rId33" Type="http://schemas.openxmlformats.org/officeDocument/2006/relationships/tags" Target="../tags/tag32.xml"/><Relationship Id="rId38" Type="http://schemas.openxmlformats.org/officeDocument/2006/relationships/tags" Target="../tags/tag37.xml"/><Relationship Id="rId46" Type="http://schemas.openxmlformats.org/officeDocument/2006/relationships/tags" Target="../tags/tag45.xml"/><Relationship Id="rId59" Type="http://schemas.openxmlformats.org/officeDocument/2006/relationships/tags" Target="../tags/tag5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jpg"/><Relationship Id="rId11" Type="http://schemas.openxmlformats.org/officeDocument/2006/relationships/image" Target="../media/image9.jpg"/><Relationship Id="rId5" Type="http://schemas.openxmlformats.org/officeDocument/2006/relationships/image" Target="../media/image4.jpg"/><Relationship Id="rId10" Type="http://schemas.microsoft.com/office/2007/relationships/hdphoto" Target="../media/hdphoto1.wdp"/><Relationship Id="rId4" Type="http://schemas.openxmlformats.org/officeDocument/2006/relationships/image" Target="../media/image3.jp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319175" y="2876424"/>
            <a:ext cx="6680399" cy="3415193"/>
          </a:xfrm>
          <a:prstGeom prst="rect">
            <a:avLst/>
          </a:prstGeom>
        </p:spPr>
        <p:txBody>
          <a:bodyPr lIns="91425" tIns="91425" rIns="91425" bIns="91425" anchor="t" anchorCtr="0">
            <a:noAutofit/>
          </a:bodyPr>
          <a:lstStyle/>
          <a:p>
            <a:pPr lvl="0">
              <a:spcBef>
                <a:spcPts val="0"/>
              </a:spcBef>
              <a:buNone/>
            </a:pPr>
            <a:r>
              <a:rPr lang="en" dirty="0" smtClean="0"/>
              <a:t>Application of Heap Data Structure</a:t>
            </a:r>
            <a:endParaRPr lang="e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1056250" y="456680"/>
            <a:ext cx="6767100" cy="709799"/>
          </a:xfrm>
          <a:prstGeom prst="rect">
            <a:avLst/>
          </a:prstGeom>
        </p:spPr>
        <p:txBody>
          <a:bodyPr lIns="91425" tIns="91425" rIns="91425" bIns="91425" anchor="ctr" anchorCtr="0">
            <a:noAutofit/>
          </a:bodyPr>
          <a:lstStyle/>
          <a:p>
            <a:pPr lvl="0"/>
            <a:r>
              <a:rPr lang="en-US" dirty="0"/>
              <a:t>Code </a:t>
            </a:r>
            <a:r>
              <a:rPr lang="en-US" dirty="0" smtClean="0"/>
              <a:t>:</a:t>
            </a:r>
            <a:endParaRPr lang="en" dirty="0"/>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19" y="1166479"/>
            <a:ext cx="8120418" cy="5483017"/>
          </a:xfrm>
          <a:prstGeom prst="rect">
            <a:avLst/>
          </a:prstGeom>
          <a:noFill/>
          <a:ln>
            <a:noFill/>
          </a:ln>
        </p:spPr>
      </p:pic>
    </p:spTree>
    <p:extLst>
      <p:ext uri="{BB962C8B-B14F-4D97-AF65-F5344CB8AC3E}">
        <p14:creationId xmlns:p14="http://schemas.microsoft.com/office/powerpoint/2010/main" val="257448014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Shape 102"/>
          <p:cNvSpPr txBox="1">
            <a:spLocks noGrp="1"/>
          </p:cNvSpPr>
          <p:nvPr>
            <p:ph type="ctrTitle" idx="4294967295"/>
          </p:nvPr>
        </p:nvSpPr>
        <p:spPr>
          <a:xfrm>
            <a:off x="1609668" y="1373976"/>
            <a:ext cx="6859093" cy="4310289"/>
          </a:xfrm>
          <a:prstGeom prst="rect">
            <a:avLst/>
          </a:prstGeom>
        </p:spPr>
        <p:txBody>
          <a:bodyPr lIns="91425" tIns="91425" rIns="91425" bIns="91425" anchor="ctr" anchorCtr="0">
            <a:noAutofit/>
          </a:bodyPr>
          <a:lstStyle/>
          <a:p>
            <a:pPr lvl="0" algn="ctr"/>
            <a:r>
              <a:rPr lang="en-US" sz="6600" b="1" dirty="0"/>
              <a:t>Selection </a:t>
            </a:r>
            <a:r>
              <a:rPr lang="en-US" sz="6600" b="1" dirty="0" smtClean="0"/>
              <a:t>algorithm</a:t>
            </a:r>
            <a:endParaRPr lang="en" sz="6600" b="1" dirty="0"/>
          </a:p>
        </p:txBody>
      </p:sp>
      <p:grpSp>
        <p:nvGrpSpPr>
          <p:cNvPr id="3" name="Group 2"/>
          <p:cNvGrpSpPr/>
          <p:nvPr/>
        </p:nvGrpSpPr>
        <p:grpSpPr>
          <a:xfrm>
            <a:off x="-18849" y="2304672"/>
            <a:ext cx="2448899" cy="2448899"/>
            <a:chOff x="-254030" y="2291972"/>
            <a:chExt cx="2448899" cy="2448899"/>
          </a:xfrm>
        </p:grpSpPr>
        <p:sp>
          <p:nvSpPr>
            <p:cNvPr id="101" name="Shape 101"/>
            <p:cNvSpPr/>
            <p:nvPr/>
          </p:nvSpPr>
          <p:spPr>
            <a:xfrm>
              <a:off x="-254030" y="2291972"/>
              <a:ext cx="2448899" cy="2448899"/>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84450"/>
              <a:ext cx="2149011" cy="1593850"/>
            </a:xfrm>
            <a:prstGeom prst="rect">
              <a:avLst/>
            </a:prstGeom>
          </p:spPr>
        </p:pic>
      </p:grpSp>
    </p:spTree>
    <p:extLst>
      <p:ext uri="{BB962C8B-B14F-4D97-AF65-F5344CB8AC3E}">
        <p14:creationId xmlns:p14="http://schemas.microsoft.com/office/powerpoint/2010/main" val="77471998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8" name="Shape 68"/>
          <p:cNvSpPr txBox="1"/>
          <p:nvPr/>
        </p:nvSpPr>
        <p:spPr>
          <a:xfrm>
            <a:off x="1042646" y="2668072"/>
            <a:ext cx="7405318" cy="4303375"/>
          </a:xfrm>
          <a:prstGeom prst="rect">
            <a:avLst/>
          </a:prstGeom>
          <a:noFill/>
          <a:ln>
            <a:noFill/>
          </a:ln>
        </p:spPr>
        <p:txBody>
          <a:bodyPr lIns="91425" tIns="91425" rIns="91425" bIns="91425" anchor="t" anchorCtr="0">
            <a:noAutofit/>
          </a:bodyPr>
          <a:lstStyle/>
          <a:p>
            <a:pPr marL="285750" lvl="0" indent="-285750">
              <a:spcBef>
                <a:spcPts val="600"/>
              </a:spcBef>
              <a:buFont typeface="Arial" panose="020B0604020202020204" pitchFamily="34" charset="0"/>
              <a:buChar char="•"/>
            </a:pPr>
            <a:r>
              <a:rPr lang="en-US" sz="2800" b="1" dirty="0">
                <a:solidFill>
                  <a:schemeClr val="bg1"/>
                </a:solidFill>
                <a:latin typeface="Quicksand"/>
                <a:ea typeface="Quicksand"/>
                <a:cs typeface="Quicksand"/>
                <a:sym typeface="Quicksand"/>
              </a:rPr>
              <a:t> Selection algorithm is an algorithm for finding the kth smallest number in a list or array.</a:t>
            </a:r>
          </a:p>
          <a:p>
            <a:pPr lvl="0">
              <a:spcBef>
                <a:spcPts val="600"/>
              </a:spcBef>
            </a:pPr>
            <a:endParaRPr lang="en-US" sz="2800" b="1" dirty="0">
              <a:solidFill>
                <a:schemeClr val="bg1"/>
              </a:solidFill>
              <a:latin typeface="Quicksand"/>
              <a:ea typeface="Quicksand"/>
              <a:cs typeface="Quicksand"/>
              <a:sym typeface="Quicksand"/>
            </a:endParaRPr>
          </a:p>
        </p:txBody>
      </p:sp>
      <p:sp>
        <p:nvSpPr>
          <p:cNvPr id="4" name="Shape 114"/>
          <p:cNvSpPr txBox="1">
            <a:spLocks/>
          </p:cNvSpPr>
          <p:nvPr/>
        </p:nvSpPr>
        <p:spPr>
          <a:xfrm>
            <a:off x="1042646" y="536255"/>
            <a:ext cx="8947515" cy="138119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9C0BA"/>
              </a:buClr>
              <a:buSzPct val="100000"/>
              <a:buFont typeface="Quicksand"/>
              <a:buNone/>
              <a:defRPr sz="1800" b="0" i="0" u="none" strike="noStrike" cap="none">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r>
              <a:rPr lang="en-US" sz="4000" b="1" dirty="0" smtClean="0"/>
              <a:t>Selection algorithm</a:t>
            </a:r>
            <a:r>
              <a:rPr lang="en-US" sz="4000" dirty="0" smtClean="0"/>
              <a:t/>
            </a:r>
            <a:br>
              <a:rPr lang="en-US" sz="4000" dirty="0" smtClean="0"/>
            </a:br>
            <a:endParaRPr lang="en" sz="4000" dirty="0"/>
          </a:p>
        </p:txBody>
      </p:sp>
    </p:spTree>
    <p:extLst>
      <p:ext uri="{BB962C8B-B14F-4D97-AF65-F5344CB8AC3E}">
        <p14:creationId xmlns:p14="http://schemas.microsoft.com/office/powerpoint/2010/main" val="357662038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Shape 114"/>
          <p:cNvSpPr txBox="1">
            <a:spLocks noGrp="1"/>
          </p:cNvSpPr>
          <p:nvPr>
            <p:ph type="title"/>
          </p:nvPr>
        </p:nvSpPr>
        <p:spPr>
          <a:xfrm>
            <a:off x="1042646" y="515849"/>
            <a:ext cx="8947515" cy="1381190"/>
          </a:xfrm>
          <a:prstGeom prst="rect">
            <a:avLst/>
          </a:prstGeom>
        </p:spPr>
        <p:txBody>
          <a:bodyPr lIns="91425" tIns="91425" rIns="91425" bIns="91425" anchor="b" anchorCtr="0">
            <a:noAutofit/>
          </a:bodyPr>
          <a:lstStyle/>
          <a:p>
            <a:pPr lvl="0"/>
            <a:r>
              <a:rPr lang="en-US" sz="4000" b="1" dirty="0" smtClean="0"/>
              <a:t>Selection algorithm</a:t>
            </a:r>
            <a:r>
              <a:rPr lang="en-US" sz="4000" dirty="0" smtClean="0"/>
              <a:t/>
            </a:r>
            <a:br>
              <a:rPr lang="en-US" sz="4000" dirty="0" smtClean="0"/>
            </a:br>
            <a:endParaRPr lang="en" sz="4000" dirty="0"/>
          </a:p>
        </p:txBody>
      </p:sp>
      <p:sp>
        <p:nvSpPr>
          <p:cNvPr id="8" name="Shape 68"/>
          <p:cNvSpPr txBox="1"/>
          <p:nvPr/>
        </p:nvSpPr>
        <p:spPr>
          <a:xfrm>
            <a:off x="756044" y="1671785"/>
            <a:ext cx="7405318" cy="4303375"/>
          </a:xfrm>
          <a:prstGeom prst="rect">
            <a:avLst/>
          </a:prstGeom>
          <a:noFill/>
          <a:ln>
            <a:noFill/>
          </a:ln>
        </p:spPr>
        <p:txBody>
          <a:bodyPr lIns="91425" tIns="91425" rIns="91425" bIns="91425" anchor="t" anchorCtr="0">
            <a:noAutofit/>
          </a:bodyPr>
          <a:lstStyle/>
          <a:p>
            <a:pPr marL="285750" lvl="0" indent="-285750">
              <a:spcBef>
                <a:spcPts val="600"/>
              </a:spcBef>
              <a:buFont typeface="Arial" panose="020B0604020202020204" pitchFamily="34" charset="0"/>
              <a:buChar char="•"/>
            </a:pPr>
            <a:r>
              <a:rPr lang="en-US" sz="2800" b="1" dirty="0">
                <a:solidFill>
                  <a:schemeClr val="bg1"/>
                </a:solidFill>
                <a:latin typeface="Quicksand"/>
                <a:ea typeface="Quicksand"/>
                <a:cs typeface="Quicksand"/>
                <a:sym typeface="Quicksand"/>
              </a:rPr>
              <a:t>The idea of the quick select is quite simple: just like with quicksort, select a random element from the list, and place every item that is smaller to the first half of the array, and every element that is equal to or greater than the pivot, in the second half.</a:t>
            </a:r>
          </a:p>
        </p:txBody>
      </p:sp>
    </p:spTree>
    <p:extLst>
      <p:ext uri="{BB962C8B-B14F-4D97-AF65-F5344CB8AC3E}">
        <p14:creationId xmlns:p14="http://schemas.microsoft.com/office/powerpoint/2010/main" val="9864687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Shape 114"/>
          <p:cNvSpPr txBox="1">
            <a:spLocks noGrp="1"/>
          </p:cNvSpPr>
          <p:nvPr>
            <p:ph type="title"/>
          </p:nvPr>
        </p:nvSpPr>
        <p:spPr>
          <a:xfrm>
            <a:off x="1042646" y="515849"/>
            <a:ext cx="8947515" cy="1381190"/>
          </a:xfrm>
          <a:prstGeom prst="rect">
            <a:avLst/>
          </a:prstGeom>
        </p:spPr>
        <p:txBody>
          <a:bodyPr lIns="91425" tIns="91425" rIns="91425" bIns="91425" anchor="b" anchorCtr="0">
            <a:noAutofit/>
          </a:bodyPr>
          <a:lstStyle/>
          <a:p>
            <a:pPr lvl="0"/>
            <a:r>
              <a:rPr lang="en-US" sz="4000" b="1" dirty="0"/>
              <a:t>Selection algorithm</a:t>
            </a:r>
            <a:r>
              <a:rPr lang="en-US" sz="4000" dirty="0"/>
              <a:t/>
            </a:r>
            <a:br>
              <a:rPr lang="en-US" sz="4000" dirty="0"/>
            </a:br>
            <a:endParaRPr lang="en" sz="4000" dirty="0"/>
          </a:p>
        </p:txBody>
      </p:sp>
      <p:sp>
        <p:nvSpPr>
          <p:cNvPr id="8" name="Shape 68"/>
          <p:cNvSpPr txBox="1"/>
          <p:nvPr/>
        </p:nvSpPr>
        <p:spPr>
          <a:xfrm>
            <a:off x="756044" y="1671785"/>
            <a:ext cx="7405318" cy="4303375"/>
          </a:xfrm>
          <a:prstGeom prst="rect">
            <a:avLst/>
          </a:prstGeom>
          <a:noFill/>
          <a:ln>
            <a:noFill/>
          </a:ln>
        </p:spPr>
        <p:txBody>
          <a:bodyPr lIns="91425" tIns="91425" rIns="91425" bIns="91425" anchor="t" anchorCtr="0">
            <a:noAutofit/>
          </a:bodyPr>
          <a:lstStyle/>
          <a:p>
            <a:pPr marL="285750" lvl="0" indent="-285750">
              <a:spcBef>
                <a:spcPts val="600"/>
              </a:spcBef>
              <a:buFont typeface="Arial" panose="020B0604020202020204" pitchFamily="34" charset="0"/>
              <a:buChar char="•"/>
            </a:pPr>
            <a:r>
              <a:rPr lang="en-US" sz="2800" b="1" dirty="0">
                <a:solidFill>
                  <a:schemeClr val="bg1"/>
                </a:solidFill>
                <a:latin typeface="Quicksand"/>
                <a:ea typeface="Quicksand"/>
                <a:cs typeface="Quicksand"/>
                <a:sym typeface="Quicksand"/>
              </a:rPr>
              <a:t>Working with large datasets is always painful, especially when it needs to be displayed in a ‘human readable’ format. It is a very frequent task to display only the largest, newest, most expensive etc.</a:t>
            </a:r>
          </a:p>
          <a:p>
            <a:pPr marL="285750" lvl="0" indent="-285750">
              <a:spcBef>
                <a:spcPts val="600"/>
              </a:spcBef>
              <a:buFont typeface="Arial" panose="020B0604020202020204" pitchFamily="34" charset="0"/>
              <a:buChar char="•"/>
            </a:pPr>
            <a:endParaRPr lang="en-US" sz="2800" b="1" dirty="0">
              <a:solidFill>
                <a:schemeClr val="bg1"/>
              </a:solidFill>
              <a:latin typeface="Quicksand"/>
              <a:ea typeface="Quicksand"/>
              <a:cs typeface="Quicksand"/>
              <a:sym typeface="Quicksand"/>
            </a:endParaRPr>
          </a:p>
        </p:txBody>
      </p:sp>
    </p:spTree>
    <p:extLst>
      <p:ext uri="{BB962C8B-B14F-4D97-AF65-F5344CB8AC3E}">
        <p14:creationId xmlns:p14="http://schemas.microsoft.com/office/powerpoint/2010/main" val="254147338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Shape 102"/>
          <p:cNvSpPr txBox="1">
            <a:spLocks noGrp="1"/>
          </p:cNvSpPr>
          <p:nvPr>
            <p:ph type="ctrTitle" idx="4294967295"/>
          </p:nvPr>
        </p:nvSpPr>
        <p:spPr>
          <a:xfrm>
            <a:off x="1445894" y="1373976"/>
            <a:ext cx="6859093" cy="4310289"/>
          </a:xfrm>
          <a:prstGeom prst="rect">
            <a:avLst/>
          </a:prstGeom>
        </p:spPr>
        <p:txBody>
          <a:bodyPr lIns="91425" tIns="91425" rIns="91425" bIns="91425" anchor="ctr" anchorCtr="0">
            <a:noAutofit/>
          </a:bodyPr>
          <a:lstStyle/>
          <a:p>
            <a:pPr lvl="0" algn="ctr"/>
            <a:r>
              <a:rPr lang="en-US" sz="6600" b="1" dirty="0" smtClean="0"/>
              <a:t>Priority</a:t>
            </a:r>
            <a:br>
              <a:rPr lang="en-US" sz="6600" b="1" dirty="0" smtClean="0"/>
            </a:br>
            <a:r>
              <a:rPr lang="en-US" sz="6600" b="1" dirty="0" smtClean="0"/>
              <a:t>Queue</a:t>
            </a:r>
            <a:endParaRPr lang="en" sz="6600" b="1" dirty="0"/>
          </a:p>
        </p:txBody>
      </p:sp>
      <p:grpSp>
        <p:nvGrpSpPr>
          <p:cNvPr id="3" name="Group 2"/>
          <p:cNvGrpSpPr/>
          <p:nvPr/>
        </p:nvGrpSpPr>
        <p:grpSpPr>
          <a:xfrm>
            <a:off x="-18849" y="2304672"/>
            <a:ext cx="2448899" cy="2448899"/>
            <a:chOff x="-254030" y="2291972"/>
            <a:chExt cx="2448899" cy="2448899"/>
          </a:xfrm>
        </p:grpSpPr>
        <p:sp>
          <p:nvSpPr>
            <p:cNvPr id="101" name="Shape 101"/>
            <p:cNvSpPr/>
            <p:nvPr/>
          </p:nvSpPr>
          <p:spPr>
            <a:xfrm>
              <a:off x="-254030" y="2291972"/>
              <a:ext cx="2448899" cy="2448899"/>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84450"/>
              <a:ext cx="2149011" cy="1593850"/>
            </a:xfrm>
            <a:prstGeom prst="rect">
              <a:avLst/>
            </a:prstGeom>
          </p:spPr>
        </p:pic>
      </p:grpSp>
    </p:spTree>
    <p:extLst>
      <p:ext uri="{BB962C8B-B14F-4D97-AF65-F5344CB8AC3E}">
        <p14:creationId xmlns:p14="http://schemas.microsoft.com/office/powerpoint/2010/main" val="239271702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b="1" dirty="0"/>
              <a:t>Priority Queue</a:t>
            </a:r>
            <a:r>
              <a:rPr lang="en-US" sz="1600" b="1" dirty="0"/>
              <a:t>: </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sz="3100" b="1" dirty="0" smtClean="0"/>
              <a:t>Priority </a:t>
            </a:r>
            <a:r>
              <a:rPr lang="en-US" sz="3100" b="1" dirty="0"/>
              <a:t>Q</a:t>
            </a:r>
            <a:r>
              <a:rPr lang="en-US" sz="3100" b="1" dirty="0" smtClean="0"/>
              <a:t>ueue</a:t>
            </a:r>
            <a:r>
              <a:rPr lang="en-US" sz="2700" b="1" dirty="0" smtClean="0"/>
              <a:t>: </a:t>
            </a:r>
            <a:r>
              <a:rPr lang="en-US" dirty="0" smtClean="0"/>
              <a:t/>
            </a:r>
            <a:br>
              <a:rPr lang="en-US" dirty="0" smtClean="0"/>
            </a:br>
            <a:r>
              <a:rPr lang="en-US" dirty="0" smtClean="0"/>
              <a:t/>
            </a:r>
            <a:br>
              <a:rPr lang="en-US" dirty="0" smtClean="0"/>
            </a:br>
            <a:r>
              <a:rPr lang="en-US" dirty="0" smtClean="0"/>
              <a:t>A </a:t>
            </a:r>
            <a:r>
              <a:rPr lang="en-US" dirty="0"/>
              <a:t>priority queue is an abstract concept like "a list" or "a map"; just as a list can be </a:t>
            </a:r>
            <a:r>
              <a:rPr lang="en-US" dirty="0" smtClean="0"/>
              <a:t>implemented </a:t>
            </a:r>
            <a:r>
              <a:rPr lang="en-US" dirty="0"/>
              <a:t>with a linked list or an </a:t>
            </a:r>
            <a:r>
              <a:rPr lang="en-US" dirty="0" smtClean="0"/>
              <a:t>array .</a:t>
            </a:r>
            <a:r>
              <a:rPr lang="en-US" dirty="0"/>
              <a:t> Priority queues can be efficiently implemented using Binary Heap because it supports insert(), delete() and extractmax(), decreaseKey() </a:t>
            </a:r>
            <a:r>
              <a:rPr lang="en-US" dirty="0" smtClean="0"/>
              <a:t>operations.</a:t>
            </a:r>
          </a:p>
          <a:p>
            <a:pPr>
              <a:lnSpc>
                <a:spcPct val="200000"/>
              </a:lnSpc>
            </a:pPr>
            <a:r>
              <a:rPr lang="en-US" dirty="0" smtClean="0"/>
              <a:t>There are two kinds of priority queue</a:t>
            </a:r>
          </a:p>
          <a:p>
            <a:pPr lvl="1">
              <a:lnSpc>
                <a:spcPct val="200000"/>
              </a:lnSpc>
              <a:buFont typeface="Wingdings" panose="05000000000000000000" pitchFamily="2" charset="2"/>
              <a:buChar char="Ø"/>
            </a:pPr>
            <a:r>
              <a:rPr lang="en-US" dirty="0" smtClean="0"/>
              <a:t>max-priority queue</a:t>
            </a:r>
          </a:p>
          <a:p>
            <a:pPr lvl="1">
              <a:lnSpc>
                <a:spcPct val="200000"/>
              </a:lnSpc>
              <a:buFont typeface="Wingdings" panose="05000000000000000000" pitchFamily="2" charset="2"/>
              <a:buChar char="Ø"/>
            </a:pPr>
            <a:r>
              <a:rPr lang="en-US" dirty="0" smtClean="0"/>
              <a:t>min-priority queue</a:t>
            </a:r>
          </a:p>
          <a:p>
            <a:endParaRPr lang="en-US" dirty="0"/>
          </a:p>
        </p:txBody>
      </p:sp>
    </p:spTree>
    <p:extLst>
      <p:ext uri="{BB962C8B-B14F-4D97-AF65-F5344CB8AC3E}">
        <p14:creationId xmlns:p14="http://schemas.microsoft.com/office/powerpoint/2010/main" val="315271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Rounded Rectangle 2"/>
          <p:cNvSpPr/>
          <p:nvPr/>
        </p:nvSpPr>
        <p:spPr>
          <a:xfrm>
            <a:off x="3166963" y="2177671"/>
            <a:ext cx="1525905" cy="755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t>2</a:t>
            </a:r>
          </a:p>
        </p:txBody>
      </p:sp>
      <p:sp>
        <p:nvSpPr>
          <p:cNvPr id="4" name="Rounded Rectangle 3"/>
          <p:cNvSpPr/>
          <p:nvPr/>
        </p:nvSpPr>
        <p:spPr>
          <a:xfrm>
            <a:off x="1434872" y="2177671"/>
            <a:ext cx="1474470" cy="755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ln w="0"/>
                <a:solidFill>
                  <a:schemeClr val="tx1"/>
                </a:solidFill>
                <a:effectLst>
                  <a:outerShdw blurRad="38100" dist="19050" dir="2700000" algn="tl" rotWithShape="0">
                    <a:schemeClr val="dk1">
                      <a:alpha val="40000"/>
                    </a:schemeClr>
                  </a:outerShdw>
                </a:effectLst>
              </a:rPr>
              <a:t>20</a:t>
            </a:r>
          </a:p>
        </p:txBody>
      </p:sp>
      <p:sp>
        <p:nvSpPr>
          <p:cNvPr id="5" name="Rounded Rectangle 4"/>
          <p:cNvSpPr/>
          <p:nvPr/>
        </p:nvSpPr>
        <p:spPr>
          <a:xfrm>
            <a:off x="4982353" y="2189058"/>
            <a:ext cx="1433015" cy="755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100" dirty="0">
                <a:solidFill>
                  <a:srgbClr val="FFFF00"/>
                </a:solidFill>
              </a:rPr>
              <a:t>10</a:t>
            </a:r>
          </a:p>
        </p:txBody>
      </p:sp>
      <p:sp>
        <p:nvSpPr>
          <p:cNvPr id="6" name="Rounded Rectangle 5"/>
          <p:cNvSpPr/>
          <p:nvPr/>
        </p:nvSpPr>
        <p:spPr>
          <a:xfrm>
            <a:off x="6765878" y="2177671"/>
            <a:ext cx="1422779" cy="755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100" dirty="0">
                <a:solidFill>
                  <a:schemeClr val="accent4">
                    <a:lumMod val="40000"/>
                    <a:lumOff val="60000"/>
                  </a:schemeClr>
                </a:solidFill>
              </a:rPr>
              <a:t>5</a:t>
            </a:r>
          </a:p>
        </p:txBody>
      </p:sp>
      <p:sp>
        <p:nvSpPr>
          <p:cNvPr id="7" name="Left Arrow 6"/>
          <p:cNvSpPr/>
          <p:nvPr/>
        </p:nvSpPr>
        <p:spPr>
          <a:xfrm>
            <a:off x="675564" y="2320973"/>
            <a:ext cx="655093" cy="49131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ln w="0"/>
              <a:solidFill>
                <a:schemeClr val="tx1"/>
              </a:solidFill>
              <a:effectLst>
                <a:outerShdw blurRad="38100" dist="19050" dir="2700000" algn="tl" rotWithShape="0">
                  <a:schemeClr val="dk1">
                    <a:alpha val="40000"/>
                  </a:schemeClr>
                </a:outerShdw>
              </a:effectLst>
            </a:endParaRPr>
          </a:p>
        </p:txBody>
      </p:sp>
      <p:sp>
        <p:nvSpPr>
          <p:cNvPr id="8" name="Left Arrow 7"/>
          <p:cNvSpPr/>
          <p:nvPr/>
        </p:nvSpPr>
        <p:spPr>
          <a:xfrm>
            <a:off x="8372902" y="2320973"/>
            <a:ext cx="665328" cy="4913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9" name="TextBox 8"/>
          <p:cNvSpPr txBox="1"/>
          <p:nvPr/>
        </p:nvSpPr>
        <p:spPr>
          <a:xfrm>
            <a:off x="462915" y="3120390"/>
            <a:ext cx="1765935" cy="369332"/>
          </a:xfrm>
          <a:prstGeom prst="rect">
            <a:avLst/>
          </a:prstGeom>
          <a:noFill/>
        </p:spPr>
        <p:txBody>
          <a:bodyPr wrap="square" rtlCol="0">
            <a:spAutoFit/>
          </a:bodyPr>
          <a:lstStyle/>
          <a:p>
            <a:r>
              <a:rPr lang="en-US" sz="1800" b="1" i="1" dirty="0">
                <a:hlinkClick r:id="rId2"/>
              </a:rPr>
              <a:t>dequeue</a:t>
            </a:r>
            <a:endParaRPr lang="en-US" sz="1800" dirty="0"/>
          </a:p>
        </p:txBody>
      </p:sp>
      <p:sp>
        <p:nvSpPr>
          <p:cNvPr id="10" name="TextBox 9"/>
          <p:cNvSpPr txBox="1"/>
          <p:nvPr/>
        </p:nvSpPr>
        <p:spPr>
          <a:xfrm>
            <a:off x="7916896" y="3120390"/>
            <a:ext cx="1577340" cy="369332"/>
          </a:xfrm>
          <a:prstGeom prst="rect">
            <a:avLst/>
          </a:prstGeom>
          <a:noFill/>
        </p:spPr>
        <p:txBody>
          <a:bodyPr wrap="square" rtlCol="0">
            <a:spAutoFit/>
          </a:bodyPr>
          <a:lstStyle/>
          <a:p>
            <a:r>
              <a:rPr lang="en-US" sz="1800" b="1" i="1" u="sng" dirty="0">
                <a:hlinkClick r:id="rId2"/>
              </a:rPr>
              <a:t>enqueue</a:t>
            </a:r>
            <a:endParaRPr lang="en-US" sz="1800" dirty="0"/>
          </a:p>
        </p:txBody>
      </p:sp>
      <p:sp>
        <p:nvSpPr>
          <p:cNvPr id="11" name="TextBox 10"/>
          <p:cNvSpPr txBox="1"/>
          <p:nvPr/>
        </p:nvSpPr>
        <p:spPr>
          <a:xfrm>
            <a:off x="1003111" y="4183380"/>
            <a:ext cx="2926805" cy="461665"/>
          </a:xfrm>
          <a:prstGeom prst="rect">
            <a:avLst/>
          </a:prstGeom>
          <a:noFill/>
        </p:spPr>
        <p:txBody>
          <a:bodyPr wrap="square" rtlCol="0">
            <a:spAutoFit/>
          </a:bodyPr>
          <a:lstStyle/>
          <a:p>
            <a:r>
              <a:rPr lang="en-US" sz="2400" dirty="0"/>
              <a:t>Avarage Wait time </a:t>
            </a:r>
            <a:r>
              <a:rPr lang="en-US" sz="2100" dirty="0"/>
              <a:t>=</a:t>
            </a:r>
          </a:p>
        </p:txBody>
      </p:sp>
      <mc:AlternateContent xmlns:mc="http://schemas.openxmlformats.org/markup-compatibility/2006" xmlns:a14="http://schemas.microsoft.com/office/drawing/2010/main">
        <mc:Choice Requires="a14">
          <p:sp>
            <p:nvSpPr>
              <p:cNvPr id="13" name="TextBox 12"/>
              <p:cNvSpPr txBox="1"/>
              <p:nvPr/>
            </p:nvSpPr>
            <p:spPr>
              <a:xfrm>
                <a:off x="2965897" y="4169881"/>
                <a:ext cx="3449471" cy="5245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500" i="1">
                              <a:latin typeface="Cambria Math" panose="02040503050406030204" pitchFamily="18" charset="0"/>
                            </a:rPr>
                          </m:ctrlPr>
                        </m:fPr>
                        <m:num>
                          <m:r>
                            <a:rPr lang="en-US" sz="1500" i="1">
                              <a:latin typeface="Cambria Math" panose="02040503050406030204" pitchFamily="18" charset="0"/>
                            </a:rPr>
                            <m:t>20+22+32+37</m:t>
                          </m:r>
                        </m:num>
                        <m:den>
                          <m:r>
                            <a:rPr lang="en-US" sz="1500" i="1">
                              <a:latin typeface="Cambria Math" panose="02040503050406030204" pitchFamily="18" charset="0"/>
                            </a:rPr>
                            <m:t>4</m:t>
                          </m:r>
                        </m:den>
                      </m:f>
                    </m:oMath>
                  </m:oMathPara>
                </a14:m>
                <a:endParaRPr lang="en-US" sz="15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965897" y="4169881"/>
                <a:ext cx="3449471" cy="524503"/>
              </a:xfrm>
              <a:prstGeom prst="rect">
                <a:avLst/>
              </a:prstGeom>
              <a:blipFill rotWithShape="0">
                <a:blip r:embed="rId3"/>
                <a:stretch>
                  <a:fillRect b="-34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16407" y="4689480"/>
                <a:ext cx="2943823" cy="613886"/>
              </a:xfrm>
              <a:prstGeom prst="rect">
                <a:avLst/>
              </a:prstGeom>
              <a:noFill/>
            </p:spPr>
            <p:txBody>
              <a:bodyPr wrap="square" rtlCol="0">
                <a:spAutoFit/>
              </a:bodyPr>
              <a:lstStyle/>
              <a:p>
                <a:r>
                  <a:rPr lang="en-US" sz="2400" dirty="0"/>
                  <a:t>=</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111</m:t>
                        </m:r>
                      </m:num>
                      <m:den>
                        <m:r>
                          <a:rPr lang="en-US" sz="2400" i="1">
                            <a:latin typeface="Cambria Math" panose="02040503050406030204" pitchFamily="18" charset="0"/>
                          </a:rPr>
                          <m:t>4</m:t>
                        </m:r>
                      </m:den>
                    </m:f>
                  </m:oMath>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316407" y="4689480"/>
                <a:ext cx="2943823" cy="613886"/>
              </a:xfrm>
              <a:prstGeom prst="rect">
                <a:avLst/>
              </a:prstGeom>
              <a:blipFill rotWithShape="0">
                <a:blip r:embed="rId4"/>
                <a:stretch>
                  <a:fillRect l="-3106" b="-8911"/>
                </a:stretch>
              </a:blipFill>
            </p:spPr>
            <p:txBody>
              <a:bodyPr/>
              <a:lstStyle/>
              <a:p>
                <a:r>
                  <a:rPr lang="en-US">
                    <a:noFill/>
                  </a:rPr>
                  <a:t> </a:t>
                </a:r>
              </a:p>
            </p:txBody>
          </p:sp>
        </mc:Fallback>
      </mc:AlternateContent>
      <p:sp>
        <p:nvSpPr>
          <p:cNvPr id="15" name="TextBox 14"/>
          <p:cNvSpPr txBox="1"/>
          <p:nvPr/>
        </p:nvSpPr>
        <p:spPr>
          <a:xfrm>
            <a:off x="3316407" y="5281409"/>
            <a:ext cx="3019567" cy="415498"/>
          </a:xfrm>
          <a:prstGeom prst="rect">
            <a:avLst/>
          </a:prstGeom>
          <a:noFill/>
        </p:spPr>
        <p:txBody>
          <a:bodyPr wrap="square" rtlCol="0">
            <a:spAutoFit/>
          </a:bodyPr>
          <a:lstStyle/>
          <a:p>
            <a:r>
              <a:rPr lang="en-US" sz="2100" dirty="0"/>
              <a:t>~27</a:t>
            </a:r>
            <a:endParaRPr lang="en-US" sz="1050" dirty="0"/>
          </a:p>
        </p:txBody>
      </p:sp>
    </p:spTree>
    <p:extLst>
      <p:ext uri="{BB962C8B-B14F-4D97-AF65-F5344CB8AC3E}">
        <p14:creationId xmlns:p14="http://schemas.microsoft.com/office/powerpoint/2010/main" val="3069485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Rounded Rectangle 2"/>
          <p:cNvSpPr/>
          <p:nvPr/>
        </p:nvSpPr>
        <p:spPr>
          <a:xfrm>
            <a:off x="1514902" y="2211193"/>
            <a:ext cx="1525905" cy="755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t>2</a:t>
            </a:r>
          </a:p>
        </p:txBody>
      </p:sp>
      <p:sp>
        <p:nvSpPr>
          <p:cNvPr id="4" name="Rounded Rectangle 3"/>
          <p:cNvSpPr/>
          <p:nvPr/>
        </p:nvSpPr>
        <p:spPr>
          <a:xfrm>
            <a:off x="6666401" y="2211193"/>
            <a:ext cx="1474470" cy="755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ln w="0"/>
                <a:solidFill>
                  <a:schemeClr val="tx1"/>
                </a:solidFill>
                <a:effectLst>
                  <a:outerShdw blurRad="38100" dist="19050" dir="2700000" algn="tl" rotWithShape="0">
                    <a:schemeClr val="dk1">
                      <a:alpha val="40000"/>
                    </a:schemeClr>
                  </a:outerShdw>
                </a:effectLst>
              </a:rPr>
              <a:t>20</a:t>
            </a:r>
          </a:p>
        </p:txBody>
      </p:sp>
      <p:sp>
        <p:nvSpPr>
          <p:cNvPr id="5" name="Rounded Rectangle 4"/>
          <p:cNvSpPr/>
          <p:nvPr/>
        </p:nvSpPr>
        <p:spPr>
          <a:xfrm>
            <a:off x="4982353" y="2189058"/>
            <a:ext cx="1433015" cy="755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100" dirty="0">
                <a:solidFill>
                  <a:srgbClr val="FFFF00"/>
                </a:solidFill>
              </a:rPr>
              <a:t>10</a:t>
            </a:r>
          </a:p>
        </p:txBody>
      </p:sp>
      <p:sp>
        <p:nvSpPr>
          <p:cNvPr id="6" name="Rounded Rectangle 5"/>
          <p:cNvSpPr/>
          <p:nvPr/>
        </p:nvSpPr>
        <p:spPr>
          <a:xfrm>
            <a:off x="3272203" y="2189058"/>
            <a:ext cx="1422779" cy="755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100" dirty="0">
                <a:solidFill>
                  <a:schemeClr val="accent4">
                    <a:lumMod val="40000"/>
                    <a:lumOff val="60000"/>
                  </a:schemeClr>
                </a:solidFill>
              </a:rPr>
              <a:t>5</a:t>
            </a:r>
          </a:p>
        </p:txBody>
      </p:sp>
      <p:sp>
        <p:nvSpPr>
          <p:cNvPr id="7" name="Left Arrow 6"/>
          <p:cNvSpPr/>
          <p:nvPr/>
        </p:nvSpPr>
        <p:spPr>
          <a:xfrm>
            <a:off x="675564" y="2320973"/>
            <a:ext cx="655093" cy="49131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ln w="0"/>
              <a:solidFill>
                <a:schemeClr val="tx1"/>
              </a:solidFill>
              <a:effectLst>
                <a:outerShdw blurRad="38100" dist="19050" dir="2700000" algn="tl" rotWithShape="0">
                  <a:schemeClr val="dk1">
                    <a:alpha val="40000"/>
                  </a:schemeClr>
                </a:outerShdw>
              </a:effectLst>
            </a:endParaRPr>
          </a:p>
        </p:txBody>
      </p:sp>
      <p:sp>
        <p:nvSpPr>
          <p:cNvPr id="8" name="Left Arrow 7"/>
          <p:cNvSpPr/>
          <p:nvPr/>
        </p:nvSpPr>
        <p:spPr>
          <a:xfrm>
            <a:off x="8372902" y="2320973"/>
            <a:ext cx="665328" cy="4913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9" name="TextBox 8"/>
          <p:cNvSpPr txBox="1"/>
          <p:nvPr/>
        </p:nvSpPr>
        <p:spPr>
          <a:xfrm>
            <a:off x="447689" y="3097887"/>
            <a:ext cx="1765935" cy="369332"/>
          </a:xfrm>
          <a:prstGeom prst="rect">
            <a:avLst/>
          </a:prstGeom>
          <a:noFill/>
        </p:spPr>
        <p:txBody>
          <a:bodyPr wrap="square" rtlCol="0">
            <a:spAutoFit/>
          </a:bodyPr>
          <a:lstStyle/>
          <a:p>
            <a:r>
              <a:rPr lang="en-US" sz="1800" b="1" dirty="0">
                <a:hlinkClick r:id="rId2"/>
              </a:rPr>
              <a:t>dequeue</a:t>
            </a:r>
            <a:endParaRPr lang="en-US" sz="1800" b="1" dirty="0"/>
          </a:p>
        </p:txBody>
      </p:sp>
      <p:sp>
        <p:nvSpPr>
          <p:cNvPr id="10" name="TextBox 9"/>
          <p:cNvSpPr txBox="1"/>
          <p:nvPr/>
        </p:nvSpPr>
        <p:spPr>
          <a:xfrm>
            <a:off x="8065809" y="3120390"/>
            <a:ext cx="1577340" cy="369332"/>
          </a:xfrm>
          <a:prstGeom prst="rect">
            <a:avLst/>
          </a:prstGeom>
          <a:noFill/>
        </p:spPr>
        <p:txBody>
          <a:bodyPr wrap="square" rtlCol="0">
            <a:spAutoFit/>
          </a:bodyPr>
          <a:lstStyle/>
          <a:p>
            <a:r>
              <a:rPr lang="en-US" sz="1800" b="1" i="1" u="sng" dirty="0">
                <a:hlinkClick r:id="rId2"/>
              </a:rPr>
              <a:t>enqueue</a:t>
            </a:r>
            <a:endParaRPr lang="en-US" sz="1800" dirty="0"/>
          </a:p>
        </p:txBody>
      </p:sp>
      <p:sp>
        <p:nvSpPr>
          <p:cNvPr id="11" name="TextBox 10"/>
          <p:cNvSpPr txBox="1"/>
          <p:nvPr/>
        </p:nvSpPr>
        <p:spPr>
          <a:xfrm>
            <a:off x="1003111" y="4183380"/>
            <a:ext cx="2926805" cy="461665"/>
          </a:xfrm>
          <a:prstGeom prst="rect">
            <a:avLst/>
          </a:prstGeom>
          <a:noFill/>
        </p:spPr>
        <p:txBody>
          <a:bodyPr wrap="square" rtlCol="0">
            <a:spAutoFit/>
          </a:bodyPr>
          <a:lstStyle/>
          <a:p>
            <a:r>
              <a:rPr lang="en-US" sz="2400" dirty="0"/>
              <a:t>Avarage Wait time </a:t>
            </a:r>
            <a:r>
              <a:rPr lang="en-US" sz="2100" dirty="0"/>
              <a:t>=</a:t>
            </a:r>
          </a:p>
        </p:txBody>
      </p:sp>
      <mc:AlternateContent xmlns:mc="http://schemas.openxmlformats.org/markup-compatibility/2006" xmlns:a14="http://schemas.microsoft.com/office/drawing/2010/main">
        <mc:Choice Requires="a14">
          <p:sp>
            <p:nvSpPr>
              <p:cNvPr id="13" name="TextBox 12"/>
              <p:cNvSpPr txBox="1"/>
              <p:nvPr/>
            </p:nvSpPr>
            <p:spPr>
              <a:xfrm>
                <a:off x="2886503" y="4183380"/>
                <a:ext cx="3449471" cy="5245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500" i="1">
                              <a:latin typeface="Cambria Math" panose="02040503050406030204" pitchFamily="18" charset="0"/>
                            </a:rPr>
                          </m:ctrlPr>
                        </m:fPr>
                        <m:num>
                          <m:r>
                            <a:rPr lang="en-US" sz="1500" i="1">
                              <a:latin typeface="Cambria Math" panose="02040503050406030204" pitchFamily="18" charset="0"/>
                            </a:rPr>
                            <m:t>2+7+17+37</m:t>
                          </m:r>
                        </m:num>
                        <m:den>
                          <m:r>
                            <a:rPr lang="en-US" sz="1500" i="1">
                              <a:latin typeface="Cambria Math" panose="02040503050406030204" pitchFamily="18" charset="0"/>
                            </a:rPr>
                            <m:t>4</m:t>
                          </m:r>
                        </m:den>
                      </m:f>
                    </m:oMath>
                  </m:oMathPara>
                </a14:m>
                <a:endParaRPr lang="en-US" sz="15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886503" y="4183380"/>
                <a:ext cx="3449471" cy="524503"/>
              </a:xfrm>
              <a:prstGeom prst="rect">
                <a:avLst/>
              </a:prstGeom>
              <a:blipFill rotWithShape="0">
                <a:blip r:embed="rId3"/>
                <a:stretch>
                  <a:fillRect b="-34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92151" y="4688807"/>
                <a:ext cx="2943823" cy="549318"/>
              </a:xfrm>
              <a:prstGeom prst="rect">
                <a:avLst/>
              </a:prstGeom>
              <a:noFill/>
            </p:spPr>
            <p:txBody>
              <a:bodyPr wrap="square" rtlCol="0">
                <a:spAutoFit/>
              </a:bodyPr>
              <a:lstStyle/>
              <a:p>
                <a:r>
                  <a:rPr lang="en-US" sz="2100" dirty="0"/>
                  <a:t>=</a:t>
                </a:r>
                <a14:m>
                  <m:oMath xmlns:m="http://schemas.openxmlformats.org/officeDocument/2006/math">
                    <m:f>
                      <m:fPr>
                        <m:ctrlPr>
                          <a:rPr lang="en-US" sz="2100" i="1">
                            <a:latin typeface="Cambria Math" panose="02040503050406030204" pitchFamily="18" charset="0"/>
                          </a:rPr>
                        </m:ctrlPr>
                      </m:fPr>
                      <m:num>
                        <m:r>
                          <a:rPr lang="en-US" sz="2100" i="1">
                            <a:latin typeface="Cambria Math" panose="02040503050406030204" pitchFamily="18" charset="0"/>
                          </a:rPr>
                          <m:t>63</m:t>
                        </m:r>
                      </m:num>
                      <m:den>
                        <m:r>
                          <a:rPr lang="en-US" sz="2100" i="1">
                            <a:latin typeface="Cambria Math" panose="02040503050406030204" pitchFamily="18" charset="0"/>
                          </a:rPr>
                          <m:t>4</m:t>
                        </m:r>
                      </m:den>
                    </m:f>
                  </m:oMath>
                </a14:m>
                <a:endParaRPr lang="en-US" sz="21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392151" y="4688807"/>
                <a:ext cx="2943823" cy="549318"/>
              </a:xfrm>
              <a:prstGeom prst="rect">
                <a:avLst/>
              </a:prstGeom>
              <a:blipFill rotWithShape="0">
                <a:blip r:embed="rId4"/>
                <a:stretch>
                  <a:fillRect l="-2484" b="-7778"/>
                </a:stretch>
              </a:blipFill>
            </p:spPr>
            <p:txBody>
              <a:bodyPr/>
              <a:lstStyle/>
              <a:p>
                <a:r>
                  <a:rPr lang="en-US">
                    <a:noFill/>
                  </a:rPr>
                  <a:t> </a:t>
                </a:r>
              </a:p>
            </p:txBody>
          </p:sp>
        </mc:Fallback>
      </mc:AlternateContent>
      <p:sp>
        <p:nvSpPr>
          <p:cNvPr id="15" name="TextBox 14"/>
          <p:cNvSpPr txBox="1"/>
          <p:nvPr/>
        </p:nvSpPr>
        <p:spPr>
          <a:xfrm>
            <a:off x="3316407" y="5215009"/>
            <a:ext cx="3019567" cy="415498"/>
          </a:xfrm>
          <a:prstGeom prst="rect">
            <a:avLst/>
          </a:prstGeom>
          <a:noFill/>
        </p:spPr>
        <p:txBody>
          <a:bodyPr wrap="square" rtlCol="0">
            <a:spAutoFit/>
          </a:bodyPr>
          <a:lstStyle/>
          <a:p>
            <a:r>
              <a:rPr lang="en-US" sz="2100" dirty="0"/>
              <a:t>~15</a:t>
            </a:r>
            <a:endParaRPr lang="en-US" sz="1050" dirty="0"/>
          </a:p>
        </p:txBody>
      </p:sp>
    </p:spTree>
    <p:extLst>
      <p:ext uri="{BB962C8B-B14F-4D97-AF65-F5344CB8AC3E}">
        <p14:creationId xmlns:p14="http://schemas.microsoft.com/office/powerpoint/2010/main" val="1262757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Rectangle 2"/>
          <p:cNvSpPr>
            <a:spLocks noGrp="1" noChangeArrowheads="1"/>
          </p:cNvSpPr>
          <p:nvPr>
            <p:ph type="title"/>
            <p:custDataLst>
              <p:tags r:id="rId2"/>
            </p:custDataLst>
          </p:nvPr>
        </p:nvSpPr>
        <p:spPr>
          <a:solidFill>
            <a:srgbClr val="2E3037"/>
          </a:solidFill>
        </p:spPr>
        <p:txBody>
          <a:bodyPr/>
          <a:lstStyle/>
          <a:p>
            <a:r>
              <a:rPr lang="en-US" sz="2400" dirty="0"/>
              <a:t>In-place Insertion-sort</a:t>
            </a:r>
          </a:p>
        </p:txBody>
      </p:sp>
      <p:sp>
        <p:nvSpPr>
          <p:cNvPr id="236547" name="Rectangle 3"/>
          <p:cNvSpPr>
            <a:spLocks noGrp="1" noChangeArrowheads="1"/>
          </p:cNvSpPr>
          <p:nvPr>
            <p:ph type="body" sz="half" idx="1"/>
            <p:custDataLst>
              <p:tags r:id="rId3"/>
            </p:custDataLst>
          </p:nvPr>
        </p:nvSpPr>
        <p:spPr>
          <a:xfrm>
            <a:off x="1334718" y="2071688"/>
            <a:ext cx="3463675" cy="3919466"/>
          </a:xfrm>
        </p:spPr>
        <p:txBody>
          <a:bodyPr/>
          <a:lstStyle/>
          <a:p>
            <a:pPr>
              <a:lnSpc>
                <a:spcPct val="90000"/>
              </a:lnSpc>
            </a:pPr>
            <a:r>
              <a:rPr lang="en-US" sz="1575" dirty="0"/>
              <a:t>Instead of using an external data structure, we can implement selection-sort and insertion-sort in-place</a:t>
            </a:r>
          </a:p>
          <a:p>
            <a:pPr>
              <a:lnSpc>
                <a:spcPct val="90000"/>
              </a:lnSpc>
            </a:pPr>
            <a:r>
              <a:rPr lang="en-US" sz="1575" dirty="0"/>
              <a:t>A portion of the input sequence itself serves as the priority queue</a:t>
            </a:r>
          </a:p>
          <a:p>
            <a:pPr>
              <a:lnSpc>
                <a:spcPct val="90000"/>
              </a:lnSpc>
            </a:pPr>
            <a:r>
              <a:rPr lang="en-US" sz="1575" dirty="0"/>
              <a:t>For in-place insertion-sort</a:t>
            </a:r>
          </a:p>
          <a:p>
            <a:pPr marL="557213" lvl="1" indent="-214313"/>
            <a:r>
              <a:rPr lang="en-US" sz="1500" dirty="0"/>
              <a:t>We keep sorted the initial portion of the sequence</a:t>
            </a:r>
          </a:p>
          <a:p>
            <a:pPr marL="557213" lvl="1" indent="-214313"/>
            <a:r>
              <a:rPr lang="en-US" sz="1500" dirty="0"/>
              <a:t>We can use </a:t>
            </a:r>
            <a:r>
              <a:rPr lang="en-US" sz="1500" dirty="0">
                <a:solidFill>
                  <a:schemeClr val="tx2"/>
                </a:solidFill>
              </a:rPr>
              <a:t>swapElements</a:t>
            </a:r>
            <a:r>
              <a:rPr lang="en-US" sz="1500" dirty="0"/>
              <a:t> instead of modifying the sequence</a:t>
            </a:r>
          </a:p>
        </p:txBody>
      </p:sp>
      <p:grpSp>
        <p:nvGrpSpPr>
          <p:cNvPr id="236548" name="Group 4"/>
          <p:cNvGrpSpPr>
            <a:grpSpLocks/>
          </p:cNvGrpSpPr>
          <p:nvPr>
            <p:custDataLst>
              <p:tags r:id="rId4"/>
            </p:custDataLst>
          </p:nvPr>
        </p:nvGrpSpPr>
        <p:grpSpPr bwMode="auto">
          <a:xfrm>
            <a:off x="5029200" y="2071688"/>
            <a:ext cx="2228850" cy="228600"/>
            <a:chOff x="3216" y="1344"/>
            <a:chExt cx="1872" cy="192"/>
          </a:xfrm>
        </p:grpSpPr>
        <p:sp>
          <p:nvSpPr>
            <p:cNvPr id="236549" name="Line 5"/>
            <p:cNvSpPr>
              <a:spLocks noChangeShapeType="1"/>
            </p:cNvSpPr>
            <p:nvPr>
              <p:custDataLst>
                <p:tags r:id="rId57"/>
              </p:custDataLst>
            </p:nvPr>
          </p:nvSpPr>
          <p:spPr bwMode="auto">
            <a:xfrm>
              <a:off x="3408" y="1440"/>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236550" name="Oval 6"/>
            <p:cNvSpPr>
              <a:spLocks noChangeArrowheads="1"/>
            </p:cNvSpPr>
            <p:nvPr>
              <p:custDataLst>
                <p:tags r:id="rId58"/>
              </p:custDataLst>
            </p:nvPr>
          </p:nvSpPr>
          <p:spPr bwMode="auto">
            <a:xfrm>
              <a:off x="3216" y="13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dirty="0">
                  <a:latin typeface="Tahoma" panose="020B0604030504040204" pitchFamily="34" charset="0"/>
                </a:rPr>
                <a:t>5</a:t>
              </a:r>
            </a:p>
          </p:txBody>
        </p:sp>
        <p:sp>
          <p:nvSpPr>
            <p:cNvPr id="236551" name="Oval 7"/>
            <p:cNvSpPr>
              <a:spLocks noChangeArrowheads="1"/>
            </p:cNvSpPr>
            <p:nvPr>
              <p:custDataLst>
                <p:tags r:id="rId59"/>
              </p:custDataLst>
            </p:nvPr>
          </p:nvSpPr>
          <p:spPr bwMode="auto">
            <a:xfrm>
              <a:off x="3636" y="13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4</a:t>
              </a:r>
            </a:p>
          </p:txBody>
        </p:sp>
        <p:sp>
          <p:nvSpPr>
            <p:cNvPr id="236552" name="Oval 8"/>
            <p:cNvSpPr>
              <a:spLocks noChangeArrowheads="1"/>
            </p:cNvSpPr>
            <p:nvPr>
              <p:custDataLst>
                <p:tags r:id="rId60"/>
              </p:custDataLst>
            </p:nvPr>
          </p:nvSpPr>
          <p:spPr bwMode="auto">
            <a:xfrm>
              <a:off x="4056" y="13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2</a:t>
              </a:r>
            </a:p>
          </p:txBody>
        </p:sp>
        <p:sp>
          <p:nvSpPr>
            <p:cNvPr id="236553" name="Oval 9"/>
            <p:cNvSpPr>
              <a:spLocks noChangeArrowheads="1"/>
            </p:cNvSpPr>
            <p:nvPr>
              <p:custDataLst>
                <p:tags r:id="rId61"/>
              </p:custDataLst>
            </p:nvPr>
          </p:nvSpPr>
          <p:spPr bwMode="auto">
            <a:xfrm>
              <a:off x="4476" y="13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3</a:t>
              </a:r>
            </a:p>
          </p:txBody>
        </p:sp>
        <p:sp>
          <p:nvSpPr>
            <p:cNvPr id="236554" name="Oval 10"/>
            <p:cNvSpPr>
              <a:spLocks noChangeArrowheads="1"/>
            </p:cNvSpPr>
            <p:nvPr>
              <p:custDataLst>
                <p:tags r:id="rId62"/>
              </p:custDataLst>
            </p:nvPr>
          </p:nvSpPr>
          <p:spPr bwMode="auto">
            <a:xfrm>
              <a:off x="4896" y="13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1</a:t>
              </a:r>
            </a:p>
          </p:txBody>
        </p:sp>
      </p:grpSp>
      <p:grpSp>
        <p:nvGrpSpPr>
          <p:cNvPr id="236555" name="Group 11"/>
          <p:cNvGrpSpPr>
            <a:grpSpLocks/>
          </p:cNvGrpSpPr>
          <p:nvPr>
            <p:custDataLst>
              <p:tags r:id="rId5"/>
            </p:custDataLst>
          </p:nvPr>
        </p:nvGrpSpPr>
        <p:grpSpPr bwMode="auto">
          <a:xfrm>
            <a:off x="5029200" y="2605088"/>
            <a:ext cx="2228850" cy="228600"/>
            <a:chOff x="3264" y="1560"/>
            <a:chExt cx="1872" cy="192"/>
          </a:xfrm>
        </p:grpSpPr>
        <p:sp>
          <p:nvSpPr>
            <p:cNvPr id="236556" name="Line 12"/>
            <p:cNvSpPr>
              <a:spLocks noChangeShapeType="1"/>
            </p:cNvSpPr>
            <p:nvPr>
              <p:custDataLst>
                <p:tags r:id="rId51"/>
              </p:custDataLst>
            </p:nvPr>
          </p:nvSpPr>
          <p:spPr bwMode="auto">
            <a:xfrm>
              <a:off x="3456" y="1656"/>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236557" name="Oval 13"/>
            <p:cNvSpPr>
              <a:spLocks noChangeArrowheads="1"/>
            </p:cNvSpPr>
            <p:nvPr>
              <p:custDataLst>
                <p:tags r:id="rId52"/>
              </p:custDataLst>
            </p:nvPr>
          </p:nvSpPr>
          <p:spPr bwMode="auto">
            <a:xfrm>
              <a:off x="3264" y="1560"/>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5</a:t>
              </a:r>
            </a:p>
          </p:txBody>
        </p:sp>
        <p:sp>
          <p:nvSpPr>
            <p:cNvPr id="236558" name="Oval 14"/>
            <p:cNvSpPr>
              <a:spLocks noChangeArrowheads="1"/>
            </p:cNvSpPr>
            <p:nvPr>
              <p:custDataLst>
                <p:tags r:id="rId53"/>
              </p:custDataLst>
            </p:nvPr>
          </p:nvSpPr>
          <p:spPr bwMode="auto">
            <a:xfrm>
              <a:off x="3684" y="156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4</a:t>
              </a:r>
            </a:p>
          </p:txBody>
        </p:sp>
        <p:sp>
          <p:nvSpPr>
            <p:cNvPr id="236559" name="Oval 15"/>
            <p:cNvSpPr>
              <a:spLocks noChangeArrowheads="1"/>
            </p:cNvSpPr>
            <p:nvPr>
              <p:custDataLst>
                <p:tags r:id="rId54"/>
              </p:custDataLst>
            </p:nvPr>
          </p:nvSpPr>
          <p:spPr bwMode="auto">
            <a:xfrm>
              <a:off x="4104" y="156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2</a:t>
              </a:r>
            </a:p>
          </p:txBody>
        </p:sp>
        <p:sp>
          <p:nvSpPr>
            <p:cNvPr id="236560" name="Oval 16"/>
            <p:cNvSpPr>
              <a:spLocks noChangeArrowheads="1"/>
            </p:cNvSpPr>
            <p:nvPr>
              <p:custDataLst>
                <p:tags r:id="rId55"/>
              </p:custDataLst>
            </p:nvPr>
          </p:nvSpPr>
          <p:spPr bwMode="auto">
            <a:xfrm>
              <a:off x="4524" y="156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3</a:t>
              </a:r>
            </a:p>
          </p:txBody>
        </p:sp>
        <p:sp>
          <p:nvSpPr>
            <p:cNvPr id="236561" name="Oval 17"/>
            <p:cNvSpPr>
              <a:spLocks noChangeArrowheads="1"/>
            </p:cNvSpPr>
            <p:nvPr>
              <p:custDataLst>
                <p:tags r:id="rId56"/>
              </p:custDataLst>
            </p:nvPr>
          </p:nvSpPr>
          <p:spPr bwMode="auto">
            <a:xfrm>
              <a:off x="4944" y="1560"/>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1</a:t>
              </a:r>
            </a:p>
          </p:txBody>
        </p:sp>
      </p:grpSp>
      <p:grpSp>
        <p:nvGrpSpPr>
          <p:cNvPr id="236562" name="Group 18"/>
          <p:cNvGrpSpPr>
            <a:grpSpLocks/>
          </p:cNvGrpSpPr>
          <p:nvPr>
            <p:custDataLst>
              <p:tags r:id="rId6"/>
            </p:custDataLst>
          </p:nvPr>
        </p:nvGrpSpPr>
        <p:grpSpPr bwMode="auto">
          <a:xfrm>
            <a:off x="5029200" y="3138488"/>
            <a:ext cx="2228850" cy="228600"/>
            <a:chOff x="3264" y="2064"/>
            <a:chExt cx="1872" cy="192"/>
          </a:xfrm>
        </p:grpSpPr>
        <p:sp>
          <p:nvSpPr>
            <p:cNvPr id="236563" name="Line 19"/>
            <p:cNvSpPr>
              <a:spLocks noChangeShapeType="1"/>
            </p:cNvSpPr>
            <p:nvPr>
              <p:custDataLst>
                <p:tags r:id="rId45"/>
              </p:custDataLst>
            </p:nvPr>
          </p:nvSpPr>
          <p:spPr bwMode="auto">
            <a:xfrm>
              <a:off x="3456" y="2160"/>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236564" name="Oval 20"/>
            <p:cNvSpPr>
              <a:spLocks noChangeArrowheads="1"/>
            </p:cNvSpPr>
            <p:nvPr>
              <p:custDataLst>
                <p:tags r:id="rId46"/>
              </p:custDataLst>
            </p:nvPr>
          </p:nvSpPr>
          <p:spPr bwMode="auto">
            <a:xfrm>
              <a:off x="3264" y="2064"/>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4</a:t>
              </a:r>
            </a:p>
          </p:txBody>
        </p:sp>
        <p:sp>
          <p:nvSpPr>
            <p:cNvPr id="236565" name="Oval 21"/>
            <p:cNvSpPr>
              <a:spLocks noChangeArrowheads="1"/>
            </p:cNvSpPr>
            <p:nvPr>
              <p:custDataLst>
                <p:tags r:id="rId47"/>
              </p:custDataLst>
            </p:nvPr>
          </p:nvSpPr>
          <p:spPr bwMode="auto">
            <a:xfrm>
              <a:off x="3684" y="2064"/>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dirty="0">
                  <a:latin typeface="Tahoma" panose="020B0604030504040204" pitchFamily="34" charset="0"/>
                </a:rPr>
                <a:t>5</a:t>
              </a:r>
            </a:p>
          </p:txBody>
        </p:sp>
        <p:sp>
          <p:nvSpPr>
            <p:cNvPr id="236566" name="Oval 22"/>
            <p:cNvSpPr>
              <a:spLocks noChangeArrowheads="1"/>
            </p:cNvSpPr>
            <p:nvPr>
              <p:custDataLst>
                <p:tags r:id="rId48"/>
              </p:custDataLst>
            </p:nvPr>
          </p:nvSpPr>
          <p:spPr bwMode="auto">
            <a:xfrm>
              <a:off x="4104" y="206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2</a:t>
              </a:r>
            </a:p>
          </p:txBody>
        </p:sp>
        <p:sp>
          <p:nvSpPr>
            <p:cNvPr id="236567" name="Oval 23"/>
            <p:cNvSpPr>
              <a:spLocks noChangeArrowheads="1"/>
            </p:cNvSpPr>
            <p:nvPr>
              <p:custDataLst>
                <p:tags r:id="rId49"/>
              </p:custDataLst>
            </p:nvPr>
          </p:nvSpPr>
          <p:spPr bwMode="auto">
            <a:xfrm>
              <a:off x="4524" y="206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3</a:t>
              </a:r>
            </a:p>
          </p:txBody>
        </p:sp>
        <p:sp>
          <p:nvSpPr>
            <p:cNvPr id="236568" name="Oval 24"/>
            <p:cNvSpPr>
              <a:spLocks noChangeArrowheads="1"/>
            </p:cNvSpPr>
            <p:nvPr>
              <p:custDataLst>
                <p:tags r:id="rId50"/>
              </p:custDataLst>
            </p:nvPr>
          </p:nvSpPr>
          <p:spPr bwMode="auto">
            <a:xfrm>
              <a:off x="4944" y="206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1</a:t>
              </a:r>
            </a:p>
          </p:txBody>
        </p:sp>
      </p:grpSp>
      <p:grpSp>
        <p:nvGrpSpPr>
          <p:cNvPr id="236569" name="Group 25"/>
          <p:cNvGrpSpPr>
            <a:grpSpLocks/>
          </p:cNvGrpSpPr>
          <p:nvPr>
            <p:custDataLst>
              <p:tags r:id="rId7"/>
            </p:custDataLst>
          </p:nvPr>
        </p:nvGrpSpPr>
        <p:grpSpPr bwMode="auto">
          <a:xfrm>
            <a:off x="5029200" y="3671888"/>
            <a:ext cx="2228850" cy="228600"/>
            <a:chOff x="3264" y="2568"/>
            <a:chExt cx="1872" cy="192"/>
          </a:xfrm>
        </p:grpSpPr>
        <p:sp>
          <p:nvSpPr>
            <p:cNvPr id="236570" name="Line 26"/>
            <p:cNvSpPr>
              <a:spLocks noChangeShapeType="1"/>
            </p:cNvSpPr>
            <p:nvPr>
              <p:custDataLst>
                <p:tags r:id="rId39"/>
              </p:custDataLst>
            </p:nvPr>
          </p:nvSpPr>
          <p:spPr bwMode="auto">
            <a:xfrm>
              <a:off x="3456" y="2664"/>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236571" name="Oval 27"/>
            <p:cNvSpPr>
              <a:spLocks noChangeArrowheads="1"/>
            </p:cNvSpPr>
            <p:nvPr>
              <p:custDataLst>
                <p:tags r:id="rId40"/>
              </p:custDataLst>
            </p:nvPr>
          </p:nvSpPr>
          <p:spPr bwMode="auto">
            <a:xfrm>
              <a:off x="3264" y="2568"/>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2</a:t>
              </a:r>
            </a:p>
          </p:txBody>
        </p:sp>
        <p:sp>
          <p:nvSpPr>
            <p:cNvPr id="236572" name="Oval 28"/>
            <p:cNvSpPr>
              <a:spLocks noChangeArrowheads="1"/>
            </p:cNvSpPr>
            <p:nvPr>
              <p:custDataLst>
                <p:tags r:id="rId41"/>
              </p:custDataLst>
            </p:nvPr>
          </p:nvSpPr>
          <p:spPr bwMode="auto">
            <a:xfrm>
              <a:off x="3684" y="2568"/>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4</a:t>
              </a:r>
            </a:p>
          </p:txBody>
        </p:sp>
        <p:sp>
          <p:nvSpPr>
            <p:cNvPr id="236573" name="Oval 29"/>
            <p:cNvSpPr>
              <a:spLocks noChangeArrowheads="1"/>
            </p:cNvSpPr>
            <p:nvPr>
              <p:custDataLst>
                <p:tags r:id="rId42"/>
              </p:custDataLst>
            </p:nvPr>
          </p:nvSpPr>
          <p:spPr bwMode="auto">
            <a:xfrm>
              <a:off x="4104" y="2568"/>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5</a:t>
              </a:r>
            </a:p>
          </p:txBody>
        </p:sp>
        <p:sp>
          <p:nvSpPr>
            <p:cNvPr id="236574" name="Oval 30"/>
            <p:cNvSpPr>
              <a:spLocks noChangeArrowheads="1"/>
            </p:cNvSpPr>
            <p:nvPr>
              <p:custDataLst>
                <p:tags r:id="rId43"/>
              </p:custDataLst>
            </p:nvPr>
          </p:nvSpPr>
          <p:spPr bwMode="auto">
            <a:xfrm>
              <a:off x="4524" y="2568"/>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3</a:t>
              </a:r>
            </a:p>
          </p:txBody>
        </p:sp>
        <p:sp>
          <p:nvSpPr>
            <p:cNvPr id="236575" name="Oval 31"/>
            <p:cNvSpPr>
              <a:spLocks noChangeArrowheads="1"/>
            </p:cNvSpPr>
            <p:nvPr>
              <p:custDataLst>
                <p:tags r:id="rId44"/>
              </p:custDataLst>
            </p:nvPr>
          </p:nvSpPr>
          <p:spPr bwMode="auto">
            <a:xfrm>
              <a:off x="4944" y="2568"/>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1</a:t>
              </a:r>
            </a:p>
          </p:txBody>
        </p:sp>
      </p:grpSp>
      <p:grpSp>
        <p:nvGrpSpPr>
          <p:cNvPr id="236576" name="Group 32"/>
          <p:cNvGrpSpPr>
            <a:grpSpLocks/>
          </p:cNvGrpSpPr>
          <p:nvPr>
            <p:custDataLst>
              <p:tags r:id="rId8"/>
            </p:custDataLst>
          </p:nvPr>
        </p:nvGrpSpPr>
        <p:grpSpPr bwMode="auto">
          <a:xfrm>
            <a:off x="5029200" y="4205288"/>
            <a:ext cx="2228850" cy="228600"/>
            <a:chOff x="3264" y="3072"/>
            <a:chExt cx="1872" cy="192"/>
          </a:xfrm>
        </p:grpSpPr>
        <p:sp>
          <p:nvSpPr>
            <p:cNvPr id="236577" name="Line 33"/>
            <p:cNvSpPr>
              <a:spLocks noChangeShapeType="1"/>
            </p:cNvSpPr>
            <p:nvPr>
              <p:custDataLst>
                <p:tags r:id="rId33"/>
              </p:custDataLst>
            </p:nvPr>
          </p:nvSpPr>
          <p:spPr bwMode="auto">
            <a:xfrm>
              <a:off x="3456" y="3168"/>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236578" name="Oval 34"/>
            <p:cNvSpPr>
              <a:spLocks noChangeArrowheads="1"/>
            </p:cNvSpPr>
            <p:nvPr>
              <p:custDataLst>
                <p:tags r:id="rId34"/>
              </p:custDataLst>
            </p:nvPr>
          </p:nvSpPr>
          <p:spPr bwMode="auto">
            <a:xfrm>
              <a:off x="3264" y="3072"/>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2</a:t>
              </a:r>
            </a:p>
          </p:txBody>
        </p:sp>
        <p:sp>
          <p:nvSpPr>
            <p:cNvPr id="236579" name="Oval 35"/>
            <p:cNvSpPr>
              <a:spLocks noChangeArrowheads="1"/>
            </p:cNvSpPr>
            <p:nvPr>
              <p:custDataLst>
                <p:tags r:id="rId35"/>
              </p:custDataLst>
            </p:nvPr>
          </p:nvSpPr>
          <p:spPr bwMode="auto">
            <a:xfrm>
              <a:off x="3684" y="3072"/>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3</a:t>
              </a:r>
            </a:p>
          </p:txBody>
        </p:sp>
        <p:sp>
          <p:nvSpPr>
            <p:cNvPr id="236580" name="Oval 36"/>
            <p:cNvSpPr>
              <a:spLocks noChangeArrowheads="1"/>
            </p:cNvSpPr>
            <p:nvPr>
              <p:custDataLst>
                <p:tags r:id="rId36"/>
              </p:custDataLst>
            </p:nvPr>
          </p:nvSpPr>
          <p:spPr bwMode="auto">
            <a:xfrm>
              <a:off x="4104" y="3072"/>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4</a:t>
              </a:r>
            </a:p>
          </p:txBody>
        </p:sp>
        <p:sp>
          <p:nvSpPr>
            <p:cNvPr id="236581" name="Oval 37"/>
            <p:cNvSpPr>
              <a:spLocks noChangeArrowheads="1"/>
            </p:cNvSpPr>
            <p:nvPr>
              <p:custDataLst>
                <p:tags r:id="rId37"/>
              </p:custDataLst>
            </p:nvPr>
          </p:nvSpPr>
          <p:spPr bwMode="auto">
            <a:xfrm>
              <a:off x="4524" y="3072"/>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5</a:t>
              </a:r>
            </a:p>
          </p:txBody>
        </p:sp>
        <p:sp>
          <p:nvSpPr>
            <p:cNvPr id="236582" name="Oval 38"/>
            <p:cNvSpPr>
              <a:spLocks noChangeArrowheads="1"/>
            </p:cNvSpPr>
            <p:nvPr>
              <p:custDataLst>
                <p:tags r:id="rId38"/>
              </p:custDataLst>
            </p:nvPr>
          </p:nvSpPr>
          <p:spPr bwMode="auto">
            <a:xfrm>
              <a:off x="4944" y="3072"/>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1</a:t>
              </a:r>
            </a:p>
          </p:txBody>
        </p:sp>
      </p:grpSp>
      <p:grpSp>
        <p:nvGrpSpPr>
          <p:cNvPr id="236583" name="Group 39"/>
          <p:cNvGrpSpPr>
            <a:grpSpLocks/>
          </p:cNvGrpSpPr>
          <p:nvPr>
            <p:custDataLst>
              <p:tags r:id="rId9"/>
            </p:custDataLst>
          </p:nvPr>
        </p:nvGrpSpPr>
        <p:grpSpPr bwMode="auto">
          <a:xfrm>
            <a:off x="5029200" y="4738688"/>
            <a:ext cx="2228850" cy="228600"/>
            <a:chOff x="3264" y="3456"/>
            <a:chExt cx="1872" cy="192"/>
          </a:xfrm>
        </p:grpSpPr>
        <p:sp>
          <p:nvSpPr>
            <p:cNvPr id="236584" name="Line 40"/>
            <p:cNvSpPr>
              <a:spLocks noChangeShapeType="1"/>
            </p:cNvSpPr>
            <p:nvPr>
              <p:custDataLst>
                <p:tags r:id="rId27"/>
              </p:custDataLst>
            </p:nvPr>
          </p:nvSpPr>
          <p:spPr bwMode="auto">
            <a:xfrm>
              <a:off x="3456" y="3552"/>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236585" name="Oval 41"/>
            <p:cNvSpPr>
              <a:spLocks noChangeArrowheads="1"/>
            </p:cNvSpPr>
            <p:nvPr>
              <p:custDataLst>
                <p:tags r:id="rId28"/>
              </p:custDataLst>
            </p:nvPr>
          </p:nvSpPr>
          <p:spPr bwMode="auto">
            <a:xfrm>
              <a:off x="3264" y="3456"/>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1</a:t>
              </a:r>
            </a:p>
          </p:txBody>
        </p:sp>
        <p:sp>
          <p:nvSpPr>
            <p:cNvPr id="236586" name="Oval 42"/>
            <p:cNvSpPr>
              <a:spLocks noChangeArrowheads="1"/>
            </p:cNvSpPr>
            <p:nvPr>
              <p:custDataLst>
                <p:tags r:id="rId29"/>
              </p:custDataLst>
            </p:nvPr>
          </p:nvSpPr>
          <p:spPr bwMode="auto">
            <a:xfrm>
              <a:off x="3684" y="3456"/>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2</a:t>
              </a:r>
            </a:p>
          </p:txBody>
        </p:sp>
        <p:sp>
          <p:nvSpPr>
            <p:cNvPr id="236587" name="Oval 43"/>
            <p:cNvSpPr>
              <a:spLocks noChangeArrowheads="1"/>
            </p:cNvSpPr>
            <p:nvPr>
              <p:custDataLst>
                <p:tags r:id="rId30"/>
              </p:custDataLst>
            </p:nvPr>
          </p:nvSpPr>
          <p:spPr bwMode="auto">
            <a:xfrm>
              <a:off x="4104" y="3456"/>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3</a:t>
              </a:r>
            </a:p>
          </p:txBody>
        </p:sp>
        <p:sp>
          <p:nvSpPr>
            <p:cNvPr id="236588" name="Oval 44"/>
            <p:cNvSpPr>
              <a:spLocks noChangeArrowheads="1"/>
            </p:cNvSpPr>
            <p:nvPr>
              <p:custDataLst>
                <p:tags r:id="rId31"/>
              </p:custDataLst>
            </p:nvPr>
          </p:nvSpPr>
          <p:spPr bwMode="auto">
            <a:xfrm>
              <a:off x="4524" y="3456"/>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4</a:t>
              </a:r>
            </a:p>
          </p:txBody>
        </p:sp>
        <p:sp>
          <p:nvSpPr>
            <p:cNvPr id="236589" name="Oval 45"/>
            <p:cNvSpPr>
              <a:spLocks noChangeArrowheads="1"/>
            </p:cNvSpPr>
            <p:nvPr>
              <p:custDataLst>
                <p:tags r:id="rId32"/>
              </p:custDataLst>
            </p:nvPr>
          </p:nvSpPr>
          <p:spPr bwMode="auto">
            <a:xfrm>
              <a:off x="4944" y="3456"/>
              <a:ext cx="192" cy="192"/>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5</a:t>
              </a:r>
            </a:p>
          </p:txBody>
        </p:sp>
      </p:grpSp>
      <p:grpSp>
        <p:nvGrpSpPr>
          <p:cNvPr id="236590" name="Group 46"/>
          <p:cNvGrpSpPr>
            <a:grpSpLocks/>
          </p:cNvGrpSpPr>
          <p:nvPr>
            <p:custDataLst>
              <p:tags r:id="rId10"/>
            </p:custDataLst>
          </p:nvPr>
        </p:nvGrpSpPr>
        <p:grpSpPr bwMode="auto">
          <a:xfrm>
            <a:off x="5029200" y="5272088"/>
            <a:ext cx="2228850" cy="228600"/>
            <a:chOff x="3264" y="3744"/>
            <a:chExt cx="1872" cy="192"/>
          </a:xfrm>
        </p:grpSpPr>
        <p:sp>
          <p:nvSpPr>
            <p:cNvPr id="236591" name="Line 47"/>
            <p:cNvSpPr>
              <a:spLocks noChangeShapeType="1"/>
            </p:cNvSpPr>
            <p:nvPr>
              <p:custDataLst>
                <p:tags r:id="rId21"/>
              </p:custDataLst>
            </p:nvPr>
          </p:nvSpPr>
          <p:spPr bwMode="auto">
            <a:xfrm>
              <a:off x="3456" y="3840"/>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236592" name="Oval 48"/>
            <p:cNvSpPr>
              <a:spLocks noChangeArrowheads="1"/>
            </p:cNvSpPr>
            <p:nvPr>
              <p:custDataLst>
                <p:tags r:id="rId22"/>
              </p:custDataLst>
            </p:nvPr>
          </p:nvSpPr>
          <p:spPr bwMode="auto">
            <a:xfrm>
              <a:off x="3264" y="37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1</a:t>
              </a:r>
            </a:p>
          </p:txBody>
        </p:sp>
        <p:sp>
          <p:nvSpPr>
            <p:cNvPr id="236593" name="Oval 49"/>
            <p:cNvSpPr>
              <a:spLocks noChangeArrowheads="1"/>
            </p:cNvSpPr>
            <p:nvPr>
              <p:custDataLst>
                <p:tags r:id="rId23"/>
              </p:custDataLst>
            </p:nvPr>
          </p:nvSpPr>
          <p:spPr bwMode="auto">
            <a:xfrm>
              <a:off x="3684" y="37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2</a:t>
              </a:r>
            </a:p>
          </p:txBody>
        </p:sp>
        <p:sp>
          <p:nvSpPr>
            <p:cNvPr id="236594" name="Oval 50"/>
            <p:cNvSpPr>
              <a:spLocks noChangeArrowheads="1"/>
            </p:cNvSpPr>
            <p:nvPr>
              <p:custDataLst>
                <p:tags r:id="rId24"/>
              </p:custDataLst>
            </p:nvPr>
          </p:nvSpPr>
          <p:spPr bwMode="auto">
            <a:xfrm>
              <a:off x="4104" y="37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3</a:t>
              </a:r>
            </a:p>
          </p:txBody>
        </p:sp>
        <p:sp>
          <p:nvSpPr>
            <p:cNvPr id="236595" name="Oval 51"/>
            <p:cNvSpPr>
              <a:spLocks noChangeArrowheads="1"/>
            </p:cNvSpPr>
            <p:nvPr>
              <p:custDataLst>
                <p:tags r:id="rId25"/>
              </p:custDataLst>
            </p:nvPr>
          </p:nvSpPr>
          <p:spPr bwMode="auto">
            <a:xfrm>
              <a:off x="4524" y="37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4</a:t>
              </a:r>
            </a:p>
          </p:txBody>
        </p:sp>
        <p:sp>
          <p:nvSpPr>
            <p:cNvPr id="236596" name="Oval 52"/>
            <p:cNvSpPr>
              <a:spLocks noChangeArrowheads="1"/>
            </p:cNvSpPr>
            <p:nvPr>
              <p:custDataLst>
                <p:tags r:id="rId26"/>
              </p:custDataLst>
            </p:nvPr>
          </p:nvSpPr>
          <p:spPr bwMode="auto">
            <a:xfrm>
              <a:off x="4944" y="37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500">
                  <a:latin typeface="Tahoma" panose="020B0604030504040204" pitchFamily="34" charset="0"/>
                </a:rPr>
                <a:t>5</a:t>
              </a:r>
            </a:p>
          </p:txBody>
        </p:sp>
      </p:grpSp>
      <p:cxnSp>
        <p:nvCxnSpPr>
          <p:cNvPr id="236597" name="AutoShape 53"/>
          <p:cNvCxnSpPr>
            <a:cxnSpLocks noChangeShapeType="1"/>
            <a:stCxn id="236558" idx="0"/>
            <a:endCxn id="236557" idx="7"/>
          </p:cNvCxnSpPr>
          <p:nvPr>
            <p:custDataLst>
              <p:tags r:id="rId11"/>
            </p:custDataLst>
          </p:nvPr>
        </p:nvCxnSpPr>
        <p:spPr bwMode="auto">
          <a:xfrm rot="16200000" flipH="1" flipV="1">
            <a:off x="5417344" y="2405063"/>
            <a:ext cx="33338" cy="419100"/>
          </a:xfrm>
          <a:prstGeom prst="curvedConnector3">
            <a:avLst>
              <a:gd name="adj1" fmla="val -492856"/>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598" name="AutoShape 54"/>
          <p:cNvCxnSpPr>
            <a:cxnSpLocks noChangeShapeType="1"/>
            <a:stCxn id="236566" idx="0"/>
            <a:endCxn id="236565" idx="7"/>
          </p:cNvCxnSpPr>
          <p:nvPr>
            <p:custDataLst>
              <p:tags r:id="rId12"/>
            </p:custDataLst>
          </p:nvPr>
        </p:nvCxnSpPr>
        <p:spPr bwMode="auto">
          <a:xfrm rot="16200000" flipH="1" flipV="1">
            <a:off x="5917406" y="2938463"/>
            <a:ext cx="33338" cy="419100"/>
          </a:xfrm>
          <a:prstGeom prst="curvedConnector3">
            <a:avLst>
              <a:gd name="adj1" fmla="val -492856"/>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599" name="AutoShape 55"/>
          <p:cNvCxnSpPr>
            <a:cxnSpLocks noChangeShapeType="1"/>
            <a:stCxn id="236565" idx="0"/>
            <a:endCxn id="236564" idx="7"/>
          </p:cNvCxnSpPr>
          <p:nvPr>
            <p:custDataLst>
              <p:tags r:id="rId13"/>
            </p:custDataLst>
          </p:nvPr>
        </p:nvCxnSpPr>
        <p:spPr bwMode="auto">
          <a:xfrm rot="16200000" flipH="1" flipV="1">
            <a:off x="5417344" y="2938463"/>
            <a:ext cx="33338" cy="419100"/>
          </a:xfrm>
          <a:prstGeom prst="curvedConnector3">
            <a:avLst>
              <a:gd name="adj1" fmla="val -492856"/>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600" name="AutoShape 56"/>
          <p:cNvCxnSpPr>
            <a:cxnSpLocks noChangeShapeType="1"/>
            <a:stCxn id="236573" idx="0"/>
            <a:endCxn id="236572" idx="7"/>
          </p:cNvCxnSpPr>
          <p:nvPr>
            <p:custDataLst>
              <p:tags r:id="rId14"/>
            </p:custDataLst>
          </p:nvPr>
        </p:nvCxnSpPr>
        <p:spPr bwMode="auto">
          <a:xfrm rot="16200000" flipH="1" flipV="1">
            <a:off x="5917406" y="3471863"/>
            <a:ext cx="33338" cy="419100"/>
          </a:xfrm>
          <a:prstGeom prst="curvedConnector3">
            <a:avLst>
              <a:gd name="adj1" fmla="val -492856"/>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601" name="AutoShape 57"/>
          <p:cNvCxnSpPr>
            <a:cxnSpLocks noChangeShapeType="1"/>
            <a:stCxn id="236574" idx="0"/>
            <a:endCxn id="236573" idx="7"/>
          </p:cNvCxnSpPr>
          <p:nvPr>
            <p:custDataLst>
              <p:tags r:id="rId15"/>
            </p:custDataLst>
          </p:nvPr>
        </p:nvCxnSpPr>
        <p:spPr bwMode="auto">
          <a:xfrm rot="16200000" flipH="1" flipV="1">
            <a:off x="6417469" y="3471863"/>
            <a:ext cx="33338" cy="419100"/>
          </a:xfrm>
          <a:prstGeom prst="curvedConnector3">
            <a:avLst>
              <a:gd name="adj1" fmla="val -492856"/>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602" name="AutoShape 58"/>
          <p:cNvCxnSpPr>
            <a:cxnSpLocks noChangeShapeType="1"/>
            <a:stCxn id="236582" idx="0"/>
            <a:endCxn id="236581" idx="7"/>
          </p:cNvCxnSpPr>
          <p:nvPr>
            <p:custDataLst>
              <p:tags r:id="rId16"/>
            </p:custDataLst>
          </p:nvPr>
        </p:nvCxnSpPr>
        <p:spPr bwMode="auto">
          <a:xfrm rot="16200000" flipH="1" flipV="1">
            <a:off x="6917531" y="4005263"/>
            <a:ext cx="33338" cy="419100"/>
          </a:xfrm>
          <a:prstGeom prst="curvedConnector3">
            <a:avLst>
              <a:gd name="adj1" fmla="val -492856"/>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603" name="AutoShape 59"/>
          <p:cNvCxnSpPr>
            <a:cxnSpLocks noChangeShapeType="1"/>
            <a:stCxn id="236580" idx="0"/>
            <a:endCxn id="236579" idx="7"/>
          </p:cNvCxnSpPr>
          <p:nvPr>
            <p:custDataLst>
              <p:tags r:id="rId17"/>
            </p:custDataLst>
          </p:nvPr>
        </p:nvCxnSpPr>
        <p:spPr bwMode="auto">
          <a:xfrm rot="16200000" flipH="1" flipV="1">
            <a:off x="5917406" y="4005263"/>
            <a:ext cx="33338" cy="419100"/>
          </a:xfrm>
          <a:prstGeom prst="curvedConnector3">
            <a:avLst>
              <a:gd name="adj1" fmla="val -492856"/>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604" name="AutoShape 60"/>
          <p:cNvCxnSpPr>
            <a:cxnSpLocks noChangeShapeType="1"/>
            <a:stCxn id="236579" idx="0"/>
            <a:endCxn id="236578" idx="7"/>
          </p:cNvCxnSpPr>
          <p:nvPr>
            <p:custDataLst>
              <p:tags r:id="rId18"/>
            </p:custDataLst>
          </p:nvPr>
        </p:nvCxnSpPr>
        <p:spPr bwMode="auto">
          <a:xfrm rot="16200000" flipH="1" flipV="1">
            <a:off x="5417344" y="4005263"/>
            <a:ext cx="33338" cy="419100"/>
          </a:xfrm>
          <a:prstGeom prst="curvedConnector3">
            <a:avLst>
              <a:gd name="adj1" fmla="val -492856"/>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605" name="AutoShape 61"/>
          <p:cNvCxnSpPr>
            <a:cxnSpLocks noChangeShapeType="1"/>
            <a:stCxn id="236581" idx="0"/>
            <a:endCxn id="236580" idx="7"/>
          </p:cNvCxnSpPr>
          <p:nvPr>
            <p:custDataLst>
              <p:tags r:id="rId19"/>
            </p:custDataLst>
          </p:nvPr>
        </p:nvCxnSpPr>
        <p:spPr bwMode="auto">
          <a:xfrm rot="16200000" flipH="1" flipV="1">
            <a:off x="6417469" y="4005263"/>
            <a:ext cx="33338" cy="419100"/>
          </a:xfrm>
          <a:prstGeom prst="curvedConnector3">
            <a:avLst>
              <a:gd name="adj1" fmla="val -492856"/>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4" name="Object 11"/>
          <p:cNvGraphicFramePr>
            <a:graphicFrameLocks noChangeAspect="1"/>
          </p:cNvGraphicFramePr>
          <p:nvPr>
            <p:custDataLst>
              <p:tags r:id="rId20"/>
            </p:custDataLst>
          </p:nvPr>
        </p:nvGraphicFramePr>
        <p:xfrm>
          <a:off x="7498556" y="892969"/>
          <a:ext cx="1314450" cy="1232297"/>
        </p:xfrm>
        <a:graphic>
          <a:graphicData uri="http://schemas.openxmlformats.org/presentationml/2006/ole">
            <mc:AlternateContent xmlns:mc="http://schemas.openxmlformats.org/markup-compatibility/2006">
              <mc:Choice xmlns:v="urn:schemas-microsoft-com:vml" Requires="v">
                <p:oleObj spid="_x0000_s1029" name="Clip" r:id="rId64" imgW="1724040" imgH="1616040" progId="MS_ClipArt_Gallery.2">
                  <p:embed/>
                </p:oleObj>
              </mc:Choice>
              <mc:Fallback>
                <p:oleObj name="Clip" r:id="rId64" imgW="1724040" imgH="1616040" progId="MS_ClipArt_Gallery.2">
                  <p:embed/>
                  <p:pic>
                    <p:nvPicPr>
                      <p:cNvPr id="0" name=""/>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7498556" y="892969"/>
                        <a:ext cx="1314450" cy="1232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1426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Shape 102"/>
          <p:cNvSpPr txBox="1">
            <a:spLocks noGrp="1"/>
          </p:cNvSpPr>
          <p:nvPr>
            <p:ph type="ctrTitle" idx="4294967295"/>
          </p:nvPr>
        </p:nvSpPr>
        <p:spPr>
          <a:xfrm>
            <a:off x="2430050" y="1781175"/>
            <a:ext cx="6028199" cy="3225800"/>
          </a:xfrm>
          <a:prstGeom prst="rect">
            <a:avLst/>
          </a:prstGeom>
        </p:spPr>
        <p:txBody>
          <a:bodyPr lIns="91425" tIns="91425" rIns="91425" bIns="91425" anchor="ctr" anchorCtr="0">
            <a:noAutofit/>
          </a:bodyPr>
          <a:lstStyle/>
          <a:p>
            <a:pPr lvl="0" rtl="0">
              <a:spcBef>
                <a:spcPts val="0"/>
              </a:spcBef>
              <a:buNone/>
            </a:pPr>
            <a:r>
              <a:rPr lang="en" sz="7200" b="1" dirty="0" smtClean="0"/>
              <a:t>Heapsort</a:t>
            </a:r>
            <a:br>
              <a:rPr lang="en" sz="7200" b="1" dirty="0" smtClean="0"/>
            </a:br>
            <a:r>
              <a:rPr lang="en" sz="4400" b="1" dirty="0" smtClean="0"/>
              <a:t>and it’s application</a:t>
            </a:r>
            <a:endParaRPr lang="en" sz="7200" b="1" dirty="0"/>
          </a:p>
        </p:txBody>
      </p:sp>
      <p:grpSp>
        <p:nvGrpSpPr>
          <p:cNvPr id="3" name="Group 2"/>
          <p:cNvGrpSpPr/>
          <p:nvPr/>
        </p:nvGrpSpPr>
        <p:grpSpPr>
          <a:xfrm>
            <a:off x="-18849" y="2304672"/>
            <a:ext cx="2448899" cy="2448899"/>
            <a:chOff x="-254030" y="2291972"/>
            <a:chExt cx="2448899" cy="2448899"/>
          </a:xfrm>
        </p:grpSpPr>
        <p:sp>
          <p:nvSpPr>
            <p:cNvPr id="101" name="Shape 101"/>
            <p:cNvSpPr/>
            <p:nvPr/>
          </p:nvSpPr>
          <p:spPr>
            <a:xfrm>
              <a:off x="-254030" y="2291972"/>
              <a:ext cx="2448899" cy="2448899"/>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84450"/>
              <a:ext cx="2149011" cy="1593850"/>
            </a:xfrm>
            <a:prstGeom prst="rect">
              <a:avLst/>
            </a:prstGeom>
          </p:spPr>
        </p:pic>
      </p:grpSp>
    </p:spTree>
    <p:extLst>
      <p:ext uri="{BB962C8B-B14F-4D97-AF65-F5344CB8AC3E}">
        <p14:creationId xmlns:p14="http://schemas.microsoft.com/office/powerpoint/2010/main" val="44281465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Shape 102"/>
          <p:cNvSpPr txBox="1">
            <a:spLocks noGrp="1"/>
          </p:cNvSpPr>
          <p:nvPr>
            <p:ph type="ctrTitle" idx="4294967295"/>
          </p:nvPr>
        </p:nvSpPr>
        <p:spPr>
          <a:xfrm>
            <a:off x="899984" y="1373976"/>
            <a:ext cx="6859093" cy="4310289"/>
          </a:xfrm>
          <a:prstGeom prst="rect">
            <a:avLst/>
          </a:prstGeom>
        </p:spPr>
        <p:txBody>
          <a:bodyPr lIns="91425" tIns="91425" rIns="91425" bIns="91425" anchor="ctr" anchorCtr="0">
            <a:noAutofit/>
          </a:bodyPr>
          <a:lstStyle/>
          <a:p>
            <a:pPr lvl="0" algn="ctr"/>
            <a:r>
              <a:rPr lang="en-US" sz="6600" b="1" dirty="0" smtClean="0"/>
              <a:t>  Other</a:t>
            </a:r>
            <a:r>
              <a:rPr lang="en-US" sz="6600" b="1" dirty="0" smtClean="0"/>
              <a:t/>
            </a:r>
            <a:br>
              <a:rPr lang="en-US" sz="6600" b="1" dirty="0" smtClean="0"/>
            </a:br>
            <a:r>
              <a:rPr lang="en-US" sz="6600" b="1" dirty="0" smtClean="0"/>
              <a:t> uses of </a:t>
            </a:r>
            <a:br>
              <a:rPr lang="en-US" sz="6600" b="1" dirty="0" smtClean="0"/>
            </a:br>
            <a:r>
              <a:rPr lang="en-US" sz="6600" b="1" dirty="0"/>
              <a:t> </a:t>
            </a:r>
            <a:r>
              <a:rPr lang="en-US" sz="6600" b="1" dirty="0" smtClean="0"/>
              <a:t> heap</a:t>
            </a:r>
            <a:endParaRPr lang="en" sz="6600" b="1" dirty="0"/>
          </a:p>
        </p:txBody>
      </p:sp>
      <p:grpSp>
        <p:nvGrpSpPr>
          <p:cNvPr id="3" name="Group 2"/>
          <p:cNvGrpSpPr/>
          <p:nvPr/>
        </p:nvGrpSpPr>
        <p:grpSpPr>
          <a:xfrm>
            <a:off x="-18849" y="2304672"/>
            <a:ext cx="2448899" cy="2448899"/>
            <a:chOff x="-254030" y="2291972"/>
            <a:chExt cx="2448899" cy="2448899"/>
          </a:xfrm>
        </p:grpSpPr>
        <p:sp>
          <p:nvSpPr>
            <p:cNvPr id="101" name="Shape 101"/>
            <p:cNvSpPr/>
            <p:nvPr/>
          </p:nvSpPr>
          <p:spPr>
            <a:xfrm>
              <a:off x="-254030" y="2291972"/>
              <a:ext cx="2448899" cy="2448899"/>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84450"/>
              <a:ext cx="2149011" cy="1593850"/>
            </a:xfrm>
            <a:prstGeom prst="rect">
              <a:avLst/>
            </a:prstGeom>
          </p:spPr>
        </p:pic>
      </p:grpSp>
    </p:spTree>
    <p:extLst>
      <p:ext uri="{BB962C8B-B14F-4D97-AF65-F5344CB8AC3E}">
        <p14:creationId xmlns:p14="http://schemas.microsoft.com/office/powerpoint/2010/main" val="40369646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5" name="Title 1"/>
          <p:cNvSpPr>
            <a:spLocks noGrp="1"/>
          </p:cNvSpPr>
          <p:nvPr>
            <p:ph type="title"/>
          </p:nvPr>
        </p:nvSpPr>
        <p:spPr>
          <a:xfrm>
            <a:off x="1165747" y="0"/>
            <a:ext cx="10515600" cy="1325563"/>
          </a:xfrm>
        </p:spPr>
        <p:txBody>
          <a:bodyPr/>
          <a:lstStyle/>
          <a:p>
            <a:r>
              <a:rPr lang="en-US" sz="3600" dirty="0" smtClean="0"/>
              <a:t>Uses of Heap:</a:t>
            </a:r>
            <a:endParaRPr lang="en-US" sz="3600" dirty="0"/>
          </a:p>
        </p:txBody>
      </p:sp>
      <p:sp>
        <p:nvSpPr>
          <p:cNvPr id="6" name="Content Placeholder 2"/>
          <p:cNvSpPr txBox="1">
            <a:spLocks/>
          </p:cNvSpPr>
          <p:nvPr/>
        </p:nvSpPr>
        <p:spPr>
          <a:xfrm>
            <a:off x="1042916" y="2248706"/>
            <a:ext cx="10515600" cy="40213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1pPr>
            <a:lvl2pPr marR="0" lvl="1" algn="l" rtl="0">
              <a:lnSpc>
                <a:spcPct val="100000"/>
              </a:lnSpc>
              <a:spcBef>
                <a:spcPts val="0"/>
              </a:spcBef>
              <a:spcAft>
                <a:spcPts val="0"/>
              </a:spcAft>
              <a:buClr>
                <a:srgbClr val="F3F3F3"/>
              </a:buClr>
              <a:buSzPct val="100000"/>
              <a:buFont typeface="Quicksand"/>
              <a:buChar char="▫"/>
              <a:defRPr sz="2600" b="0" i="0" u="none" strike="noStrike" cap="none">
                <a:solidFill>
                  <a:srgbClr val="F3F3F3"/>
                </a:solidFill>
                <a:latin typeface="Quicksand"/>
                <a:ea typeface="Quicksand"/>
                <a:cs typeface="Quicksand"/>
                <a:sym typeface="Quicksand"/>
              </a:defRPr>
            </a:lvl2pPr>
            <a:lvl3pPr marR="0" lvl="2" algn="l" rtl="0">
              <a:lnSpc>
                <a:spcPct val="100000"/>
              </a:lnSpc>
              <a:spcBef>
                <a:spcPts val="0"/>
              </a:spcBef>
              <a:spcAft>
                <a:spcPts val="0"/>
              </a:spcAft>
              <a:buClr>
                <a:srgbClr val="F3F3F3"/>
              </a:buClr>
              <a:buSzPct val="100000"/>
              <a:buFont typeface="Quicksand"/>
              <a:buNone/>
              <a:defRPr sz="2600" b="0" i="0" u="none" strike="noStrike" cap="none">
                <a:solidFill>
                  <a:srgbClr val="F3F3F3"/>
                </a:solidFill>
                <a:latin typeface="Quicksand"/>
                <a:ea typeface="Quicksand"/>
                <a:cs typeface="Quicksand"/>
                <a:sym typeface="Quicksand"/>
              </a:defRPr>
            </a:lvl3pPr>
            <a:lvl4pPr marR="0" lvl="3" algn="l" rtl="0">
              <a:lnSpc>
                <a:spcPct val="100000"/>
              </a:lnSpc>
              <a:spcBef>
                <a:spcPts val="0"/>
              </a:spcBef>
              <a:spcAft>
                <a:spcPts val="0"/>
              </a:spcAft>
              <a:buClr>
                <a:srgbClr val="F3F3F3"/>
              </a:buClr>
              <a:buSzPct val="100000"/>
              <a:buFont typeface="Quicksand"/>
              <a:buNone/>
              <a:defRPr sz="2600" b="0" i="0" u="none" strike="noStrike" cap="none">
                <a:solidFill>
                  <a:srgbClr val="F3F3F3"/>
                </a:solidFill>
                <a:latin typeface="Quicksand"/>
                <a:ea typeface="Quicksand"/>
                <a:cs typeface="Quicksand"/>
                <a:sym typeface="Quicksand"/>
              </a:defRPr>
            </a:lvl4pPr>
            <a:lvl5pPr marR="0" lvl="4" algn="l" rtl="0">
              <a:lnSpc>
                <a:spcPct val="100000"/>
              </a:lnSpc>
              <a:spcBef>
                <a:spcPts val="0"/>
              </a:spcBef>
              <a:spcAft>
                <a:spcPts val="0"/>
              </a:spcAft>
              <a:buClr>
                <a:srgbClr val="F3F3F3"/>
              </a:buClr>
              <a:buSzPct val="100000"/>
              <a:buFont typeface="Quicksand"/>
              <a:buNone/>
              <a:defRPr sz="2600" b="0" i="0" u="none" strike="noStrike" cap="none">
                <a:solidFill>
                  <a:srgbClr val="F3F3F3"/>
                </a:solidFill>
                <a:latin typeface="Quicksand"/>
                <a:ea typeface="Quicksand"/>
                <a:cs typeface="Quicksand"/>
                <a:sym typeface="Quicksand"/>
              </a:defRPr>
            </a:lvl5pPr>
            <a:lvl6pPr marR="0" lvl="5" algn="l" rtl="0">
              <a:lnSpc>
                <a:spcPct val="100000"/>
              </a:lnSpc>
              <a:spcBef>
                <a:spcPts val="0"/>
              </a:spcBef>
              <a:spcAft>
                <a:spcPts val="0"/>
              </a:spcAft>
              <a:buClr>
                <a:srgbClr val="F3F3F3"/>
              </a:buClr>
              <a:buSzPct val="100000"/>
              <a:buFont typeface="Quicksand"/>
              <a:buNone/>
              <a:defRPr sz="2600" b="0" i="0" u="none" strike="noStrike" cap="none">
                <a:solidFill>
                  <a:srgbClr val="F3F3F3"/>
                </a:solidFill>
                <a:latin typeface="Quicksand"/>
                <a:ea typeface="Quicksand"/>
                <a:cs typeface="Quicksand"/>
                <a:sym typeface="Quicksand"/>
              </a:defRPr>
            </a:lvl6pPr>
            <a:lvl7pPr marR="0" lvl="6" algn="l" rtl="0">
              <a:lnSpc>
                <a:spcPct val="100000"/>
              </a:lnSpc>
              <a:spcBef>
                <a:spcPts val="0"/>
              </a:spcBef>
              <a:spcAft>
                <a:spcPts val="0"/>
              </a:spcAft>
              <a:buClr>
                <a:srgbClr val="F3F3F3"/>
              </a:buClr>
              <a:buSzPct val="100000"/>
              <a:buFont typeface="Quicksand"/>
              <a:buNone/>
              <a:defRPr sz="2600" b="0" i="0" u="none" strike="noStrike" cap="none">
                <a:solidFill>
                  <a:srgbClr val="F3F3F3"/>
                </a:solidFill>
                <a:latin typeface="Quicksand"/>
                <a:ea typeface="Quicksand"/>
                <a:cs typeface="Quicksand"/>
                <a:sym typeface="Quicksand"/>
              </a:defRPr>
            </a:lvl7pPr>
            <a:lvl8pPr marR="0" lvl="7" algn="l" rtl="0">
              <a:lnSpc>
                <a:spcPct val="100000"/>
              </a:lnSpc>
              <a:spcBef>
                <a:spcPts val="0"/>
              </a:spcBef>
              <a:spcAft>
                <a:spcPts val="0"/>
              </a:spcAft>
              <a:buClr>
                <a:srgbClr val="F3F3F3"/>
              </a:buClr>
              <a:buSzPct val="100000"/>
              <a:buFont typeface="Quicksand"/>
              <a:buNone/>
              <a:defRPr sz="2600" b="0" i="0" u="none" strike="noStrike" cap="none">
                <a:solidFill>
                  <a:srgbClr val="F3F3F3"/>
                </a:solidFill>
                <a:latin typeface="Quicksand"/>
                <a:ea typeface="Quicksand"/>
                <a:cs typeface="Quicksand"/>
                <a:sym typeface="Quicksand"/>
              </a:defRPr>
            </a:lvl8pPr>
            <a:lvl9pPr marR="0" lvl="8" algn="l" rtl="0">
              <a:lnSpc>
                <a:spcPct val="100000"/>
              </a:lnSpc>
              <a:spcBef>
                <a:spcPts val="0"/>
              </a:spcBef>
              <a:spcAft>
                <a:spcPts val="0"/>
              </a:spcAft>
              <a:buClr>
                <a:srgbClr val="F3F3F3"/>
              </a:buClr>
              <a:buSzPct val="100000"/>
              <a:buFont typeface="Quicksand"/>
              <a:buNone/>
              <a:defRPr sz="2600" b="0" i="0" u="none" strike="noStrike" cap="none">
                <a:solidFill>
                  <a:srgbClr val="F3F3F3"/>
                </a:solidFill>
                <a:latin typeface="Quicksand"/>
                <a:ea typeface="Quicksand"/>
                <a:cs typeface="Quicksand"/>
                <a:sym typeface="Quicksand"/>
              </a:defRPr>
            </a:lvl9pPr>
          </a:lstStyle>
          <a:p>
            <a:r>
              <a:rPr lang="en-US" dirty="0" smtClean="0"/>
              <a:t>Java</a:t>
            </a:r>
          </a:p>
          <a:p>
            <a:r>
              <a:rPr lang="en-US" dirty="0" smtClean="0"/>
              <a:t>Python</a:t>
            </a:r>
          </a:p>
          <a:p>
            <a:r>
              <a:rPr lang="en-US" dirty="0" smtClean="0"/>
              <a:t>PHP</a:t>
            </a:r>
          </a:p>
          <a:p>
            <a:r>
              <a:rPr lang="en-US" dirty="0" smtClean="0"/>
              <a:t>C++ Standard Library</a:t>
            </a:r>
          </a:p>
          <a:p>
            <a:r>
              <a:rPr lang="en-US" dirty="0" smtClean="0"/>
              <a:t>Pharos</a:t>
            </a:r>
          </a:p>
          <a:p>
            <a:r>
              <a:rPr lang="en-US" dirty="0" smtClean="0"/>
              <a:t>Rust programming language</a:t>
            </a:r>
          </a:p>
          <a:p>
            <a:r>
              <a:rPr lang="en-US" dirty="0" smtClean="0"/>
              <a:t>Go language </a:t>
            </a:r>
          </a:p>
          <a:p>
            <a:pPr>
              <a:buFont typeface="Quicksand"/>
              <a:buNone/>
            </a:pPr>
            <a:endParaRPr lang="en-US" dirty="0"/>
          </a:p>
        </p:txBody>
      </p:sp>
    </p:spTree>
    <p:extLst>
      <p:ext uri="{BB962C8B-B14F-4D97-AF65-F5344CB8AC3E}">
        <p14:creationId xmlns:p14="http://schemas.microsoft.com/office/powerpoint/2010/main" val="201209329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Shape 102"/>
          <p:cNvSpPr txBox="1">
            <a:spLocks noGrp="1"/>
          </p:cNvSpPr>
          <p:nvPr>
            <p:ph type="ctrTitle" idx="4294967295"/>
          </p:nvPr>
        </p:nvSpPr>
        <p:spPr>
          <a:xfrm>
            <a:off x="899984" y="1373976"/>
            <a:ext cx="6859093" cy="4310289"/>
          </a:xfrm>
          <a:prstGeom prst="rect">
            <a:avLst/>
          </a:prstGeom>
        </p:spPr>
        <p:txBody>
          <a:bodyPr lIns="91425" tIns="91425" rIns="91425" bIns="91425" anchor="ctr" anchorCtr="0">
            <a:noAutofit/>
          </a:bodyPr>
          <a:lstStyle/>
          <a:p>
            <a:pPr lvl="0" algn="ctr"/>
            <a:r>
              <a:rPr lang="en-US" sz="6600" b="1" dirty="0" smtClean="0"/>
              <a:t>Thank you!</a:t>
            </a:r>
            <a:endParaRPr lang="en" sz="6600" b="1" dirty="0"/>
          </a:p>
        </p:txBody>
      </p:sp>
    </p:spTree>
    <p:extLst>
      <p:ext uri="{BB962C8B-B14F-4D97-AF65-F5344CB8AC3E}">
        <p14:creationId xmlns:p14="http://schemas.microsoft.com/office/powerpoint/2010/main" val="160835869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165475" y="704546"/>
            <a:ext cx="6858000" cy="459900"/>
          </a:xfrm>
          <a:prstGeom prst="rect">
            <a:avLst/>
          </a:prstGeom>
        </p:spPr>
        <p:txBody>
          <a:bodyPr lIns="91425" tIns="91425" rIns="91425" bIns="91425" anchor="b" anchorCtr="0">
            <a:noAutofit/>
          </a:bodyPr>
          <a:lstStyle/>
          <a:p>
            <a:pPr lvl="0" rtl="0">
              <a:spcBef>
                <a:spcPts val="0"/>
              </a:spcBef>
              <a:buNone/>
            </a:pPr>
            <a:r>
              <a:rPr lang="en" sz="3200" dirty="0" smtClean="0"/>
              <a:t>Heaps and sorting.</a:t>
            </a:r>
            <a:endParaRPr lang="en" sz="3200" dirty="0"/>
          </a:p>
        </p:txBody>
      </p:sp>
      <p:sp>
        <p:nvSpPr>
          <p:cNvPr id="67" name="Shape 67"/>
          <p:cNvSpPr txBox="1"/>
          <p:nvPr/>
        </p:nvSpPr>
        <p:spPr>
          <a:xfrm>
            <a:off x="1165324" y="3570910"/>
            <a:ext cx="6277375" cy="2480373"/>
          </a:xfrm>
          <a:prstGeom prst="rect">
            <a:avLst/>
          </a:prstGeom>
          <a:noFill/>
          <a:ln>
            <a:noFill/>
          </a:ln>
        </p:spPr>
        <p:txBody>
          <a:bodyPr lIns="91425" tIns="91425" rIns="91425" bIns="91425" anchor="t" anchorCtr="0">
            <a:noAutofit/>
          </a:bodyPr>
          <a:lstStyle/>
          <a:p>
            <a:pPr>
              <a:spcBef>
                <a:spcPts val="600"/>
              </a:spcBef>
            </a:pPr>
            <a:r>
              <a:rPr lang="en" sz="1600" b="1" dirty="0" smtClean="0">
                <a:solidFill>
                  <a:srgbClr val="39C0BA"/>
                </a:solidFill>
                <a:latin typeface="Quicksand"/>
                <a:ea typeface="Quicksand"/>
                <a:cs typeface="Quicksand"/>
                <a:sym typeface="Quicksand"/>
              </a:rPr>
              <a:t>Sorting: </a:t>
            </a:r>
            <a:r>
              <a:rPr lang="en-US" sz="1600" dirty="0" smtClean="0">
                <a:solidFill>
                  <a:srgbClr val="FFFFFF"/>
                </a:solidFill>
                <a:latin typeface="Quicksand"/>
                <a:ea typeface="Quicksand"/>
                <a:cs typeface="Quicksand"/>
                <a:sym typeface="Quicksand"/>
              </a:rPr>
              <a:t>Arrange systematically in groups; separate according to type.</a:t>
            </a:r>
            <a:br>
              <a:rPr lang="en-US" sz="1600" dirty="0" smtClean="0">
                <a:solidFill>
                  <a:srgbClr val="FFFFFF"/>
                </a:solidFill>
                <a:latin typeface="Quicksand"/>
                <a:ea typeface="Quicksand"/>
                <a:cs typeface="Quicksand"/>
                <a:sym typeface="Quicksand"/>
              </a:rPr>
            </a:br>
            <a:r>
              <a:rPr lang="en-US" sz="1600" b="1" dirty="0">
                <a:solidFill>
                  <a:srgbClr val="39C0BA"/>
                </a:solidFill>
                <a:latin typeface="Quicksand"/>
                <a:ea typeface="Quicksand"/>
                <a:cs typeface="Quicksand"/>
                <a:sym typeface="Quicksand"/>
              </a:rPr>
              <a:t>Popular Sorting Algorithms: </a:t>
            </a:r>
            <a:r>
              <a:rPr lang="en-US" sz="1600" dirty="0">
                <a:solidFill>
                  <a:srgbClr val="FFFFFF"/>
                </a:solidFill>
                <a:latin typeface="Quicksand"/>
                <a:ea typeface="Quicksand"/>
                <a:cs typeface="Quicksand"/>
                <a:sym typeface="Quicksand"/>
              </a:rPr>
              <a:t>Bubblesort, Mergesort, Quicksort, Heapsort.</a:t>
            </a:r>
            <a:endParaRPr lang="en" sz="1600" dirty="0">
              <a:solidFill>
                <a:srgbClr val="FFFFFF"/>
              </a:solidFill>
              <a:latin typeface="Quicksand"/>
              <a:ea typeface="Quicksand"/>
              <a:cs typeface="Quicksand"/>
              <a:sym typeface="Quicksand"/>
            </a:endParaRPr>
          </a:p>
          <a:p>
            <a:pPr lvl="0" rtl="0">
              <a:spcBef>
                <a:spcPts val="600"/>
              </a:spcBef>
              <a:buNone/>
            </a:pPr>
            <a:r>
              <a:rPr lang="en" sz="1600" u="sng" dirty="0" smtClean="0">
                <a:solidFill>
                  <a:srgbClr val="FFFFFF"/>
                </a:solidFill>
                <a:latin typeface="Quicksand"/>
                <a:ea typeface="Quicksand"/>
                <a:cs typeface="Quicksand"/>
                <a:sym typeface="Quicksand"/>
              </a:rPr>
              <a:t>Sorting is used in:</a:t>
            </a:r>
          </a:p>
          <a:p>
            <a:pPr marL="228600" lvl="0" indent="-228600" rtl="0">
              <a:spcBef>
                <a:spcPts val="600"/>
              </a:spcBef>
              <a:buAutoNum type="arabicPeriod"/>
            </a:pPr>
            <a:r>
              <a:rPr lang="en" sz="1600" b="1" dirty="0" smtClean="0">
                <a:solidFill>
                  <a:srgbClr val="FFFFFF"/>
                </a:solidFill>
                <a:latin typeface="Quicksand"/>
                <a:ea typeface="Quicksand"/>
                <a:cs typeface="Quicksand"/>
                <a:sym typeface="Quicksand"/>
              </a:rPr>
              <a:t>File management, Memory management.</a:t>
            </a:r>
          </a:p>
          <a:p>
            <a:pPr marL="228600" lvl="0" indent="-228600" rtl="0">
              <a:spcBef>
                <a:spcPts val="600"/>
              </a:spcBef>
              <a:buAutoNum type="arabicPeriod"/>
            </a:pPr>
            <a:r>
              <a:rPr lang="en" sz="1600" b="1" dirty="0" smtClean="0">
                <a:solidFill>
                  <a:srgbClr val="FFFFFF"/>
                </a:solidFill>
                <a:latin typeface="Quicksand"/>
                <a:ea typeface="Quicksand"/>
                <a:cs typeface="Quicksand"/>
                <a:sym typeface="Quicksand"/>
              </a:rPr>
              <a:t>Dictionary.</a:t>
            </a:r>
          </a:p>
          <a:p>
            <a:pPr marL="228600" lvl="0" indent="-228600" rtl="0">
              <a:spcBef>
                <a:spcPts val="600"/>
              </a:spcBef>
              <a:buAutoNum type="arabicPeriod"/>
            </a:pPr>
            <a:r>
              <a:rPr lang="en" sz="1600" b="1" dirty="0" smtClean="0">
                <a:solidFill>
                  <a:srgbClr val="FFFFFF"/>
                </a:solidFill>
                <a:latin typeface="Quicksand"/>
                <a:ea typeface="Quicksand"/>
                <a:cs typeface="Quicksand"/>
                <a:sym typeface="Quicksand"/>
              </a:rPr>
              <a:t>Library etc, </a:t>
            </a:r>
            <a:endParaRPr lang="en" sz="1600" b="1" dirty="0">
              <a:solidFill>
                <a:srgbClr val="FFFFFF"/>
              </a:solidFill>
              <a:latin typeface="Quicksand"/>
              <a:ea typeface="Quicksand"/>
              <a:cs typeface="Quicksand"/>
              <a:sym typeface="Quicksand"/>
            </a:endParaRPr>
          </a:p>
        </p:txBody>
      </p:sp>
      <p:sp>
        <p:nvSpPr>
          <p:cNvPr id="7" name="Shape 67"/>
          <p:cNvSpPr txBox="1"/>
          <p:nvPr/>
        </p:nvSpPr>
        <p:spPr>
          <a:xfrm>
            <a:off x="1165324" y="1164446"/>
            <a:ext cx="7521300" cy="2406464"/>
          </a:xfrm>
          <a:prstGeom prst="rect">
            <a:avLst/>
          </a:prstGeom>
          <a:noFill/>
          <a:ln>
            <a:noFill/>
          </a:ln>
        </p:spPr>
        <p:txBody>
          <a:bodyPr lIns="91425" tIns="91425" rIns="91425" bIns="91425" anchor="t" anchorCtr="0">
            <a:noAutofit/>
          </a:bodyPr>
          <a:lstStyle/>
          <a:p>
            <a:pPr lvl="0">
              <a:spcBef>
                <a:spcPts val="600"/>
              </a:spcBef>
            </a:pPr>
            <a:r>
              <a:rPr lang="en-US" sz="1600" dirty="0" smtClean="0">
                <a:solidFill>
                  <a:schemeClr val="accent1"/>
                </a:solidFill>
                <a:latin typeface="Quicksand"/>
                <a:ea typeface="Quicksand"/>
                <a:cs typeface="Quicksand"/>
                <a:sym typeface="Quicksand"/>
              </a:rPr>
              <a:t>Heap</a:t>
            </a:r>
            <a:r>
              <a:rPr lang="en-US" sz="1600" dirty="0" smtClean="0">
                <a:solidFill>
                  <a:srgbClr val="FFFFFF"/>
                </a:solidFill>
                <a:latin typeface="Quicksand"/>
                <a:ea typeface="Quicksand"/>
                <a:cs typeface="Quicksand"/>
                <a:sym typeface="Quicksand"/>
              </a:rPr>
              <a:t> </a:t>
            </a:r>
            <a:r>
              <a:rPr lang="en-US" sz="1600" dirty="0">
                <a:solidFill>
                  <a:srgbClr val="FFFFFF"/>
                </a:solidFill>
                <a:latin typeface="Quicksand"/>
                <a:ea typeface="Quicksand"/>
                <a:cs typeface="Quicksand"/>
                <a:sym typeface="Quicksand"/>
              </a:rPr>
              <a:t>is a specialized tree-based data structure that satisfies the heap </a:t>
            </a:r>
            <a:r>
              <a:rPr lang="en-US" sz="1600" dirty="0" smtClean="0">
                <a:solidFill>
                  <a:srgbClr val="FFFFFF"/>
                </a:solidFill>
                <a:latin typeface="Quicksand"/>
                <a:ea typeface="Quicksand"/>
                <a:cs typeface="Quicksand"/>
                <a:sym typeface="Quicksand"/>
              </a:rPr>
              <a:t>property.</a:t>
            </a:r>
          </a:p>
          <a:p>
            <a:pPr lvl="0">
              <a:spcBef>
                <a:spcPts val="600"/>
              </a:spcBef>
            </a:pPr>
            <a:r>
              <a:rPr lang="en-US" sz="1600" b="1" dirty="0" smtClean="0">
                <a:solidFill>
                  <a:srgbClr val="FFFFFF"/>
                </a:solidFill>
                <a:latin typeface="Quicksand"/>
                <a:ea typeface="Quicksand"/>
                <a:cs typeface="Quicksand"/>
                <a:sym typeface="Quicksand"/>
              </a:rPr>
              <a:t>Heap properties: </a:t>
            </a:r>
          </a:p>
          <a:p>
            <a:pPr marL="228600" lvl="0" indent="-228600">
              <a:spcBef>
                <a:spcPts val="600"/>
              </a:spcBef>
              <a:buFont typeface="+mj-lt"/>
              <a:buAutoNum type="alphaUcPeriod"/>
            </a:pPr>
            <a:r>
              <a:rPr lang="en-US" sz="1600" b="1" dirty="0" smtClean="0">
                <a:solidFill>
                  <a:srgbClr val="FFFFFF"/>
                </a:solidFill>
                <a:latin typeface="Quicksand"/>
                <a:ea typeface="Quicksand"/>
                <a:cs typeface="Quicksand"/>
                <a:sym typeface="Quicksand"/>
              </a:rPr>
              <a:t>It has to be a complete binary tree.</a:t>
            </a:r>
          </a:p>
          <a:p>
            <a:pPr marL="228600" lvl="0" indent="-228600">
              <a:spcBef>
                <a:spcPts val="600"/>
              </a:spcBef>
              <a:buFont typeface="+mj-lt"/>
              <a:buAutoNum type="alphaUcPeriod"/>
            </a:pPr>
            <a:r>
              <a:rPr lang="en-US" sz="1600" b="1" dirty="0" smtClean="0">
                <a:solidFill>
                  <a:srgbClr val="FFFFFF"/>
                </a:solidFill>
                <a:latin typeface="Quicksand"/>
                <a:ea typeface="Quicksand"/>
                <a:cs typeface="Quicksand"/>
                <a:sym typeface="Quicksand"/>
              </a:rPr>
              <a:t>It has to have any of the following properties:</a:t>
            </a:r>
            <a:endParaRPr lang="en" sz="1600" b="1" dirty="0">
              <a:solidFill>
                <a:srgbClr val="FFFFFF"/>
              </a:solidFill>
              <a:latin typeface="Quicksand"/>
              <a:ea typeface="Quicksand"/>
              <a:cs typeface="Quicksand"/>
              <a:sym typeface="Quicksand"/>
            </a:endParaRPr>
          </a:p>
          <a:p>
            <a:pPr lvl="4">
              <a:spcBef>
                <a:spcPts val="600"/>
              </a:spcBef>
            </a:pPr>
            <a:r>
              <a:rPr lang="en" sz="1600" b="1" dirty="0" smtClean="0">
                <a:solidFill>
                  <a:srgbClr val="FFFFFF"/>
                </a:solidFill>
                <a:latin typeface="Quicksand"/>
                <a:ea typeface="Quicksand"/>
                <a:cs typeface="Quicksand"/>
                <a:sym typeface="Quicksand"/>
              </a:rPr>
              <a:t>	Parent &gt;= Children (max-heap)</a:t>
            </a:r>
          </a:p>
          <a:p>
            <a:pPr lvl="1">
              <a:spcBef>
                <a:spcPts val="600"/>
              </a:spcBef>
            </a:pPr>
            <a:r>
              <a:rPr lang="en" sz="1600" b="1" dirty="0" smtClean="0">
                <a:solidFill>
                  <a:srgbClr val="FFFFFF"/>
                </a:solidFill>
                <a:latin typeface="Quicksand"/>
                <a:ea typeface="Quicksand"/>
                <a:cs typeface="Quicksand"/>
                <a:sym typeface="Quicksand"/>
              </a:rPr>
              <a:t>	Parent &lt;= Children (min-heap)</a:t>
            </a:r>
            <a:endParaRPr lang="en-US" sz="1600" b="1" dirty="0" smtClean="0">
              <a:solidFill>
                <a:srgbClr val="FFFFFF"/>
              </a:solidFill>
              <a:latin typeface="Quicksand"/>
              <a:ea typeface="Quicksand"/>
              <a:cs typeface="Quicksand"/>
              <a:sym typeface="Quicksand"/>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165475" y="704546"/>
            <a:ext cx="6858000" cy="459900"/>
          </a:xfrm>
          <a:prstGeom prst="rect">
            <a:avLst/>
          </a:prstGeom>
        </p:spPr>
        <p:txBody>
          <a:bodyPr lIns="91425" tIns="91425" rIns="91425" bIns="91425" anchor="b" anchorCtr="0">
            <a:noAutofit/>
          </a:bodyPr>
          <a:lstStyle/>
          <a:p>
            <a:pPr lvl="0" rtl="0">
              <a:spcBef>
                <a:spcPts val="0"/>
              </a:spcBef>
              <a:buNone/>
            </a:pPr>
            <a:r>
              <a:rPr lang="en" sz="2800" dirty="0" smtClean="0"/>
              <a:t>Heapsort algorithm.</a:t>
            </a:r>
            <a:endParaRPr lang="en" sz="2800" dirty="0"/>
          </a:p>
        </p:txBody>
      </p:sp>
      <p:sp>
        <p:nvSpPr>
          <p:cNvPr id="68" name="Shape 68"/>
          <p:cNvSpPr txBox="1"/>
          <p:nvPr/>
        </p:nvSpPr>
        <p:spPr>
          <a:xfrm>
            <a:off x="1165475" y="1148236"/>
            <a:ext cx="7544099" cy="1346025"/>
          </a:xfrm>
          <a:prstGeom prst="rect">
            <a:avLst/>
          </a:prstGeom>
          <a:noFill/>
          <a:ln>
            <a:noFill/>
          </a:ln>
        </p:spPr>
        <p:txBody>
          <a:bodyPr lIns="91425" tIns="91425" rIns="91425" bIns="91425" anchor="t" anchorCtr="0">
            <a:noAutofit/>
          </a:bodyPr>
          <a:lstStyle/>
          <a:p>
            <a:pPr lvl="0">
              <a:spcBef>
                <a:spcPts val="600"/>
              </a:spcBef>
            </a:pPr>
            <a:r>
              <a:rPr lang="en-US" b="1" dirty="0" smtClean="0">
                <a:solidFill>
                  <a:schemeClr val="bg1"/>
                </a:solidFill>
                <a:latin typeface="Quicksand"/>
                <a:ea typeface="Quicksand"/>
                <a:cs typeface="Quicksand"/>
                <a:sym typeface="Quicksand"/>
              </a:rPr>
              <a:t>1</a:t>
            </a:r>
            <a:r>
              <a:rPr lang="en-US" b="1" dirty="0">
                <a:solidFill>
                  <a:schemeClr val="bg1"/>
                </a:solidFill>
                <a:latin typeface="Quicksand"/>
                <a:ea typeface="Quicksand"/>
                <a:cs typeface="Quicksand"/>
                <a:sym typeface="Quicksand"/>
              </a:rPr>
              <a:t>. Build a max heap from the input data.</a:t>
            </a:r>
          </a:p>
          <a:p>
            <a:pPr lvl="0">
              <a:spcBef>
                <a:spcPts val="600"/>
              </a:spcBef>
            </a:pPr>
            <a:r>
              <a:rPr lang="en-US" b="1" dirty="0">
                <a:solidFill>
                  <a:schemeClr val="bg1"/>
                </a:solidFill>
                <a:latin typeface="Quicksand"/>
                <a:ea typeface="Quicksand"/>
                <a:cs typeface="Quicksand"/>
                <a:sym typeface="Quicksand"/>
              </a:rPr>
              <a:t>2. </a:t>
            </a:r>
            <a:r>
              <a:rPr lang="en-US" b="1" dirty="0" smtClean="0">
                <a:solidFill>
                  <a:schemeClr val="bg1"/>
                </a:solidFill>
                <a:latin typeface="Quicksand"/>
                <a:ea typeface="Quicksand"/>
                <a:cs typeface="Quicksand"/>
                <a:sym typeface="Quicksand"/>
              </a:rPr>
              <a:t>Replace </a:t>
            </a:r>
            <a:r>
              <a:rPr lang="en-US" b="1" dirty="0">
                <a:solidFill>
                  <a:schemeClr val="bg1"/>
                </a:solidFill>
                <a:latin typeface="Quicksand"/>
                <a:ea typeface="Quicksand"/>
                <a:cs typeface="Quicksand"/>
                <a:sym typeface="Quicksand"/>
              </a:rPr>
              <a:t>the root of the </a:t>
            </a:r>
            <a:r>
              <a:rPr lang="en-US" b="1" dirty="0" smtClean="0">
                <a:solidFill>
                  <a:schemeClr val="bg1"/>
                </a:solidFill>
                <a:latin typeface="Quicksand"/>
                <a:ea typeface="Quicksand"/>
                <a:cs typeface="Quicksand"/>
                <a:sym typeface="Quicksand"/>
              </a:rPr>
              <a:t>heap </a:t>
            </a:r>
            <a:r>
              <a:rPr lang="en-US" b="1" dirty="0">
                <a:solidFill>
                  <a:schemeClr val="bg1"/>
                </a:solidFill>
                <a:latin typeface="Quicksand"/>
                <a:ea typeface="Quicksand"/>
                <a:cs typeface="Quicksand"/>
                <a:sym typeface="Quicksand"/>
              </a:rPr>
              <a:t>with the last item of the heap followed by reducing the size of </a:t>
            </a:r>
            <a:r>
              <a:rPr lang="en-US" b="1" dirty="0" smtClean="0">
                <a:solidFill>
                  <a:schemeClr val="bg1"/>
                </a:solidFill>
                <a:latin typeface="Quicksand"/>
                <a:ea typeface="Quicksand"/>
                <a:cs typeface="Quicksand"/>
                <a:sym typeface="Quicksand"/>
              </a:rPr>
              <a:t>heap.</a:t>
            </a:r>
          </a:p>
          <a:p>
            <a:pPr lvl="0">
              <a:spcBef>
                <a:spcPts val="600"/>
              </a:spcBef>
            </a:pPr>
            <a:r>
              <a:rPr lang="en-US" b="1" dirty="0" smtClean="0">
                <a:solidFill>
                  <a:schemeClr val="bg1"/>
                </a:solidFill>
                <a:latin typeface="Quicksand"/>
                <a:ea typeface="Quicksand"/>
                <a:cs typeface="Quicksand"/>
                <a:sym typeface="Quicksand"/>
              </a:rPr>
              <a:t>3. Heapify </a:t>
            </a:r>
            <a:r>
              <a:rPr lang="en-US" b="1" dirty="0">
                <a:solidFill>
                  <a:schemeClr val="bg1"/>
                </a:solidFill>
                <a:latin typeface="Quicksand"/>
                <a:ea typeface="Quicksand"/>
                <a:cs typeface="Quicksand"/>
                <a:sym typeface="Quicksand"/>
              </a:rPr>
              <a:t>the root of tree.</a:t>
            </a:r>
          </a:p>
          <a:p>
            <a:pPr lvl="0">
              <a:spcBef>
                <a:spcPts val="600"/>
              </a:spcBef>
            </a:pPr>
            <a:r>
              <a:rPr lang="en-US" b="1" dirty="0">
                <a:solidFill>
                  <a:schemeClr val="bg1"/>
                </a:solidFill>
                <a:latin typeface="Quicksand"/>
                <a:ea typeface="Quicksand"/>
                <a:cs typeface="Quicksand"/>
                <a:sym typeface="Quicksand"/>
              </a:rPr>
              <a:t>4</a:t>
            </a:r>
            <a:r>
              <a:rPr lang="en-US" b="1" dirty="0" smtClean="0">
                <a:solidFill>
                  <a:schemeClr val="bg1"/>
                </a:solidFill>
                <a:latin typeface="Quicksand"/>
                <a:ea typeface="Quicksand"/>
                <a:cs typeface="Quicksand"/>
                <a:sym typeface="Quicksand"/>
              </a:rPr>
              <a:t>. </a:t>
            </a:r>
            <a:r>
              <a:rPr lang="en-US" b="1" dirty="0">
                <a:solidFill>
                  <a:schemeClr val="bg1"/>
                </a:solidFill>
                <a:latin typeface="Quicksand"/>
                <a:ea typeface="Quicksand"/>
                <a:cs typeface="Quicksand"/>
                <a:sym typeface="Quicksand"/>
              </a:rPr>
              <a:t>Repeat above steps until size of heap is greater than 1.</a:t>
            </a:r>
            <a:endParaRPr lang="en" dirty="0">
              <a:solidFill>
                <a:schemeClr val="bg1"/>
              </a:solidFill>
              <a:latin typeface="Quicksand"/>
              <a:ea typeface="Quicksand"/>
              <a:cs typeface="Quicksand"/>
              <a:sym typeface="Quicksand"/>
            </a:endParaRPr>
          </a:p>
        </p:txBody>
      </p:sp>
      <p:grpSp>
        <p:nvGrpSpPr>
          <p:cNvPr id="16" name="Group 15"/>
          <p:cNvGrpSpPr/>
          <p:nvPr/>
        </p:nvGrpSpPr>
        <p:grpSpPr>
          <a:xfrm>
            <a:off x="1304192" y="3210164"/>
            <a:ext cx="1775089" cy="1755861"/>
            <a:chOff x="1059055" y="2503909"/>
            <a:chExt cx="1775089" cy="1755861"/>
          </a:xfrm>
        </p:grpSpPr>
        <p:grpSp>
          <p:nvGrpSpPr>
            <p:cNvPr id="11" name="Group 10"/>
            <p:cNvGrpSpPr/>
            <p:nvPr/>
          </p:nvGrpSpPr>
          <p:grpSpPr>
            <a:xfrm>
              <a:off x="1229175" y="2860465"/>
              <a:ext cx="1434850" cy="1399305"/>
              <a:chOff x="1298826" y="2544045"/>
              <a:chExt cx="1434850" cy="139930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826" y="2544045"/>
                <a:ext cx="1434850" cy="33576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9218" y="2868197"/>
                <a:ext cx="1049736" cy="1075153"/>
              </a:xfrm>
              <a:prstGeom prst="rect">
                <a:avLst/>
              </a:prstGeom>
            </p:spPr>
          </p:pic>
        </p:grpSp>
        <p:sp>
          <p:nvSpPr>
            <p:cNvPr id="13" name="Rectangle 12"/>
            <p:cNvSpPr/>
            <p:nvPr/>
          </p:nvSpPr>
          <p:spPr>
            <a:xfrm>
              <a:off x="1059055" y="2503909"/>
              <a:ext cx="1775089" cy="345755"/>
            </a:xfrm>
            <a:prstGeom prst="rect">
              <a:avLst/>
            </a:prstGeom>
            <a:noFill/>
          </p:spPr>
          <p:txBody>
            <a:bodyPr wrap="square" lIns="91440" tIns="45720" rIns="91440" bIns="45720">
              <a:spAutoFit/>
            </a:bodyPr>
            <a:lstStyle/>
            <a:p>
              <a:pPr algn="ctr"/>
              <a:r>
                <a:rPr lang="en-US" sz="1600" b="1" dirty="0" smtClean="0">
                  <a:solidFill>
                    <a:schemeClr val="bg1"/>
                  </a:solidFill>
                  <a:latin typeface="Quicksand"/>
                  <a:ea typeface="Quicksand"/>
                  <a:cs typeface="Quicksand"/>
                  <a:sym typeface="Quicksand"/>
                </a:rPr>
                <a:t>Creating heap</a:t>
              </a:r>
              <a:endParaRPr lang="en-US" sz="1600" cap="none" spc="0" dirty="0">
                <a:ln w="10160">
                  <a:solidFill>
                    <a:schemeClr val="accent5"/>
                  </a:solidFill>
                  <a:prstDash val="solid"/>
                </a:ln>
                <a:solidFill>
                  <a:srgbClr val="FFFFFF"/>
                </a:solidFill>
              </a:endParaRPr>
            </a:p>
          </p:txBody>
        </p:sp>
      </p:grpSp>
      <p:grpSp>
        <p:nvGrpSpPr>
          <p:cNvPr id="18" name="Group 17"/>
          <p:cNvGrpSpPr/>
          <p:nvPr/>
        </p:nvGrpSpPr>
        <p:grpSpPr>
          <a:xfrm>
            <a:off x="3619417" y="3210164"/>
            <a:ext cx="2422669" cy="1912074"/>
            <a:chOff x="3536540" y="2503909"/>
            <a:chExt cx="2422669" cy="1912074"/>
          </a:xfrm>
        </p:grpSpPr>
        <p:grpSp>
          <p:nvGrpSpPr>
            <p:cNvPr id="14" name="Group 13"/>
            <p:cNvGrpSpPr/>
            <p:nvPr/>
          </p:nvGrpSpPr>
          <p:grpSpPr>
            <a:xfrm>
              <a:off x="3901738" y="2860465"/>
              <a:ext cx="1692275" cy="1555518"/>
              <a:chOff x="3987179" y="2540232"/>
              <a:chExt cx="1692275" cy="1555518"/>
            </a:xfrm>
          </p:grpSpPr>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7179" y="2540232"/>
                <a:ext cx="1692275" cy="44291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9647" y="2868197"/>
                <a:ext cx="1362966" cy="1227553"/>
              </a:xfrm>
              <a:prstGeom prst="rect">
                <a:avLst/>
              </a:prstGeom>
            </p:spPr>
          </p:pic>
        </p:grpSp>
        <p:sp>
          <p:nvSpPr>
            <p:cNvPr id="21" name="Rectangle 20"/>
            <p:cNvSpPr/>
            <p:nvPr/>
          </p:nvSpPr>
          <p:spPr>
            <a:xfrm>
              <a:off x="3536540" y="2503909"/>
              <a:ext cx="2422669" cy="338554"/>
            </a:xfrm>
            <a:prstGeom prst="rect">
              <a:avLst/>
            </a:prstGeom>
            <a:noFill/>
          </p:spPr>
          <p:txBody>
            <a:bodyPr wrap="square" lIns="91440" tIns="45720" rIns="91440" bIns="45720">
              <a:spAutoFit/>
            </a:bodyPr>
            <a:lstStyle/>
            <a:p>
              <a:pPr algn="ctr"/>
              <a:r>
                <a:rPr lang="en-US" sz="1600" b="1" dirty="0" smtClean="0">
                  <a:solidFill>
                    <a:schemeClr val="bg1"/>
                  </a:solidFill>
                  <a:latin typeface="Quicksand"/>
                  <a:ea typeface="Quicksand"/>
                  <a:cs typeface="Quicksand"/>
                  <a:sym typeface="Quicksand"/>
                </a:rPr>
                <a:t>Building max-heap</a:t>
              </a:r>
              <a:endParaRPr lang="en-US" sz="1600" cap="none" spc="0" dirty="0">
                <a:ln w="10160">
                  <a:solidFill>
                    <a:schemeClr val="accent5"/>
                  </a:solidFill>
                  <a:prstDash val="solid"/>
                </a:ln>
                <a:solidFill>
                  <a:srgbClr val="FFFFFF"/>
                </a:solidFill>
              </a:endParaRPr>
            </a:p>
          </p:txBody>
        </p:sp>
      </p:grpSp>
      <p:grpSp>
        <p:nvGrpSpPr>
          <p:cNvPr id="22" name="Group 21"/>
          <p:cNvGrpSpPr/>
          <p:nvPr/>
        </p:nvGrpSpPr>
        <p:grpSpPr>
          <a:xfrm>
            <a:off x="6572854" y="3233443"/>
            <a:ext cx="1962044" cy="1929238"/>
            <a:chOff x="6450622" y="2456370"/>
            <a:chExt cx="1962044" cy="1929238"/>
          </a:xfrm>
        </p:grpSpPr>
        <p:grpSp>
          <p:nvGrpSpPr>
            <p:cNvPr id="10" name="Group 9"/>
            <p:cNvGrpSpPr/>
            <p:nvPr/>
          </p:nvGrpSpPr>
          <p:grpSpPr>
            <a:xfrm>
              <a:off x="6475412" y="2904497"/>
              <a:ext cx="1767138" cy="1481111"/>
              <a:chOff x="6408737" y="2540232"/>
              <a:chExt cx="1767138" cy="1481111"/>
            </a:xfrm>
          </p:grpSpPr>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8737" y="2540232"/>
                <a:ext cx="1767138" cy="418177"/>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98235" y="2958409"/>
                <a:ext cx="1188142" cy="1062934"/>
              </a:xfrm>
              <a:prstGeom prst="rect">
                <a:avLst/>
              </a:prstGeom>
            </p:spPr>
          </p:pic>
        </p:grpSp>
        <p:sp>
          <p:nvSpPr>
            <p:cNvPr id="24" name="Rectangle 23"/>
            <p:cNvSpPr/>
            <p:nvPr/>
          </p:nvSpPr>
          <p:spPr>
            <a:xfrm>
              <a:off x="6450622" y="2456370"/>
              <a:ext cx="1962044" cy="461665"/>
            </a:xfrm>
            <a:prstGeom prst="rect">
              <a:avLst/>
            </a:prstGeom>
            <a:noFill/>
          </p:spPr>
          <p:txBody>
            <a:bodyPr wrap="square" lIns="91440" tIns="45720" rIns="91440" bIns="45720">
              <a:spAutoFit/>
            </a:bodyPr>
            <a:lstStyle/>
            <a:p>
              <a:pPr algn="ctr"/>
              <a:r>
                <a:rPr lang="en-US" sz="1200" b="1" dirty="0" smtClean="0">
                  <a:solidFill>
                    <a:schemeClr val="bg1"/>
                  </a:solidFill>
                  <a:latin typeface="Quicksand"/>
                  <a:sym typeface="Quicksand"/>
                </a:rPr>
                <a:t>Replace root with last element</a:t>
              </a:r>
              <a:endParaRPr lang="en-US" sz="1200" cap="none" spc="0" dirty="0">
                <a:ln w="10160">
                  <a:solidFill>
                    <a:schemeClr val="accent5"/>
                  </a:solidFill>
                  <a:prstDash val="solid"/>
                </a:ln>
                <a:solidFill>
                  <a:srgbClr val="FFFFFF"/>
                </a:solidFill>
              </a:endParaRPr>
            </a:p>
          </p:txBody>
        </p:sp>
      </p:grpSp>
      <p:pic>
        <p:nvPicPr>
          <p:cNvPr id="34" name="Picture 33"/>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rot="19149855">
            <a:off x="2819364" y="4170795"/>
            <a:ext cx="1153955" cy="1043302"/>
          </a:xfrm>
          <a:prstGeom prst="rect">
            <a:avLst/>
          </a:prstGeom>
        </p:spPr>
      </p:pic>
      <p:pic>
        <p:nvPicPr>
          <p:cNvPr id="40" name="Picture 39"/>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rot="19149855">
            <a:off x="5596821" y="4247149"/>
            <a:ext cx="1153955" cy="1043302"/>
          </a:xfrm>
          <a:prstGeom prst="rect">
            <a:avLst/>
          </a:prstGeom>
        </p:spPr>
      </p:pic>
      <p:pic>
        <p:nvPicPr>
          <p:cNvPr id="41" name="Picture 40"/>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rot="8291908">
            <a:off x="5679036" y="2633054"/>
            <a:ext cx="1153955" cy="1043302"/>
          </a:xfrm>
          <a:prstGeom prst="rect">
            <a:avLst/>
          </a:prstGeom>
        </p:spPr>
      </p:pic>
      <p:grpSp>
        <p:nvGrpSpPr>
          <p:cNvPr id="36" name="Group 35"/>
          <p:cNvGrpSpPr/>
          <p:nvPr/>
        </p:nvGrpSpPr>
        <p:grpSpPr>
          <a:xfrm>
            <a:off x="3539414" y="5410912"/>
            <a:ext cx="2422669" cy="801370"/>
            <a:chOff x="3524900" y="4716194"/>
            <a:chExt cx="2422669" cy="801370"/>
          </a:xfrm>
        </p:grpSpPr>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10094" y="5077612"/>
              <a:ext cx="1852282" cy="439952"/>
            </a:xfrm>
            <a:prstGeom prst="rect">
              <a:avLst/>
            </a:prstGeom>
          </p:spPr>
        </p:pic>
        <p:sp>
          <p:nvSpPr>
            <p:cNvPr id="43" name="Rectangle 42"/>
            <p:cNvSpPr/>
            <p:nvPr/>
          </p:nvSpPr>
          <p:spPr>
            <a:xfrm>
              <a:off x="3524900" y="4716194"/>
              <a:ext cx="2422669" cy="338554"/>
            </a:xfrm>
            <a:prstGeom prst="rect">
              <a:avLst/>
            </a:prstGeom>
            <a:noFill/>
          </p:spPr>
          <p:txBody>
            <a:bodyPr wrap="square" lIns="91440" tIns="45720" rIns="91440" bIns="45720">
              <a:spAutoFit/>
            </a:bodyPr>
            <a:lstStyle/>
            <a:p>
              <a:pPr algn="ctr"/>
              <a:r>
                <a:rPr lang="en-US" sz="1600" b="1" dirty="0" smtClean="0">
                  <a:solidFill>
                    <a:schemeClr val="bg1"/>
                  </a:solidFill>
                  <a:latin typeface="Quicksand"/>
                  <a:ea typeface="Quicksand"/>
                  <a:cs typeface="Quicksand"/>
                  <a:sym typeface="Quicksand"/>
                </a:rPr>
                <a:t>Sorted array</a:t>
              </a:r>
              <a:endParaRPr lang="en-US" sz="1600" cap="none" spc="0" dirty="0">
                <a:ln w="10160">
                  <a:solidFill>
                    <a:schemeClr val="accent5"/>
                  </a:solidFill>
                  <a:prstDash val="solid"/>
                </a:ln>
                <a:solidFill>
                  <a:srgbClr val="FFFFFF"/>
                </a:solidFill>
              </a:endParaRPr>
            </a:p>
          </p:txBody>
        </p:sp>
      </p:grpSp>
      <p:pic>
        <p:nvPicPr>
          <p:cNvPr id="45" name="Picture 44"/>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rot="11663271" flipV="1">
            <a:off x="5906652" y="5032556"/>
            <a:ext cx="1216693" cy="1100024"/>
          </a:xfrm>
          <a:prstGeom prst="rect">
            <a:avLst/>
          </a:prstGeom>
        </p:spPr>
      </p:pic>
    </p:spTree>
    <p:extLst>
      <p:ext uri="{BB962C8B-B14F-4D97-AF65-F5344CB8AC3E}">
        <p14:creationId xmlns:p14="http://schemas.microsoft.com/office/powerpoint/2010/main" val="229836556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Shape 84"/>
          <p:cNvSpPr txBox="1">
            <a:spLocks noGrp="1"/>
          </p:cNvSpPr>
          <p:nvPr>
            <p:ph type="subTitle" idx="1"/>
          </p:nvPr>
        </p:nvSpPr>
        <p:spPr>
          <a:xfrm>
            <a:off x="1305100" y="1562436"/>
            <a:ext cx="4754510" cy="4402935"/>
          </a:xfrm>
          <a:prstGeom prst="rect">
            <a:avLst/>
          </a:prstGeom>
        </p:spPr>
        <p:txBody>
          <a:bodyPr lIns="91425" tIns="91425" rIns="91425" bIns="91425" anchor="t" anchorCtr="0">
            <a:noAutofit/>
          </a:bodyPr>
          <a:lstStyle/>
          <a:p>
            <a:pPr lvl="0"/>
            <a:r>
              <a:rPr lang="en-US" sz="2400" dirty="0">
                <a:solidFill>
                  <a:srgbClr val="00B0F0"/>
                </a:solidFill>
              </a:rPr>
              <a:t>void</a:t>
            </a:r>
            <a:r>
              <a:rPr lang="en-US" sz="2400" dirty="0"/>
              <a:t> heapSort(</a:t>
            </a:r>
            <a:r>
              <a:rPr lang="en-US" sz="2400" dirty="0">
                <a:solidFill>
                  <a:srgbClr val="00B0F0"/>
                </a:solidFill>
              </a:rPr>
              <a:t>int</a:t>
            </a:r>
            <a:r>
              <a:rPr lang="en-US" sz="2400" dirty="0"/>
              <a:t> arr[], </a:t>
            </a:r>
            <a:r>
              <a:rPr lang="en-US" sz="2400" dirty="0">
                <a:solidFill>
                  <a:srgbClr val="00B0F0"/>
                </a:solidFill>
              </a:rPr>
              <a:t>int</a:t>
            </a:r>
            <a:r>
              <a:rPr lang="en-US" sz="2400" dirty="0"/>
              <a:t> n)</a:t>
            </a:r>
          </a:p>
          <a:p>
            <a:pPr lvl="0"/>
            <a:r>
              <a:rPr lang="en-US" sz="2400" dirty="0"/>
              <a:t>{</a:t>
            </a:r>
          </a:p>
          <a:p>
            <a:pPr lvl="0"/>
            <a:r>
              <a:rPr lang="en-US" sz="2400" dirty="0"/>
              <a:t>    </a:t>
            </a:r>
            <a:r>
              <a:rPr lang="en-US" sz="2400" dirty="0">
                <a:solidFill>
                  <a:srgbClr val="00B0F0"/>
                </a:solidFill>
              </a:rPr>
              <a:t>for</a:t>
            </a:r>
            <a:r>
              <a:rPr lang="en-US" sz="2400" dirty="0"/>
              <a:t>(</a:t>
            </a:r>
            <a:r>
              <a:rPr lang="en-US" sz="2400" dirty="0">
                <a:solidFill>
                  <a:srgbClr val="00B0F0"/>
                </a:solidFill>
              </a:rPr>
              <a:t>int</a:t>
            </a:r>
            <a:r>
              <a:rPr lang="en-US" sz="2400" dirty="0"/>
              <a:t> i = n/2 - 1; i &gt;= 0; i-</a:t>
            </a:r>
            <a:r>
              <a:rPr lang="en-US" sz="2400" dirty="0" smtClean="0"/>
              <a:t>-)</a:t>
            </a:r>
            <a:endParaRPr lang="en-US" sz="2400" dirty="0"/>
          </a:p>
          <a:p>
            <a:pPr lvl="0"/>
            <a:endParaRPr lang="en-US" sz="2400" dirty="0" smtClean="0"/>
          </a:p>
          <a:p>
            <a:pPr lvl="0"/>
            <a:endParaRPr lang="en-US" sz="2400" dirty="0" smtClean="0"/>
          </a:p>
          <a:p>
            <a:pPr lvl="0"/>
            <a:r>
              <a:rPr lang="en-US" sz="2400" dirty="0">
                <a:solidFill>
                  <a:srgbClr val="00B0F0"/>
                </a:solidFill>
              </a:rPr>
              <a:t>for</a:t>
            </a:r>
            <a:r>
              <a:rPr lang="en-US" sz="2400" dirty="0" smtClean="0"/>
              <a:t>(</a:t>
            </a:r>
            <a:r>
              <a:rPr lang="en-US" sz="2400" dirty="0">
                <a:solidFill>
                  <a:srgbClr val="00B0F0"/>
                </a:solidFill>
              </a:rPr>
              <a:t>int</a:t>
            </a:r>
            <a:r>
              <a:rPr lang="en-US" sz="2400" dirty="0" smtClean="0"/>
              <a:t> i </a:t>
            </a:r>
            <a:r>
              <a:rPr lang="en-US" dirty="0"/>
              <a:t>=</a:t>
            </a:r>
            <a:r>
              <a:rPr lang="en-US" sz="2400" dirty="0" smtClean="0"/>
              <a:t> n - 1; i &gt;= 0; i--)</a:t>
            </a:r>
          </a:p>
          <a:p>
            <a:pPr lvl="0"/>
            <a:r>
              <a:rPr lang="en-US" sz="2400" dirty="0" smtClean="0"/>
              <a:t>    </a:t>
            </a:r>
            <a:r>
              <a:rPr lang="en-US" sz="2400" dirty="0"/>
              <a:t>{</a:t>
            </a:r>
          </a:p>
          <a:p>
            <a:pPr lvl="0"/>
            <a:r>
              <a:rPr lang="en-US" sz="2400" dirty="0" smtClean="0"/>
              <a:t>        </a:t>
            </a:r>
          </a:p>
          <a:p>
            <a:pPr lvl="0"/>
            <a:r>
              <a:rPr lang="en-US" sz="2400" dirty="0" smtClean="0"/>
              <a:t>        </a:t>
            </a:r>
          </a:p>
          <a:p>
            <a:pPr lvl="0"/>
            <a:r>
              <a:rPr lang="en-US" sz="2400" dirty="0" smtClean="0"/>
              <a:t>    }</a:t>
            </a:r>
          </a:p>
          <a:p>
            <a:pPr lvl="0"/>
            <a:r>
              <a:rPr lang="en-US" sz="2400" dirty="0" smtClean="0"/>
              <a:t>}</a:t>
            </a:r>
            <a:endParaRPr lang="en" sz="2400" dirty="0"/>
          </a:p>
        </p:txBody>
      </p:sp>
      <p:sp>
        <p:nvSpPr>
          <p:cNvPr id="85" name="Shape 85"/>
          <p:cNvSpPr txBox="1"/>
          <p:nvPr/>
        </p:nvSpPr>
        <p:spPr>
          <a:xfrm>
            <a:off x="470288" y="3042168"/>
            <a:ext cx="802500" cy="786300"/>
          </a:xfrm>
          <a:prstGeom prst="rect">
            <a:avLst/>
          </a:prstGeom>
          <a:noFill/>
          <a:ln>
            <a:noFill/>
          </a:ln>
        </p:spPr>
        <p:txBody>
          <a:bodyPr lIns="91425" tIns="91425" rIns="91425" bIns="91425" anchor="ctr" anchorCtr="0">
            <a:noAutofit/>
          </a:bodyPr>
          <a:lstStyle/>
          <a:p>
            <a:pPr lvl="0" algn="ctr">
              <a:spcBef>
                <a:spcPts val="0"/>
              </a:spcBef>
              <a:buNone/>
            </a:pPr>
            <a:r>
              <a:rPr lang="en" sz="3000" dirty="0" smtClean="0">
                <a:solidFill>
                  <a:srgbClr val="2E3037"/>
                </a:solidFill>
                <a:latin typeface="Quicksand"/>
                <a:ea typeface="Quicksand"/>
                <a:cs typeface="Quicksand"/>
                <a:sym typeface="Quicksand"/>
              </a:rPr>
              <a:t>#</a:t>
            </a:r>
            <a:endParaRPr lang="en" sz="3000" dirty="0">
              <a:solidFill>
                <a:srgbClr val="2E3037"/>
              </a:solidFill>
              <a:latin typeface="Quicksand"/>
              <a:ea typeface="Quicksand"/>
              <a:cs typeface="Quicksand"/>
              <a:sym typeface="Quicksand"/>
            </a:endParaRPr>
          </a:p>
        </p:txBody>
      </p:sp>
      <p:sp>
        <p:nvSpPr>
          <p:cNvPr id="7" name="Shape 66"/>
          <p:cNvSpPr txBox="1">
            <a:spLocks/>
          </p:cNvSpPr>
          <p:nvPr/>
        </p:nvSpPr>
        <p:spPr>
          <a:xfrm>
            <a:off x="1305100" y="922260"/>
            <a:ext cx="6858000" cy="4599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9C0BA"/>
              </a:buClr>
              <a:buSzPct val="100000"/>
              <a:buFont typeface="Quicksand"/>
              <a:buNone/>
              <a:defRPr sz="3000" b="0" i="0" u="none" strike="noStrike" cap="none">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3000">
                <a:solidFill>
                  <a:srgbClr val="39C0BA"/>
                </a:solidFill>
                <a:latin typeface="Quicksand"/>
                <a:ea typeface="Quicksand"/>
                <a:cs typeface="Quicksand"/>
                <a:sym typeface="Quicksand"/>
              </a:defRPr>
            </a:lvl9pPr>
          </a:lstStyle>
          <a:p>
            <a:r>
              <a:rPr lang="en" sz="3600" dirty="0" smtClean="0"/>
              <a:t>Heapsort Code:</a:t>
            </a:r>
            <a:endParaRPr lang="en" sz="3600" dirty="0"/>
          </a:p>
        </p:txBody>
      </p:sp>
      <p:sp>
        <p:nvSpPr>
          <p:cNvPr id="8" name="Rectangle 7"/>
          <p:cNvSpPr/>
          <p:nvPr/>
        </p:nvSpPr>
        <p:spPr>
          <a:xfrm>
            <a:off x="6313714" y="2425665"/>
            <a:ext cx="2830286" cy="400110"/>
          </a:xfrm>
          <a:prstGeom prst="rect">
            <a:avLst/>
          </a:prstGeom>
          <a:noFill/>
          <a:ln>
            <a:solidFill>
              <a:srgbClr val="FFFF00"/>
            </a:solidFill>
          </a:ln>
        </p:spPr>
        <p:txBody>
          <a:bodyPr wrap="square" lIns="91440" tIns="45720" rIns="91440" bIns="45720">
            <a:spAutoFit/>
          </a:bodyPr>
          <a:lstStyle/>
          <a:p>
            <a:pPr algn="ctr"/>
            <a:r>
              <a:rPr lang="en-US" sz="2000" b="1" dirty="0" smtClean="0">
                <a:solidFill>
                  <a:schemeClr val="bg1"/>
                </a:solidFill>
                <a:latin typeface="Quicksand"/>
                <a:ea typeface="Quicksand"/>
                <a:cs typeface="Quicksand"/>
                <a:sym typeface="Quicksand"/>
              </a:rPr>
              <a:t>Creating max- heap</a:t>
            </a:r>
            <a:endParaRPr lang="en-US" sz="2000" cap="none" spc="0" dirty="0">
              <a:ln w="10160">
                <a:solidFill>
                  <a:schemeClr val="accent5"/>
                </a:solidFill>
                <a:prstDash val="solid"/>
              </a:ln>
              <a:solidFill>
                <a:srgbClr val="FFFFFF"/>
              </a:solidFill>
            </a:endParaRPr>
          </a:p>
        </p:txBody>
      </p:sp>
      <p:sp>
        <p:nvSpPr>
          <p:cNvPr id="11" name="Shape 84"/>
          <p:cNvSpPr txBox="1">
            <a:spLocks/>
          </p:cNvSpPr>
          <p:nvPr/>
        </p:nvSpPr>
        <p:spPr>
          <a:xfrm>
            <a:off x="1768964" y="2768986"/>
            <a:ext cx="2965136" cy="618163"/>
          </a:xfrm>
          <a:prstGeom prst="rect">
            <a:avLst/>
          </a:prstGeom>
          <a:noFill/>
          <a:ln>
            <a:solidFill>
              <a:schemeClr val="accent3">
                <a:lumMod val="75000"/>
              </a:schemeClr>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1pPr>
            <a:lvl2pPr marR="0" lvl="1"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2pPr>
            <a:lvl3pPr marR="0" lvl="2"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3pPr>
            <a:lvl4pPr marR="0" lvl="3"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4pPr>
            <a:lvl5pPr marR="0" lvl="4"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5pPr>
            <a:lvl6pPr marR="0" lvl="5"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6pPr>
            <a:lvl7pPr marR="0" lvl="6"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7pPr>
            <a:lvl8pPr marR="0" lvl="7"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8pPr>
            <a:lvl9pPr marR="0" lvl="8"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9pPr>
          </a:lstStyle>
          <a:p>
            <a:r>
              <a:rPr lang="en-US" sz="2400" dirty="0"/>
              <a:t> heapify(arr, n, i);</a:t>
            </a:r>
            <a:endParaRPr lang="en" sz="2400" dirty="0"/>
          </a:p>
        </p:txBody>
      </p:sp>
      <p:grpSp>
        <p:nvGrpSpPr>
          <p:cNvPr id="65" name="Group 64"/>
          <p:cNvGrpSpPr/>
          <p:nvPr/>
        </p:nvGrpSpPr>
        <p:grpSpPr>
          <a:xfrm>
            <a:off x="1979806" y="4073330"/>
            <a:ext cx="3621418" cy="1088594"/>
            <a:chOff x="1981096" y="3599543"/>
            <a:chExt cx="3621418" cy="1088594"/>
          </a:xfrm>
        </p:grpSpPr>
        <p:sp>
          <p:nvSpPr>
            <p:cNvPr id="10" name="Shape 84"/>
            <p:cNvSpPr txBox="1">
              <a:spLocks/>
            </p:cNvSpPr>
            <p:nvPr/>
          </p:nvSpPr>
          <p:spPr>
            <a:xfrm>
              <a:off x="1981096" y="3599543"/>
              <a:ext cx="3621418" cy="528951"/>
            </a:xfrm>
            <a:prstGeom prst="rect">
              <a:avLst/>
            </a:prstGeom>
            <a:noFill/>
            <a:ln>
              <a:solidFill>
                <a:schemeClr val="accent3">
                  <a:lumMod val="75000"/>
                </a:schemeClr>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1pPr>
              <a:lvl2pPr marR="0" lvl="1"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2pPr>
              <a:lvl3pPr marR="0" lvl="2"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3pPr>
              <a:lvl4pPr marR="0" lvl="3"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4pPr>
              <a:lvl5pPr marR="0" lvl="4"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5pPr>
              <a:lvl6pPr marR="0" lvl="5"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6pPr>
              <a:lvl7pPr marR="0" lvl="6"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7pPr>
              <a:lvl8pPr marR="0" lvl="7"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8pPr>
              <a:lvl9pPr marR="0" lvl="8"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9pPr>
            </a:lstStyle>
            <a:p>
              <a:r>
                <a:rPr lang="en-US" sz="2400" dirty="0"/>
                <a:t>swap(arr[0], arr[i]);</a:t>
              </a:r>
              <a:endParaRPr lang="en" sz="2400" dirty="0"/>
            </a:p>
          </p:txBody>
        </p:sp>
        <p:sp>
          <p:nvSpPr>
            <p:cNvPr id="12" name="Shape 84"/>
            <p:cNvSpPr txBox="1">
              <a:spLocks/>
            </p:cNvSpPr>
            <p:nvPr/>
          </p:nvSpPr>
          <p:spPr>
            <a:xfrm>
              <a:off x="1981096" y="4159186"/>
              <a:ext cx="3621418" cy="528951"/>
            </a:xfrm>
            <a:prstGeom prst="rect">
              <a:avLst/>
            </a:prstGeom>
            <a:noFill/>
            <a:ln>
              <a:solidFill>
                <a:schemeClr val="accent3">
                  <a:lumMod val="75000"/>
                </a:schemeClr>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1pPr>
              <a:lvl2pPr marR="0" lvl="1"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2pPr>
              <a:lvl3pPr marR="0" lvl="2"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3pPr>
              <a:lvl4pPr marR="0" lvl="3"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4pPr>
              <a:lvl5pPr marR="0" lvl="4"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5pPr>
              <a:lvl6pPr marR="0" lvl="5"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6pPr>
              <a:lvl7pPr marR="0" lvl="6"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7pPr>
              <a:lvl8pPr marR="0" lvl="7"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8pPr>
              <a:lvl9pPr marR="0" lvl="8" algn="l" rtl="0">
                <a:lnSpc>
                  <a:spcPct val="100000"/>
                </a:lnSpc>
                <a:spcBef>
                  <a:spcPts val="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9pPr>
            </a:lstStyle>
            <a:p>
              <a:pPr lvl="0"/>
              <a:r>
                <a:rPr lang="en-US" sz="2400" dirty="0"/>
                <a:t>heapify(arr,i,0);</a:t>
              </a:r>
            </a:p>
          </p:txBody>
        </p:sp>
      </p:grpSp>
      <p:sp>
        <p:nvSpPr>
          <p:cNvPr id="13" name="Rectangle 12"/>
          <p:cNvSpPr/>
          <p:nvPr/>
        </p:nvSpPr>
        <p:spPr>
          <a:xfrm>
            <a:off x="5992185" y="2965187"/>
            <a:ext cx="3151815" cy="707886"/>
          </a:xfrm>
          <a:prstGeom prst="rect">
            <a:avLst/>
          </a:prstGeom>
          <a:noFill/>
          <a:ln>
            <a:solidFill>
              <a:srgbClr val="FFFF00"/>
            </a:solidFill>
          </a:ln>
        </p:spPr>
        <p:txBody>
          <a:bodyPr wrap="square" lIns="91440" tIns="45720" rIns="91440" bIns="45720">
            <a:spAutoFit/>
          </a:bodyPr>
          <a:lstStyle/>
          <a:p>
            <a:pPr algn="ctr"/>
            <a:r>
              <a:rPr lang="en-US" sz="2000" b="1" dirty="0" smtClean="0">
                <a:solidFill>
                  <a:schemeClr val="bg1"/>
                </a:solidFill>
                <a:latin typeface="Quicksand"/>
                <a:ea typeface="Quicksand"/>
                <a:cs typeface="Quicksand"/>
                <a:sym typeface="Quicksand"/>
              </a:rPr>
              <a:t>Creates max heap on reduced array</a:t>
            </a:r>
            <a:endParaRPr lang="en-US" sz="2000" cap="none" spc="0" dirty="0">
              <a:ln w="10160">
                <a:solidFill>
                  <a:schemeClr val="accent5"/>
                </a:solidFill>
                <a:prstDash val="solid"/>
              </a:ln>
              <a:solidFill>
                <a:srgbClr val="FFFFFF"/>
              </a:solidFill>
            </a:endParaRPr>
          </a:p>
        </p:txBody>
      </p:sp>
      <p:sp>
        <p:nvSpPr>
          <p:cNvPr id="14" name="Rectangle 13"/>
          <p:cNvSpPr/>
          <p:nvPr/>
        </p:nvSpPr>
        <p:spPr>
          <a:xfrm>
            <a:off x="5992185" y="3828468"/>
            <a:ext cx="3252333" cy="707886"/>
          </a:xfrm>
          <a:prstGeom prst="rect">
            <a:avLst/>
          </a:prstGeom>
          <a:noFill/>
          <a:ln>
            <a:solidFill>
              <a:srgbClr val="FFFF00"/>
            </a:solidFill>
          </a:ln>
        </p:spPr>
        <p:txBody>
          <a:bodyPr wrap="square" lIns="91440" tIns="45720" rIns="91440" bIns="45720">
            <a:spAutoFit/>
          </a:bodyPr>
          <a:lstStyle/>
          <a:p>
            <a:pPr algn="ctr"/>
            <a:r>
              <a:rPr lang="en-US" sz="2000" b="1" dirty="0" smtClean="0">
                <a:solidFill>
                  <a:schemeClr val="bg1"/>
                </a:solidFill>
                <a:latin typeface="Quicksand"/>
                <a:ea typeface="Quicksand"/>
                <a:cs typeface="Quicksand"/>
                <a:sym typeface="Quicksand"/>
              </a:rPr>
              <a:t>Swaps the first and last node</a:t>
            </a:r>
            <a:endParaRPr lang="en-US" sz="2000" cap="none" spc="0" dirty="0">
              <a:ln w="10160">
                <a:solidFill>
                  <a:schemeClr val="accent5"/>
                </a:solidFill>
                <a:prstDash val="solid"/>
              </a:ln>
              <a:solidFill>
                <a:srgbClr val="FFFFFF"/>
              </a:solidFill>
            </a:endParaRPr>
          </a:p>
        </p:txBody>
      </p:sp>
      <p:cxnSp>
        <p:nvCxnSpPr>
          <p:cNvPr id="15" name="Elbow Connector 14"/>
          <p:cNvCxnSpPr>
            <a:stCxn id="8" idx="1"/>
            <a:endCxn id="11" idx="3"/>
          </p:cNvCxnSpPr>
          <p:nvPr/>
        </p:nvCxnSpPr>
        <p:spPr>
          <a:xfrm rot="10800000" flipV="1">
            <a:off x="4734100" y="2625720"/>
            <a:ext cx="1579614" cy="452348"/>
          </a:xfrm>
          <a:prstGeom prst="bentConnector3">
            <a:avLst>
              <a:gd name="adj1" fmla="val 242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8" name="Elbow Connector 17"/>
          <p:cNvCxnSpPr>
            <a:stCxn id="13" idx="1"/>
            <a:endCxn id="10" idx="3"/>
          </p:cNvCxnSpPr>
          <p:nvPr/>
        </p:nvCxnSpPr>
        <p:spPr>
          <a:xfrm rot="10800000" flipV="1">
            <a:off x="5601225" y="3319130"/>
            <a:ext cx="390961" cy="1018676"/>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Elbow Connector 23"/>
          <p:cNvCxnSpPr>
            <a:stCxn id="14" idx="2"/>
            <a:endCxn id="12" idx="3"/>
          </p:cNvCxnSpPr>
          <p:nvPr/>
        </p:nvCxnSpPr>
        <p:spPr>
          <a:xfrm rot="5400000">
            <a:off x="6429241" y="3708337"/>
            <a:ext cx="361095" cy="20171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23107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Shape 102"/>
          <p:cNvSpPr txBox="1">
            <a:spLocks noGrp="1"/>
          </p:cNvSpPr>
          <p:nvPr>
            <p:ph type="ctrTitle" idx="4294967295"/>
          </p:nvPr>
        </p:nvSpPr>
        <p:spPr>
          <a:xfrm>
            <a:off x="1718850" y="1548147"/>
            <a:ext cx="6859093" cy="4310289"/>
          </a:xfrm>
          <a:prstGeom prst="rect">
            <a:avLst/>
          </a:prstGeom>
        </p:spPr>
        <p:txBody>
          <a:bodyPr lIns="91425" tIns="91425" rIns="91425" bIns="91425" anchor="ctr" anchorCtr="0">
            <a:noAutofit/>
          </a:bodyPr>
          <a:lstStyle/>
          <a:p>
            <a:pPr lvl="0" algn="ctr" rtl="0">
              <a:spcBef>
                <a:spcPts val="0"/>
              </a:spcBef>
              <a:buNone/>
            </a:pPr>
            <a:r>
              <a:rPr lang="en" sz="6600" b="1" dirty="0" smtClean="0"/>
              <a:t>Heap in</a:t>
            </a:r>
            <a:br>
              <a:rPr lang="en" sz="6600" b="1" dirty="0" smtClean="0"/>
            </a:br>
            <a:r>
              <a:rPr lang="en" sz="6600" b="1" dirty="0" smtClean="0"/>
              <a:t>Memory </a:t>
            </a:r>
            <a:br>
              <a:rPr lang="en" sz="6600" b="1" dirty="0" smtClean="0"/>
            </a:br>
            <a:r>
              <a:rPr lang="en" sz="6600" b="1" dirty="0" smtClean="0"/>
              <a:t>Management</a:t>
            </a:r>
            <a:endParaRPr lang="en" sz="6600" b="1" dirty="0"/>
          </a:p>
        </p:txBody>
      </p:sp>
      <p:grpSp>
        <p:nvGrpSpPr>
          <p:cNvPr id="3" name="Group 2"/>
          <p:cNvGrpSpPr/>
          <p:nvPr/>
        </p:nvGrpSpPr>
        <p:grpSpPr>
          <a:xfrm>
            <a:off x="-18849" y="2304672"/>
            <a:ext cx="2448899" cy="2448899"/>
            <a:chOff x="-254030" y="2291972"/>
            <a:chExt cx="2448899" cy="2448899"/>
          </a:xfrm>
        </p:grpSpPr>
        <p:sp>
          <p:nvSpPr>
            <p:cNvPr id="101" name="Shape 101"/>
            <p:cNvSpPr/>
            <p:nvPr/>
          </p:nvSpPr>
          <p:spPr>
            <a:xfrm>
              <a:off x="-254030" y="2291972"/>
              <a:ext cx="2448899" cy="2448899"/>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84450"/>
              <a:ext cx="2149011" cy="1593850"/>
            </a:xfrm>
            <a:prstGeom prst="rect">
              <a:avLst/>
            </a:prstGeom>
          </p:spPr>
        </p:pic>
      </p:grpSp>
    </p:spTree>
    <p:extLst>
      <p:ext uri="{BB962C8B-B14F-4D97-AF65-F5344CB8AC3E}">
        <p14:creationId xmlns:p14="http://schemas.microsoft.com/office/powerpoint/2010/main" val="172357667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Shape 114"/>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r>
              <a:rPr lang="en-US" sz="2400" dirty="0" smtClean="0"/>
              <a:t>HEAP IN MEMORY MANAGEMENT</a:t>
            </a:r>
            <a:endParaRPr lang="en" sz="2400" dirty="0"/>
          </a:p>
        </p:txBody>
      </p:sp>
      <p:sp>
        <p:nvSpPr>
          <p:cNvPr id="8" name="Shape 68"/>
          <p:cNvSpPr txBox="1"/>
          <p:nvPr/>
        </p:nvSpPr>
        <p:spPr>
          <a:xfrm>
            <a:off x="1165475" y="1125875"/>
            <a:ext cx="7544099" cy="4303375"/>
          </a:xfrm>
          <a:prstGeom prst="rect">
            <a:avLst/>
          </a:prstGeom>
          <a:noFill/>
          <a:ln>
            <a:noFill/>
          </a:ln>
        </p:spPr>
        <p:txBody>
          <a:bodyPr lIns="91425" tIns="91425" rIns="91425" bIns="91425" anchor="t" anchorCtr="0">
            <a:noAutofit/>
          </a:bodyPr>
          <a:lstStyle/>
          <a:p>
            <a:pPr lvl="0">
              <a:spcBef>
                <a:spcPts val="600"/>
              </a:spcBef>
            </a:pPr>
            <a:endParaRPr lang="en-US" sz="1800" b="1" dirty="0" smtClean="0">
              <a:solidFill>
                <a:schemeClr val="bg1"/>
              </a:solidFill>
              <a:latin typeface="Quicksand"/>
              <a:ea typeface="Quicksand"/>
              <a:cs typeface="Quicksand"/>
              <a:sym typeface="Quicksand"/>
            </a:endParaRPr>
          </a:p>
          <a:p>
            <a:pPr lvl="0">
              <a:spcBef>
                <a:spcPts val="600"/>
              </a:spcBef>
            </a:pPr>
            <a:r>
              <a:rPr lang="en-US" sz="1800" b="1" dirty="0" smtClean="0">
                <a:solidFill>
                  <a:schemeClr val="bg1"/>
                </a:solidFill>
                <a:latin typeface="Quicksand"/>
                <a:ea typeface="Quicksand"/>
                <a:cs typeface="Quicksand"/>
                <a:sym typeface="Quicksand"/>
              </a:rPr>
              <a:t>Data </a:t>
            </a:r>
            <a:r>
              <a:rPr lang="en-US" sz="1800" b="1" dirty="0">
                <a:solidFill>
                  <a:schemeClr val="bg1"/>
                </a:solidFill>
                <a:latin typeface="Quicksand"/>
                <a:ea typeface="Quicksand"/>
                <a:cs typeface="Quicksand"/>
                <a:sym typeface="Quicksand"/>
              </a:rPr>
              <a:t>structure "heap" might be used in various places. </a:t>
            </a:r>
          </a:p>
          <a:p>
            <a:pPr lvl="0">
              <a:spcBef>
                <a:spcPts val="600"/>
              </a:spcBef>
            </a:pPr>
            <a:r>
              <a:rPr lang="en-US" sz="1800" b="1" dirty="0">
                <a:solidFill>
                  <a:schemeClr val="bg1"/>
                </a:solidFill>
                <a:latin typeface="Quicksand"/>
                <a:ea typeface="Quicksand"/>
                <a:cs typeface="Quicksand"/>
                <a:sym typeface="Quicksand"/>
              </a:rPr>
              <a:t>Heap used for dynamic memory allocation wherever it is needed. </a:t>
            </a:r>
            <a:br>
              <a:rPr lang="en-US" sz="1800" b="1" dirty="0">
                <a:solidFill>
                  <a:schemeClr val="bg1"/>
                </a:solidFill>
                <a:latin typeface="Quicksand"/>
                <a:ea typeface="Quicksand"/>
                <a:cs typeface="Quicksand"/>
                <a:sym typeface="Quicksand"/>
              </a:rPr>
            </a:br>
            <a:endParaRPr lang="en-US" sz="1800" b="1" dirty="0" smtClean="0">
              <a:solidFill>
                <a:schemeClr val="bg1"/>
              </a:solidFill>
              <a:latin typeface="Quicksand"/>
              <a:ea typeface="Quicksand"/>
              <a:cs typeface="Quicksand"/>
              <a:sym typeface="Quicksand"/>
            </a:endParaRPr>
          </a:p>
          <a:p>
            <a:pPr lvl="0">
              <a:spcBef>
                <a:spcPts val="600"/>
              </a:spcBef>
            </a:pPr>
            <a:endParaRPr lang="en-US" sz="1800" b="1" dirty="0">
              <a:solidFill>
                <a:schemeClr val="bg1"/>
              </a:solidFill>
              <a:latin typeface="Quicksand"/>
              <a:ea typeface="Quicksand"/>
              <a:cs typeface="Quicksand"/>
              <a:sym typeface="Quicksand"/>
            </a:endParaRPr>
          </a:p>
          <a:p>
            <a:pPr lvl="0">
              <a:spcBef>
                <a:spcPts val="600"/>
              </a:spcBef>
            </a:pPr>
            <a:r>
              <a:rPr lang="en-US" sz="2400" b="1" dirty="0">
                <a:solidFill>
                  <a:srgbClr val="39C0BA"/>
                </a:solidFill>
                <a:latin typeface="Quicksand"/>
                <a:ea typeface="Quicksand"/>
                <a:cs typeface="Quicksand"/>
                <a:sym typeface="Quicksand"/>
              </a:rPr>
              <a:t>How to use heap in memory </a:t>
            </a:r>
            <a:r>
              <a:rPr lang="en-US" sz="2400" b="1" dirty="0" smtClean="0">
                <a:solidFill>
                  <a:srgbClr val="39C0BA"/>
                </a:solidFill>
                <a:latin typeface="Quicksand"/>
                <a:ea typeface="Quicksand"/>
                <a:cs typeface="Quicksand"/>
                <a:sym typeface="Quicksand"/>
              </a:rPr>
              <a:t>:</a:t>
            </a:r>
          </a:p>
          <a:p>
            <a:pPr marL="285750" lvl="0" indent="-285750">
              <a:spcBef>
                <a:spcPts val="600"/>
              </a:spcBef>
              <a:buFont typeface="Arial" panose="020B0604020202020204" pitchFamily="34" charset="0"/>
              <a:buChar char="•"/>
            </a:pPr>
            <a:r>
              <a:rPr lang="en-US" sz="1800" b="1" dirty="0" smtClean="0">
                <a:solidFill>
                  <a:schemeClr val="bg1"/>
                </a:solidFill>
                <a:latin typeface="Quicksand"/>
                <a:ea typeface="Quicksand"/>
                <a:cs typeface="Quicksand"/>
                <a:sym typeface="Quicksand"/>
              </a:rPr>
              <a:t>The </a:t>
            </a:r>
            <a:r>
              <a:rPr lang="en-US" sz="1800" b="1" dirty="0">
                <a:solidFill>
                  <a:schemeClr val="bg1"/>
                </a:solidFill>
                <a:latin typeface="Quicksand"/>
                <a:ea typeface="Quicksand"/>
                <a:cs typeface="Quicksand"/>
                <a:sym typeface="Quicksand"/>
              </a:rPr>
              <a:t>heap is a region of computer's memory that is not managed automatically for , and is not as tightly managed by the CPU. </a:t>
            </a:r>
            <a:endParaRPr lang="en-US" sz="1800" b="1" dirty="0" smtClean="0">
              <a:solidFill>
                <a:schemeClr val="bg1"/>
              </a:solidFill>
              <a:latin typeface="Quicksand"/>
              <a:ea typeface="Quicksand"/>
              <a:cs typeface="Quicksand"/>
              <a:sym typeface="Quicksand"/>
            </a:endParaRPr>
          </a:p>
          <a:p>
            <a:pPr marL="285750" lvl="0" indent="-285750">
              <a:spcBef>
                <a:spcPts val="600"/>
              </a:spcBef>
              <a:buFont typeface="Arial" panose="020B0604020202020204" pitchFamily="34" charset="0"/>
              <a:buChar char="•"/>
            </a:pPr>
            <a:endParaRPr lang="en-US" sz="1800" b="1" dirty="0">
              <a:solidFill>
                <a:schemeClr val="bg1"/>
              </a:solidFill>
              <a:latin typeface="Quicksand"/>
              <a:ea typeface="Quicksand"/>
              <a:cs typeface="Quicksand"/>
              <a:sym typeface="Quicksand"/>
            </a:endParaRPr>
          </a:p>
          <a:p>
            <a:pPr marL="285750" lvl="0" indent="-285750">
              <a:spcBef>
                <a:spcPts val="600"/>
              </a:spcBef>
              <a:buFont typeface="Arial" panose="020B0604020202020204" pitchFamily="34" charset="0"/>
              <a:buChar char="•"/>
            </a:pPr>
            <a:r>
              <a:rPr lang="en-US" sz="1800" b="1" dirty="0">
                <a:solidFill>
                  <a:schemeClr val="bg1"/>
                </a:solidFill>
                <a:latin typeface="Quicksand"/>
                <a:ea typeface="Quicksand"/>
                <a:cs typeface="Quicksand"/>
                <a:sym typeface="Quicksand"/>
              </a:rPr>
              <a:t>To allocate memory on the heap, we use </a:t>
            </a:r>
            <a:r>
              <a:rPr lang="en-US" sz="1800" b="1" dirty="0" err="1">
                <a:solidFill>
                  <a:schemeClr val="bg1"/>
                </a:solidFill>
                <a:latin typeface="Quicksand"/>
                <a:ea typeface="Quicksand"/>
                <a:cs typeface="Quicksand"/>
                <a:sym typeface="Quicksand"/>
              </a:rPr>
              <a:t>malloc</a:t>
            </a:r>
            <a:r>
              <a:rPr lang="en-US" sz="1800" b="1" dirty="0">
                <a:solidFill>
                  <a:schemeClr val="bg1"/>
                </a:solidFill>
                <a:latin typeface="Quicksand"/>
                <a:ea typeface="Quicksand"/>
                <a:cs typeface="Quicksand"/>
                <a:sym typeface="Quicksand"/>
              </a:rPr>
              <a:t>() or </a:t>
            </a:r>
            <a:r>
              <a:rPr lang="en-US" sz="1800" b="1" dirty="0" err="1">
                <a:solidFill>
                  <a:schemeClr val="bg1"/>
                </a:solidFill>
                <a:latin typeface="Quicksand"/>
                <a:ea typeface="Quicksand"/>
                <a:cs typeface="Quicksand"/>
                <a:sym typeface="Quicksand"/>
              </a:rPr>
              <a:t>calloc</a:t>
            </a:r>
            <a:r>
              <a:rPr lang="en-US" sz="1800" b="1" dirty="0">
                <a:solidFill>
                  <a:schemeClr val="bg1"/>
                </a:solidFill>
                <a:latin typeface="Quicksand"/>
                <a:ea typeface="Quicksand"/>
                <a:cs typeface="Quicksand"/>
                <a:sym typeface="Quicksand"/>
              </a:rPr>
              <a:t>(), which are built-in C functions. </a:t>
            </a:r>
          </a:p>
        </p:txBody>
      </p:sp>
    </p:spTree>
    <p:extLst>
      <p:ext uri="{BB962C8B-B14F-4D97-AF65-F5344CB8AC3E}">
        <p14:creationId xmlns:p14="http://schemas.microsoft.com/office/powerpoint/2010/main" val="252392164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1148038" y="497623"/>
            <a:ext cx="6767100" cy="709799"/>
          </a:xfrm>
          <a:prstGeom prst="rect">
            <a:avLst/>
          </a:prstGeom>
        </p:spPr>
        <p:txBody>
          <a:bodyPr lIns="91425" tIns="91425" rIns="91425" bIns="91425" anchor="ctr" anchorCtr="0">
            <a:noAutofit/>
          </a:bodyPr>
          <a:lstStyle/>
          <a:p>
            <a:pPr lvl="0"/>
            <a:r>
              <a:rPr lang="en-US" dirty="0"/>
              <a:t>Example of Heap: </a:t>
            </a:r>
            <a:endParaRPr lang="en"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677" y="1545608"/>
            <a:ext cx="6894815" cy="4063621"/>
          </a:xfrm>
          <a:prstGeom prst="rect">
            <a:avLst/>
          </a:prstGeom>
          <a:noFill/>
          <a:ln>
            <a:noFill/>
          </a:ln>
        </p:spPr>
      </p:pic>
      <p:sp>
        <p:nvSpPr>
          <p:cNvPr id="7" name="Shape 85"/>
          <p:cNvSpPr txBox="1"/>
          <p:nvPr/>
        </p:nvSpPr>
        <p:spPr>
          <a:xfrm>
            <a:off x="470288" y="3042168"/>
            <a:ext cx="802500" cy="786300"/>
          </a:xfrm>
          <a:prstGeom prst="rect">
            <a:avLst/>
          </a:prstGeom>
          <a:noFill/>
          <a:ln>
            <a:noFill/>
          </a:ln>
        </p:spPr>
        <p:txBody>
          <a:bodyPr lIns="91425" tIns="91425" rIns="91425" bIns="91425" anchor="ctr" anchorCtr="0">
            <a:noAutofit/>
          </a:bodyPr>
          <a:lstStyle/>
          <a:p>
            <a:pPr lvl="0" algn="ctr">
              <a:spcBef>
                <a:spcPts val="0"/>
              </a:spcBef>
              <a:buNone/>
            </a:pPr>
            <a:r>
              <a:rPr lang="en" sz="3000" dirty="0" smtClean="0">
                <a:solidFill>
                  <a:srgbClr val="2E3037"/>
                </a:solidFill>
                <a:latin typeface="Quicksand"/>
                <a:ea typeface="Quicksand"/>
                <a:cs typeface="Quicksand"/>
                <a:sym typeface="Quicksand"/>
              </a:rPr>
              <a:t>#</a:t>
            </a:r>
            <a:endParaRPr lang="en" sz="3000" dirty="0">
              <a:solidFill>
                <a:srgbClr val="2E3037"/>
              </a:solidFill>
              <a:latin typeface="Quicksand"/>
              <a:ea typeface="Quicksand"/>
              <a:cs typeface="Quicksand"/>
              <a:sym typeface="Quicksand"/>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Shape 114"/>
          <p:cNvSpPr txBox="1">
            <a:spLocks noGrp="1"/>
          </p:cNvSpPr>
          <p:nvPr>
            <p:ph type="title"/>
          </p:nvPr>
        </p:nvSpPr>
        <p:spPr>
          <a:xfrm>
            <a:off x="1042646" y="1143646"/>
            <a:ext cx="6858000" cy="459900"/>
          </a:xfrm>
          <a:prstGeom prst="rect">
            <a:avLst/>
          </a:prstGeom>
        </p:spPr>
        <p:txBody>
          <a:bodyPr lIns="91425" tIns="91425" rIns="91425" bIns="91425" anchor="b" anchorCtr="0">
            <a:noAutofit/>
          </a:bodyPr>
          <a:lstStyle/>
          <a:p>
            <a:pPr lvl="0"/>
            <a:r>
              <a:rPr lang="en-US" sz="2800" dirty="0"/>
              <a:t>Why use heap in memory</a:t>
            </a:r>
            <a:r>
              <a:rPr lang="en-US" sz="2800" dirty="0" smtClean="0"/>
              <a:t>:</a:t>
            </a:r>
            <a:endParaRPr lang="en" sz="2800" dirty="0"/>
          </a:p>
        </p:txBody>
      </p:sp>
      <p:sp>
        <p:nvSpPr>
          <p:cNvPr id="8" name="Shape 68"/>
          <p:cNvSpPr txBox="1"/>
          <p:nvPr/>
        </p:nvSpPr>
        <p:spPr>
          <a:xfrm>
            <a:off x="1042646" y="2285935"/>
            <a:ext cx="7544099" cy="4303375"/>
          </a:xfrm>
          <a:prstGeom prst="rect">
            <a:avLst/>
          </a:prstGeom>
          <a:noFill/>
          <a:ln>
            <a:noFill/>
          </a:ln>
        </p:spPr>
        <p:txBody>
          <a:bodyPr lIns="91425" tIns="91425" rIns="91425" bIns="91425" anchor="t" anchorCtr="0">
            <a:noAutofit/>
          </a:bodyPr>
          <a:lstStyle/>
          <a:p>
            <a:pPr marL="285750" lvl="0" indent="-285750">
              <a:spcBef>
                <a:spcPts val="600"/>
              </a:spcBef>
              <a:buFont typeface="Arial" panose="020B0604020202020204" pitchFamily="34" charset="0"/>
              <a:buChar char="•"/>
            </a:pPr>
            <a:r>
              <a:rPr lang="en-US" sz="2400" b="1" dirty="0" smtClean="0">
                <a:solidFill>
                  <a:schemeClr val="bg1"/>
                </a:solidFill>
                <a:latin typeface="Quicksand"/>
                <a:ea typeface="Quicksand"/>
                <a:cs typeface="Quicksand"/>
                <a:sym typeface="Quicksand"/>
              </a:rPr>
              <a:t>Variables can be accessed globally</a:t>
            </a:r>
          </a:p>
          <a:p>
            <a:pPr marL="285750" lvl="0" indent="-285750">
              <a:spcBef>
                <a:spcPts val="600"/>
              </a:spcBef>
              <a:buFont typeface="Arial" panose="020B0604020202020204" pitchFamily="34" charset="0"/>
              <a:buChar char="•"/>
            </a:pPr>
            <a:r>
              <a:rPr lang="en-US" sz="2400" b="1" dirty="0" smtClean="0">
                <a:solidFill>
                  <a:schemeClr val="bg1"/>
                </a:solidFill>
                <a:latin typeface="Quicksand"/>
                <a:ea typeface="Quicksand"/>
                <a:cs typeface="Quicksand"/>
                <a:sym typeface="Quicksand"/>
              </a:rPr>
              <a:t>No limit on memory size</a:t>
            </a:r>
          </a:p>
          <a:p>
            <a:pPr marL="285750" lvl="0" indent="-285750">
              <a:spcBef>
                <a:spcPts val="600"/>
              </a:spcBef>
              <a:buFont typeface="Arial" panose="020B0604020202020204" pitchFamily="34" charset="0"/>
              <a:buChar char="•"/>
            </a:pPr>
            <a:r>
              <a:rPr lang="en-US" sz="2400" b="1" dirty="0" smtClean="0">
                <a:solidFill>
                  <a:schemeClr val="bg1"/>
                </a:solidFill>
                <a:latin typeface="Quicksand"/>
                <a:ea typeface="Quicksand"/>
                <a:cs typeface="Quicksand"/>
                <a:sym typeface="Quicksand"/>
              </a:rPr>
              <a:t>No guaranteed efficient use of space, memory may become fragmented over time as blocks of memory are allocated, then free’d</a:t>
            </a:r>
          </a:p>
          <a:p>
            <a:pPr marL="285750" lvl="0" indent="-285750">
              <a:spcBef>
                <a:spcPts val="600"/>
              </a:spcBef>
              <a:buFont typeface="Arial" panose="020B0604020202020204" pitchFamily="34" charset="0"/>
              <a:buChar char="•"/>
            </a:pPr>
            <a:r>
              <a:rPr lang="en-US" sz="2400" b="1" dirty="0" smtClean="0">
                <a:solidFill>
                  <a:schemeClr val="bg1"/>
                </a:solidFill>
                <a:latin typeface="Quicksand"/>
                <a:ea typeface="Quicksand"/>
                <a:cs typeface="Quicksand"/>
                <a:sym typeface="Quicksand"/>
              </a:rPr>
              <a:t>User must manage memory </a:t>
            </a:r>
          </a:p>
          <a:p>
            <a:pPr marL="285750" lvl="0" indent="-285750">
              <a:spcBef>
                <a:spcPts val="600"/>
              </a:spcBef>
              <a:buFont typeface="Arial" panose="020B0604020202020204" pitchFamily="34" charset="0"/>
              <a:buChar char="•"/>
            </a:pPr>
            <a:r>
              <a:rPr lang="en-US" sz="2400" b="1" dirty="0" smtClean="0">
                <a:solidFill>
                  <a:schemeClr val="bg1"/>
                </a:solidFill>
                <a:latin typeface="Quicksand"/>
                <a:ea typeface="Quicksand"/>
                <a:cs typeface="Quicksand"/>
                <a:sym typeface="Quicksand"/>
              </a:rPr>
              <a:t>Variables can be resized using realloc()</a:t>
            </a:r>
          </a:p>
          <a:p>
            <a:pPr marL="285750" lvl="0" indent="-285750">
              <a:spcBef>
                <a:spcPts val="600"/>
              </a:spcBef>
              <a:buFont typeface="Arial" panose="020B0604020202020204" pitchFamily="34" charset="0"/>
              <a:buChar char="•"/>
            </a:pPr>
            <a:endParaRPr lang="en-US" sz="2400" b="1" dirty="0">
              <a:solidFill>
                <a:schemeClr val="bg1"/>
              </a:solidFill>
              <a:latin typeface="Quicksand"/>
              <a:ea typeface="Quicksand"/>
              <a:cs typeface="Quicksand"/>
              <a:sym typeface="Quicksand"/>
            </a:endParaRPr>
          </a:p>
        </p:txBody>
      </p:sp>
    </p:spTree>
    <p:extLst>
      <p:ext uri="{BB962C8B-B14F-4D97-AF65-F5344CB8AC3E}">
        <p14:creationId xmlns:p14="http://schemas.microsoft.com/office/powerpoint/2010/main" val="1124987594"/>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204</TotalTime>
  <Words>538</Words>
  <Application>Microsoft Office PowerPoint</Application>
  <PresentationFormat>On-screen Show (4:3)</PresentationFormat>
  <Paragraphs>145</Paragraphs>
  <Slides>22</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Wingdings</vt:lpstr>
      <vt:lpstr>Quicksand</vt:lpstr>
      <vt:lpstr>Tahoma</vt:lpstr>
      <vt:lpstr>Cambria Math</vt:lpstr>
      <vt:lpstr>Eleanor template</vt:lpstr>
      <vt:lpstr>Clip</vt:lpstr>
      <vt:lpstr>Application of Heap Data Structure</vt:lpstr>
      <vt:lpstr>Heapsort and it’s application</vt:lpstr>
      <vt:lpstr>Heaps and sorting.</vt:lpstr>
      <vt:lpstr>Heapsort algorithm.</vt:lpstr>
      <vt:lpstr>PowerPoint Presentation</vt:lpstr>
      <vt:lpstr>Heap in Memory  Management</vt:lpstr>
      <vt:lpstr>HEAP IN MEMORY MANAGEMENT</vt:lpstr>
      <vt:lpstr>Example of Heap: </vt:lpstr>
      <vt:lpstr>Why use heap in memory:</vt:lpstr>
      <vt:lpstr>Code :</vt:lpstr>
      <vt:lpstr>Selection algorithm</vt:lpstr>
      <vt:lpstr>PowerPoint Presentation</vt:lpstr>
      <vt:lpstr>Selection algorithm </vt:lpstr>
      <vt:lpstr>Selection algorithm </vt:lpstr>
      <vt:lpstr>Priority Queue</vt:lpstr>
      <vt:lpstr>What Is Priority Queue: ?</vt:lpstr>
      <vt:lpstr>PowerPoint Presentation</vt:lpstr>
      <vt:lpstr>PowerPoint Presentation</vt:lpstr>
      <vt:lpstr>In-place Insertion-sort</vt:lpstr>
      <vt:lpstr>  Other  uses of    heap</vt:lpstr>
      <vt:lpstr>Uses of Heap:</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ARFIN</dc:creator>
  <cp:lastModifiedBy>Hafizur Rahman Arfin</cp:lastModifiedBy>
  <cp:revision>21</cp:revision>
  <dcterms:modified xsi:type="dcterms:W3CDTF">2016-12-05T22:22:57Z</dcterms:modified>
</cp:coreProperties>
</file>