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Slab Light"/>
      <p:regular r:id="rId42"/>
      <p:bold r:id="rId43"/>
    </p:embeddedFont>
    <p:embeddedFont>
      <p:font typeface="Roboto Slab"/>
      <p:regular r:id="rId44"/>
      <p:bold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Lato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8B25B0-9B93-4ACB-957D-70868EF3BF25}">
  <a:tblStyle styleId="{218B25B0-9B93-4ACB-957D-70868EF3BF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SlabLight-regular.fntdata"/><Relationship Id="rId41" Type="http://schemas.openxmlformats.org/officeDocument/2006/relationships/slide" Target="slides/slide36.xml"/><Relationship Id="rId44" Type="http://schemas.openxmlformats.org/officeDocument/2006/relationships/font" Target="fonts/RobotoSlab-regular.fntdata"/><Relationship Id="rId43" Type="http://schemas.openxmlformats.org/officeDocument/2006/relationships/font" Target="fonts/RobotoSlabLight-bold.fntdata"/><Relationship Id="rId46" Type="http://schemas.openxmlformats.org/officeDocument/2006/relationships/font" Target="fonts/Roboto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55" Type="http://schemas.openxmlformats.org/officeDocument/2006/relationships/font" Target="fonts/LatoLight-bold.fntdata"/><Relationship Id="rId10" Type="http://schemas.openxmlformats.org/officeDocument/2006/relationships/slide" Target="slides/slide5.xml"/><Relationship Id="rId54" Type="http://schemas.openxmlformats.org/officeDocument/2006/relationships/font" Target="fonts/LatoLight-regular.fntdata"/><Relationship Id="rId13" Type="http://schemas.openxmlformats.org/officeDocument/2006/relationships/slide" Target="slides/slide8.xml"/><Relationship Id="rId57" Type="http://schemas.openxmlformats.org/officeDocument/2006/relationships/font" Target="fonts/LatoLight-boldItalic.fntdata"/><Relationship Id="rId12" Type="http://schemas.openxmlformats.org/officeDocument/2006/relationships/slide" Target="slides/slide7.xml"/><Relationship Id="rId56" Type="http://schemas.openxmlformats.org/officeDocument/2006/relationships/font" Target="fonts/La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Shape 1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Shape 30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Aqua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Shape 3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Shape 35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Magenta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B600"/>
              </a:buClr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8pPr>
            <a:lvl9pPr lvl="8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Shape 21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327788" y="626113"/>
            <a:ext cx="382244" cy="382244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Shape 23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234" name="Shape 234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Shape 244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Shape 27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latofonts.com/lato-free-fonts/" TargetMode="External"/><Relationship Id="rId4" Type="http://schemas.openxmlformats.org/officeDocument/2006/relationships/hyperlink" Target="https://www.fontsquirrel.com/fonts/roboto-slab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ctrTitle"/>
          </p:nvPr>
        </p:nvSpPr>
        <p:spPr>
          <a:xfrm>
            <a:off x="27094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TRIBAL </a:t>
            </a:r>
            <a:r>
              <a:rPr lang="en"/>
              <a:t>APPAREL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177650" y="1982825"/>
            <a:ext cx="329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tre.png"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75" y="1152103"/>
            <a:ext cx="2778325" cy="3099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Shape 458"/>
          <p:cNvGrpSpPr/>
          <p:nvPr/>
        </p:nvGrpSpPr>
        <p:grpSpPr>
          <a:xfrm rot="2700000">
            <a:off x="3633427" y="263409"/>
            <a:ext cx="4101404" cy="4131449"/>
            <a:chOff x="1293736" y="1258050"/>
            <a:chExt cx="3329274" cy="3107847"/>
          </a:xfrm>
        </p:grpSpPr>
        <p:sp>
          <p:nvSpPr>
            <p:cNvPr id="459" name="Shape 45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4D4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 rot="-2700000">
              <a:off x="1510776" y="3205318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004D4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  <p:sp>
          <p:nvSpPr>
            <p:cNvPr id="461" name="Shape 461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SzPct val="91666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STRENGTH</a:t>
              </a:r>
            </a:p>
          </p:txBody>
        </p:sp>
        <p:sp>
          <p:nvSpPr>
            <p:cNvPr id="462" name="Shape 462"/>
            <p:cNvSpPr txBox="1"/>
            <p:nvPr/>
          </p:nvSpPr>
          <p:spPr>
            <a:xfrm rot="-2700000">
              <a:off x="2261196" y="2425801"/>
              <a:ext cx="2203628" cy="1360191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Font typeface="Arial"/>
                <a:buNone/>
              </a:pP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1.Low to medium start up cost.</a:t>
              </a: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 A vision. An answer of ‘Why’.</a:t>
              </a: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3.Potential to create product lines to respond to consumer needs.</a:t>
              </a: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4.Higher quality assurance. </a:t>
              </a:r>
            </a:p>
            <a:p>
              <a:pPr lvl="0" rtl="0"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468" name="Shape 468"/>
          <p:cNvGrpSpPr/>
          <p:nvPr/>
        </p:nvGrpSpPr>
        <p:grpSpPr>
          <a:xfrm rot="2700000">
            <a:off x="3768255" y="213484"/>
            <a:ext cx="3846046" cy="3855872"/>
            <a:chOff x="1293736" y="1258050"/>
            <a:chExt cx="3121990" cy="2900546"/>
          </a:xfrm>
        </p:grpSpPr>
        <p:sp>
          <p:nvSpPr>
            <p:cNvPr id="469" name="Shape 46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4D4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 rot="-2700000">
              <a:off x="1510776" y="3205318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004D4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  <p:sp>
          <p:nvSpPr>
            <p:cNvPr id="471" name="Shape 471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SzPct val="91666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WEAKNESS</a:t>
              </a:r>
            </a:p>
          </p:txBody>
        </p:sp>
        <p:sp>
          <p:nvSpPr>
            <p:cNvPr id="472" name="Shape 472"/>
            <p:cNvSpPr txBox="1"/>
            <p:nvPr/>
          </p:nvSpPr>
          <p:spPr>
            <a:xfrm rot="-2700000">
              <a:off x="2157562" y="2468734"/>
              <a:ext cx="2203628" cy="1067024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Font typeface="Arial"/>
                <a:buNone/>
              </a:pP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1. Attracting the investors.</a:t>
              </a: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2. Slow growing process.</a:t>
              </a: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3. Ever changing fashion trends.</a:t>
              </a:r>
            </a:p>
            <a:p>
              <a:pPr lvl="0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wee.png"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50" y="1205300"/>
            <a:ext cx="2753575" cy="33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opp.png" id="479" name="Shape 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38" y="1046000"/>
            <a:ext cx="2711425" cy="337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Shape 480"/>
          <p:cNvGrpSpPr/>
          <p:nvPr/>
        </p:nvGrpSpPr>
        <p:grpSpPr>
          <a:xfrm rot="2700000">
            <a:off x="3700936" y="238411"/>
            <a:ext cx="3973544" cy="3993468"/>
            <a:chOff x="1293736" y="1258050"/>
            <a:chExt cx="3225485" cy="3004051"/>
          </a:xfrm>
        </p:grpSpPr>
        <p:sp>
          <p:nvSpPr>
            <p:cNvPr id="481" name="Shape 481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4D4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SzPct val="91666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OPPORTUNITIES.</a:t>
              </a:r>
            </a:p>
          </p:txBody>
        </p:sp>
        <p:sp>
          <p:nvSpPr>
            <p:cNvPr id="483" name="Shape 483"/>
            <p:cNvSpPr txBox="1"/>
            <p:nvPr/>
          </p:nvSpPr>
          <p:spPr>
            <a:xfrm rot="-2700000">
              <a:off x="2209307" y="2447304"/>
              <a:ext cx="2203628" cy="1213395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Font typeface="Arial"/>
                <a:buNone/>
              </a:pP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1. Regional expansion.</a:t>
              </a: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2. Helping the tribal people.</a:t>
              </a: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3. Initiate a new fashion trend.</a:t>
              </a: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4. Reach all kinds of customers.</a:t>
              </a:r>
            </a:p>
            <a:p>
              <a:pPr lvl="0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 rot="-2700000">
              <a:off x="1510776" y="3205318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004D4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490" name="Shape 490"/>
          <p:cNvGrpSpPr/>
          <p:nvPr/>
        </p:nvGrpSpPr>
        <p:grpSpPr>
          <a:xfrm rot="2700000">
            <a:off x="3559862" y="290654"/>
            <a:ext cx="4240745" cy="4281806"/>
            <a:chOff x="1293736" y="1258050"/>
            <a:chExt cx="3442383" cy="3220951"/>
          </a:xfrm>
        </p:grpSpPr>
        <p:sp>
          <p:nvSpPr>
            <p:cNvPr id="491" name="Shape 491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4D4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 rot="-2700000">
              <a:off x="1510776" y="3205318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004D4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  <p:sp>
          <p:nvSpPr>
            <p:cNvPr id="493" name="Shape 493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SzPct val="91666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THREATS.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 rot="-2700000">
              <a:off x="2317755" y="2402382"/>
              <a:ext cx="2203628" cy="15201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Font typeface="Arial"/>
                <a:buNone/>
              </a:pP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1. Highly dependent on external supplies.</a:t>
              </a: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2. Environmental Factors: Rain, flood etc.</a:t>
              </a:r>
              <a:b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3. Competitors in offering similar types of products.</a:t>
              </a:r>
            </a:p>
            <a:p>
              <a:pPr lvl="0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hrets.png"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475" y="910363"/>
            <a:ext cx="2924200" cy="364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5</a:t>
            </a:r>
            <a:r>
              <a:rPr lang="en">
                <a:solidFill>
                  <a:srgbClr val="4A5C65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501" name="Shape 501"/>
          <p:cNvSpPr txBox="1"/>
          <p:nvPr>
            <p:ph idx="1" type="subTitle"/>
          </p:nvPr>
        </p:nvSpPr>
        <p:spPr>
          <a:xfrm>
            <a:off x="2886100" y="2916250"/>
            <a:ext cx="3371700" cy="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Business 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</a:p>
        </p:txBody>
      </p:sp>
      <p:sp>
        <p:nvSpPr>
          <p:cNvPr id="507" name="Shape 507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</a:p>
        </p:txBody>
      </p:sp>
      <p:pic>
        <p:nvPicPr>
          <p:cNvPr descr="photo-1434030216411-0b793f4b4173.jpg"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355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355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 txBox="1"/>
          <p:nvPr>
            <p:ph idx="4294967295" type="ctrTitle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529" name="Shape 529"/>
          <p:cNvSpPr txBox="1"/>
          <p:nvPr>
            <p:ph idx="4294967295" type="subTitle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530" name="Shape 530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531" name="Shape 531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534" name="Shape 534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Shape 538"/>
          <p:cNvSpPr/>
          <p:nvPr/>
        </p:nvSpPr>
        <p:spPr>
          <a:xfrm>
            <a:off x="3593939" y="962288"/>
            <a:ext cx="226251" cy="21606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 rot="2697328">
            <a:off x="5346647" y="2148789"/>
            <a:ext cx="343459" cy="32794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5356714" y="1881143"/>
            <a:ext cx="137570" cy="13142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 rot="1280404">
            <a:off x="3589575" y="1613971"/>
            <a:ext cx="137564" cy="13139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396" name="Shape 396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Business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/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</a:p>
        </p:txBody>
      </p:sp>
      <p:sp>
        <p:nvSpPr>
          <p:cNvPr id="556" name="Shape 55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562" name="Shape 562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</a:p>
        </p:txBody>
      </p:sp>
      <p:sp>
        <p:nvSpPr>
          <p:cNvPr id="563" name="Shape 563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</a:p>
        </p:txBody>
      </p:sp>
      <p:sp>
        <p:nvSpPr>
          <p:cNvPr id="564" name="Shape 564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571" name="Shape 571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{218B25B0-9B93-4ACB-957D-70868EF3BF25}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2" name="Shape 57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1255601" y="954425"/>
            <a:ext cx="6842284" cy="3259513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>
            <p:ph idx="4294967295" type="title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579" name="Shape 579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</a:p>
        </p:txBody>
      </p:sp>
      <p:sp>
        <p:nvSpPr>
          <p:cNvPr id="580" name="Shape 580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4294967295" type="ctrTitle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592" name="Shape 592"/>
          <p:cNvSpPr txBox="1"/>
          <p:nvPr>
            <p:ph idx="4294967295" type="subTitle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89,526,124$</a:t>
            </a:r>
          </a:p>
        </p:txBody>
      </p:sp>
      <p:sp>
        <p:nvSpPr>
          <p:cNvPr id="599" name="Shape 599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600" name="Shape 600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100%</a:t>
            </a:r>
          </a:p>
        </p:txBody>
      </p:sp>
      <p:sp>
        <p:nvSpPr>
          <p:cNvPr id="601" name="Shape 601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602" name="Shape 602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185,244 users</a:t>
            </a:r>
          </a:p>
        </p:txBody>
      </p:sp>
      <p:sp>
        <p:nvSpPr>
          <p:cNvPr id="603" name="Shape 603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</a:p>
        </p:txBody>
      </p:sp>
      <p:sp>
        <p:nvSpPr>
          <p:cNvPr id="610" name="Shape 610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</a:p>
        </p:txBody>
      </p:sp>
      <p:sp>
        <p:nvSpPr>
          <p:cNvPr id="611" name="Shape 61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</a:p>
        </p:txBody>
      </p:sp>
      <p:sp>
        <p:nvSpPr>
          <p:cNvPr id="612" name="Shape 61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613" name="Shape 613"/>
          <p:cNvCxnSpPr>
            <a:endCxn id="61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614" name="Shape 614"/>
          <p:cNvCxnSpPr>
            <a:stCxn id="611" idx="4"/>
            <a:endCxn id="60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615" name="Shape 615"/>
          <p:cNvCxnSpPr>
            <a:stCxn id="61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616" name="Shape 616"/>
          <p:cNvCxnSpPr>
            <a:stCxn id="609" idx="4"/>
            <a:endCxn id="61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617" name="Shape 61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623" name="Shape 623"/>
          <p:cNvSpPr txBox="1"/>
          <p:nvPr>
            <p:ph idx="2" type="body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624" name="Shape 624"/>
          <p:cNvSpPr txBox="1"/>
          <p:nvPr>
            <p:ph idx="3" type="body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625" name="Shape 62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627" name="Shape 627"/>
          <p:cNvSpPr txBox="1"/>
          <p:nvPr>
            <p:ph idx="2" type="body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628" name="Shape 628"/>
          <p:cNvSpPr txBox="1"/>
          <p:nvPr>
            <p:ph idx="3" type="body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629" name="Shape 62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/>
              </a:rPr>
              <a:t>Google Sheets</a:t>
            </a:r>
          </a:p>
        </p:txBody>
      </p:sp>
      <p:pic>
        <p:nvPicPr>
          <p:cNvPr id="635" name="Shape 63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2" y="666800"/>
            <a:ext cx="4243775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4600946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643" name="Shape 643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iPhone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644" name="Shape 64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2</a:t>
            </a:r>
            <a:r>
              <a:rPr lang="en">
                <a:solidFill>
                  <a:srgbClr val="4A5C65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Project Details</a:t>
            </a:r>
          </a:p>
        </p:txBody>
      </p:sp>
      <p:sp>
        <p:nvSpPr>
          <p:cNvPr id="402" name="Shape 402"/>
          <p:cNvSpPr txBox="1"/>
          <p:nvPr>
            <p:ph idx="1" type="subTitle"/>
          </p:nvPr>
        </p:nvSpPr>
        <p:spPr>
          <a:xfrm>
            <a:off x="2886100" y="2916250"/>
            <a:ext cx="3371700" cy="5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Costing and </a:t>
            </a:r>
            <a:r>
              <a:rPr lang="en"/>
              <a:t>estimated</a:t>
            </a:r>
            <a:r>
              <a:rPr lang="en"/>
              <a:t> time.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4301574" y="710225"/>
            <a:ext cx="2632624" cy="372319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651" name="Shape 651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Tablet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3893200" y="1127419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659" name="Shape 659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Desktop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660" name="Shape 66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666" name="Shape 666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</a:p>
        </p:txBody>
      </p:sp>
      <p:sp>
        <p:nvSpPr>
          <p:cNvPr id="674" name="Shape 67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Titles: Roboto Slab Light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Body copy: Lato Light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b="1" lang="en" sz="1400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b="1" lang="en" sz="1400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b="1" lang="en" sz="1400">
                <a:solidFill>
                  <a:srgbClr val="FC4067"/>
                </a:solidFill>
              </a:rPr>
              <a:t>#fc4067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2BDC7"/>
              </a:solidFill>
            </a:endParaRPr>
          </a:p>
        </p:txBody>
      </p:sp>
      <p:sp>
        <p:nvSpPr>
          <p:cNvPr id="681" name="Shape 681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82" name="Shape 68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4A5C65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88" name="Shape 688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89" name="Shape 689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704" name="Shape 704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710" name="Shape 710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Shape 715"/>
          <p:cNvSpPr/>
          <p:nvPr/>
        </p:nvSpPr>
        <p:spPr>
          <a:xfrm>
            <a:off x="2846992" y="747023"/>
            <a:ext cx="242605" cy="279216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3333493" y="747880"/>
            <a:ext cx="209403" cy="277503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17" name="Shape 717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718" name="Shape 718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Shape 722"/>
          <p:cNvSpPr/>
          <p:nvPr/>
        </p:nvSpPr>
        <p:spPr>
          <a:xfrm>
            <a:off x="4687420" y="746604"/>
            <a:ext cx="320928" cy="280054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23" name="Shape 723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724" name="Shape 724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732" name="Shape 732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6" name="Shape 736"/>
          <p:cNvSpPr/>
          <p:nvPr/>
        </p:nvSpPr>
        <p:spPr>
          <a:xfrm>
            <a:off x="2822316" y="1211383"/>
            <a:ext cx="291972" cy="290277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3292634" y="1225853"/>
            <a:ext cx="291133" cy="261339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3766778" y="1227985"/>
            <a:ext cx="282623" cy="25707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4246043" y="1230537"/>
            <a:ext cx="263890" cy="25197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40" name="Shape 740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741" name="Shape 741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744" name="Shape 74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747" name="Shape 747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751" name="Shape 751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759" name="Shape 759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766" name="Shape 76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3298156" y="1686385"/>
            <a:ext cx="280072" cy="280072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72" name="Shape 772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75" name="Shape 775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81" name="Shape 781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84" name="Shape 784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92" name="Shape 792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98" name="Shape 798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807" name="Shape 807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812" name="Shape 812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817" name="Shape 817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822" name="Shape 822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825" name="Shape 825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828" name="Shape 828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Shape 830"/>
          <p:cNvSpPr/>
          <p:nvPr/>
        </p:nvSpPr>
        <p:spPr>
          <a:xfrm>
            <a:off x="4714665" y="2155865"/>
            <a:ext cx="266441" cy="280911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31" name="Shape 831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832" name="Shape 83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Shape 834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835" name="Shape 835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Shape 843"/>
          <p:cNvSpPr/>
          <p:nvPr/>
        </p:nvSpPr>
        <p:spPr>
          <a:xfrm>
            <a:off x="2358797" y="2587020"/>
            <a:ext cx="279216" cy="358377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1925075" y="2587020"/>
            <a:ext cx="206869" cy="358377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846" name="Shape 846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Shape 848"/>
          <p:cNvSpPr/>
          <p:nvPr/>
        </p:nvSpPr>
        <p:spPr>
          <a:xfrm>
            <a:off x="4229860" y="2618092"/>
            <a:ext cx="296236" cy="296236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9" name="Shape 849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850" name="Shape 85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853" name="Shape 85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Shape 857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858" name="Shape 858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Shape 861"/>
          <p:cNvSpPr/>
          <p:nvPr/>
        </p:nvSpPr>
        <p:spPr>
          <a:xfrm>
            <a:off x="5205412" y="2604478"/>
            <a:ext cx="224728" cy="323480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62" name="Shape 862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863" name="Shape 863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Shape 869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870" name="Shape 870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Shape 879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80" name="Shape 880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Shape 883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84" name="Shape 884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88" name="Shape 888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94" name="Shape 894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Shape 896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97" name="Shape 897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Shape 904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905" name="Shape 905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Shape 911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912" name="Shape 91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915" name="Shape 91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Shape 919"/>
          <p:cNvSpPr/>
          <p:nvPr/>
        </p:nvSpPr>
        <p:spPr>
          <a:xfrm>
            <a:off x="1861234" y="3611526"/>
            <a:ext cx="334541" cy="188975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3766359" y="3564270"/>
            <a:ext cx="283462" cy="28347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3296461" y="3582148"/>
            <a:ext cx="283462" cy="247726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4234981" y="3562994"/>
            <a:ext cx="286013" cy="286031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23" name="Shape 923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924" name="Shape 924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Shape 932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933" name="Shape 933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936" name="Shape 936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Shape 942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943" name="Shape 943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Shape 950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951" name="Shape 951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Shape 954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955" name="Shape 955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Shape 961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962" name="Shape 962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Shape 965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966" name="Shape 966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Shape 969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970" name="Shape 970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Shape 975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76" name="Shape 976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Shape 1003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1004" name="Shape 1004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Shape 1027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1028" name="Shape 1028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Shape 1042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1043" name="Shape 1043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Shape 1046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1047" name="Shape 1047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Shape 1053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1054" name="Shape 10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Shape 1062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1063" name="Shape 1063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Shape 1066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1067" name="Shape 1067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Shape 1072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73" name="Shape 1073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Shape 1080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81" name="Shape 1081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Shape 1087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88" name="Shape 1088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Shape 1097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98" name="Shape 1098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Shape 1109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110" name="Shape 1110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Shape 1115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116" name="Shape 1116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Shape 1123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124" name="Shape 112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Shape 1126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127" name="Shape 1127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Shape 1129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130" name="Shape 113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Shape 1132"/>
          <p:cNvSpPr/>
          <p:nvPr/>
        </p:nvSpPr>
        <p:spPr>
          <a:xfrm>
            <a:off x="7436055" y="23445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6552218" y="23445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6837753" y="34021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2BDC7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5" name="Shape 113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1" name="Shape 1141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</a:p>
        </p:txBody>
      </p:sp>
      <p:sp>
        <p:nvSpPr>
          <p:cNvPr id="1142" name="Shape 1142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</a:p>
        </p:txBody>
      </p:sp>
      <p:sp>
        <p:nvSpPr>
          <p:cNvPr id="1143" name="Shape 114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2881475" y="1276500"/>
            <a:ext cx="2599500" cy="1614300"/>
          </a:xfrm>
          <a:prstGeom prst="rect">
            <a:avLst/>
          </a:prstGeom>
          <a:solidFill>
            <a:srgbClr val="FFB600">
              <a:alpha val="79620"/>
            </a:srgbClr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Planning and info collecting-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Around 20 to 30 days needed to accomplish this part.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Estimated Time</a:t>
            </a:r>
          </a:p>
        </p:txBody>
      </p:sp>
      <p:sp>
        <p:nvSpPr>
          <p:cNvPr id="409" name="Shape 409"/>
          <p:cNvSpPr txBox="1"/>
          <p:nvPr>
            <p:ph idx="2" type="body"/>
          </p:nvPr>
        </p:nvSpPr>
        <p:spPr>
          <a:xfrm>
            <a:off x="5480975" y="2026100"/>
            <a:ext cx="2309400" cy="1662600"/>
          </a:xfrm>
          <a:prstGeom prst="rect">
            <a:avLst/>
          </a:prstGeom>
          <a:solidFill>
            <a:srgbClr val="02BDC7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System Development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 need 1 month to develop total Business system.</a:t>
            </a: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2881475" y="2890875"/>
            <a:ext cx="2599500" cy="1501800"/>
          </a:xfrm>
          <a:prstGeom prst="rect">
            <a:avLst/>
          </a:prstGeom>
          <a:solidFill>
            <a:srgbClr val="FC4540">
              <a:alpha val="78850"/>
            </a:srgbClr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Buying and Selling management-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Around 15  days needed to accomplish this part.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2830925" y="1034075"/>
            <a:ext cx="2516400" cy="1969500"/>
          </a:xfrm>
          <a:prstGeom prst="rect">
            <a:avLst/>
          </a:prstGeom>
          <a:solidFill>
            <a:srgbClr val="FFB600">
              <a:alpha val="79620"/>
            </a:srgbClr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Planning and info collecting-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Approximately BDT 10k needed to make proper plan and collect info properly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Estimated Cost</a:t>
            </a:r>
          </a:p>
        </p:txBody>
      </p:sp>
      <p:sp>
        <p:nvSpPr>
          <p:cNvPr id="418" name="Shape 418"/>
          <p:cNvSpPr txBox="1"/>
          <p:nvPr>
            <p:ph idx="2" type="body"/>
          </p:nvPr>
        </p:nvSpPr>
        <p:spPr>
          <a:xfrm>
            <a:off x="5347325" y="1200150"/>
            <a:ext cx="2445600" cy="1700100"/>
          </a:xfrm>
          <a:prstGeom prst="rect">
            <a:avLst/>
          </a:prstGeom>
          <a:solidFill>
            <a:srgbClr val="FC4540">
              <a:alpha val="78850"/>
            </a:srgbClr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Employment Cost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As we’re planning for online shop only so all we need some delivery man and employer for online support. It’ll cost initially 30k.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2830925" y="3003500"/>
            <a:ext cx="2516400" cy="1520400"/>
          </a:xfrm>
          <a:prstGeom prst="rect">
            <a:avLst/>
          </a:prstGeom>
          <a:solidFill>
            <a:srgbClr val="02BDC7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Producing 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 buying cost-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20k to 30k is enough for beginning.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5347325" y="2900250"/>
            <a:ext cx="2445600" cy="1492200"/>
          </a:xfrm>
          <a:prstGeom prst="rect">
            <a:avLst/>
          </a:prstGeom>
          <a:solidFill>
            <a:srgbClr val="FF9755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Office Rent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Initially 30k needed for office and product storage.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3</a:t>
            </a:r>
            <a:r>
              <a:rPr lang="en">
                <a:solidFill>
                  <a:srgbClr val="4A5C65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Marketing</a:t>
            </a:r>
          </a:p>
        </p:txBody>
      </p:sp>
      <p:sp>
        <p:nvSpPr>
          <p:cNvPr id="427" name="Shape 427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Business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3" name="Shape 433"/>
          <p:cNvSpPr/>
          <p:nvPr/>
        </p:nvSpPr>
        <p:spPr>
          <a:xfrm>
            <a:off x="2121225" y="976150"/>
            <a:ext cx="4458300" cy="1755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B6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A5C65"/>
                </a:solidFill>
              </a:rPr>
              <a:t>ONLINE MARKETING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Char char="●"/>
            </a:pPr>
            <a:r>
              <a:rPr lang="en">
                <a:solidFill>
                  <a:srgbClr val="4A5C65"/>
                </a:solidFill>
              </a:rPr>
              <a:t>ADVERT PRODUCT IN FACEBOOK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Char char="●"/>
            </a:pPr>
            <a:r>
              <a:rPr lang="en">
                <a:solidFill>
                  <a:srgbClr val="4A5C65"/>
                </a:solidFill>
              </a:rPr>
              <a:t>ADVERT IN GOOGLE ADSENSE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Char char="●"/>
            </a:pPr>
            <a:r>
              <a:rPr lang="en">
                <a:solidFill>
                  <a:srgbClr val="4A5C65"/>
                </a:solidFill>
              </a:rPr>
              <a:t>SHARING IN GROUPS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Char char="●"/>
            </a:pPr>
            <a:r>
              <a:rPr lang="en">
                <a:solidFill>
                  <a:srgbClr val="4A5C65"/>
                </a:solidFill>
              </a:rPr>
              <a:t>ADVERT IN BUY-SELL SITES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Char char="●"/>
            </a:pPr>
            <a:r>
              <a:rPr lang="en">
                <a:solidFill>
                  <a:srgbClr val="4A5C65"/>
                </a:solidFill>
              </a:rPr>
              <a:t>IN OUR OWN WEBSITE &amp; FB PAGE</a:t>
            </a:r>
          </a:p>
          <a:p>
            <a:pPr indent="-228600" lvl="0" marL="457200" rtl="0">
              <a:spcBef>
                <a:spcPts val="0"/>
              </a:spcBef>
              <a:buClr>
                <a:srgbClr val="4A5C65"/>
              </a:buClr>
              <a:buChar char="●"/>
            </a:pPr>
            <a:r>
              <a:rPr lang="en">
                <a:solidFill>
                  <a:srgbClr val="4A5C65"/>
                </a:solidFill>
              </a:rPr>
              <a:t>PROMOTIONAL OFFERS</a:t>
            </a:r>
          </a:p>
        </p:txBody>
      </p:sp>
      <p:sp>
        <p:nvSpPr>
          <p:cNvPr id="434" name="Shape 434"/>
          <p:cNvSpPr/>
          <p:nvPr/>
        </p:nvSpPr>
        <p:spPr>
          <a:xfrm>
            <a:off x="2121225" y="2731150"/>
            <a:ext cx="4458300" cy="1755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2BDC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OFFLINE MARKETING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ADVERT IN PRINT MEDIA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USING POSTER AND STICKERS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BRANDING IN UNIVERSITIES AND COLLEGES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ALLURING INTERNATIONAL BUYERS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PROFIT MODEL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2506050" y="1428750"/>
            <a:ext cx="1858800" cy="2043900"/>
          </a:xfrm>
          <a:prstGeom prst="rect">
            <a:avLst/>
          </a:prstGeom>
          <a:solidFill>
            <a:srgbClr val="FFB600">
              <a:alpha val="79620"/>
            </a:srgbClr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MARKETING COST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Major budget is for marketing.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Such as, around 20% to 30% cost of selling price will be used for advertising.  </a:t>
            </a:r>
          </a:p>
        </p:txBody>
      </p:sp>
      <p:sp>
        <p:nvSpPr>
          <p:cNvPr id="441" name="Shape 441"/>
          <p:cNvSpPr txBox="1"/>
          <p:nvPr>
            <p:ph idx="2" type="body"/>
          </p:nvPr>
        </p:nvSpPr>
        <p:spPr>
          <a:xfrm>
            <a:off x="4364850" y="1428750"/>
            <a:ext cx="1718700" cy="2043900"/>
          </a:xfrm>
          <a:prstGeom prst="rect">
            <a:avLst/>
          </a:prstGeom>
          <a:solidFill>
            <a:srgbClr val="FFB6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OTHER COST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Around 20% to 25% of selling price will go to other cost</a:t>
            </a:r>
          </a:p>
        </p:txBody>
      </p:sp>
      <p:sp>
        <p:nvSpPr>
          <p:cNvPr id="442" name="Shape 442"/>
          <p:cNvSpPr txBox="1"/>
          <p:nvPr>
            <p:ph idx="3" type="body"/>
          </p:nvPr>
        </p:nvSpPr>
        <p:spPr>
          <a:xfrm>
            <a:off x="6072625" y="1428750"/>
            <a:ext cx="1530000" cy="2043900"/>
          </a:xfrm>
          <a:prstGeom prst="rect">
            <a:avLst/>
          </a:prstGeom>
          <a:solidFill>
            <a:srgbClr val="FF9755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PROFIT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After all kinds of cost 20% to 30% of the selling price will be the total profit.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2506050" y="3472800"/>
            <a:ext cx="3566400" cy="1154400"/>
          </a:xfrm>
          <a:prstGeom prst="rect">
            <a:avLst/>
          </a:prstGeom>
          <a:solidFill>
            <a:srgbClr val="FC4540">
              <a:alpha val="78850"/>
            </a:srgbClr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Producing &amp; buying cost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Around 30% to 40% of selling price will go to other cost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ctrTitle"/>
          </p:nvPr>
        </p:nvSpPr>
        <p:spPr>
          <a:xfrm>
            <a:off x="2886100" y="1811950"/>
            <a:ext cx="3371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4</a:t>
            </a:r>
            <a:r>
              <a:rPr lang="en">
                <a:solidFill>
                  <a:srgbClr val="4A5C65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>
            <p:ph idx="1" type="subTitle"/>
          </p:nvPr>
        </p:nvSpPr>
        <p:spPr>
          <a:xfrm>
            <a:off x="2942875" y="2910550"/>
            <a:ext cx="3315000" cy="5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Strength, Weakness, </a:t>
            </a:r>
            <a:r>
              <a:rPr lang="en" sz="1400"/>
              <a:t>Opportunity</a:t>
            </a:r>
            <a:r>
              <a:rPr lang="en" sz="1400"/>
              <a:t>, Threat</a:t>
            </a:r>
            <a:br>
              <a:rPr lang="en" sz="1400"/>
            </a:br>
            <a:r>
              <a:rPr lang="en" sz="1400"/>
              <a:t>Analysis.</a:t>
            </a:r>
          </a:p>
        </p:txBody>
      </p:sp>
      <p:pic>
        <p:nvPicPr>
          <p:cNvPr descr="1.png"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500" y="2380499"/>
            <a:ext cx="2042500" cy="5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