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2" r:id="rId9"/>
    <p:sldId id="263" r:id="rId10"/>
    <p:sldId id="265" r:id="rId11"/>
    <p:sldId id="268" r:id="rId12"/>
    <p:sldId id="270" r:id="rId13"/>
    <p:sldId id="273" r:id="rId14"/>
    <p:sldId id="271" r:id="rId15"/>
    <p:sldId id="264" r:id="rId16"/>
    <p:sldId id="266"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786" y="8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957CE7D-E3EE-428D-B6AC-4E84CA72D27A}" type="datetimeFigureOut">
              <a:rPr lang="id-ID" smtClean="0"/>
              <a:t>26/10/2020</a:t>
            </a:fld>
            <a:endParaRPr lang="id-ID"/>
          </a:p>
        </p:txBody>
      </p:sp>
      <p:sp>
        <p:nvSpPr>
          <p:cNvPr id="5" name="Footer Placeholder 4"/>
          <p:cNvSpPr>
            <a:spLocks noGrp="1"/>
          </p:cNvSpPr>
          <p:nvPr>
            <p:ph type="ftr" sz="quarter" idx="11"/>
          </p:nvPr>
        </p:nvSpPr>
        <p:spPr>
          <a:xfrm>
            <a:off x="1174044" y="5357592"/>
            <a:ext cx="5034845" cy="365125"/>
          </a:xfrm>
        </p:spPr>
        <p:txBody>
          <a:bodyPr/>
          <a:lstStyle/>
          <a:p>
            <a:endParaRPr lang="id-ID"/>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2AAB4C53-DDE6-45CE-8AF3-09322BD57E32}"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7CE7D-E3EE-428D-B6AC-4E84CA72D27A}" type="datetimeFigureOut">
              <a:rPr lang="id-ID" smtClean="0"/>
              <a:t>26/10/2020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7CE7D-E3EE-428D-B6AC-4E84CA72D27A}" type="datetimeFigureOut">
              <a:rPr lang="id-ID" smtClean="0"/>
              <a:t>26/10/2020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7CE7D-E3EE-428D-B6AC-4E84CA72D27A}" type="datetimeFigureOut">
              <a:rPr lang="id-ID" smtClean="0"/>
              <a:t>26/10/2020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57CE7D-E3EE-428D-B6AC-4E84CA72D27A}" type="datetimeFigureOut">
              <a:rPr lang="id-ID" smtClean="0"/>
              <a:t>26/10/2020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957CE7D-E3EE-428D-B6AC-4E84CA72D27A}" type="datetimeFigureOut">
              <a:rPr lang="id-ID" smtClean="0"/>
              <a:t>26/10/2020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AB4C53-DDE6-45CE-8AF3-09322BD57E32}" type="slidenum">
              <a:rPr lang="id-ID" smtClean="0"/>
              <a:t>‹#›</a:t>
            </a:fld>
            <a:endParaRPr lang="id-ID"/>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957CE7D-E3EE-428D-B6AC-4E84CA72D27A}" type="datetimeFigureOut">
              <a:rPr lang="id-ID" smtClean="0"/>
              <a:t>26/10/2020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AAB4C53-DDE6-45CE-8AF3-09322BD57E32}" type="slidenum">
              <a:rPr lang="id-ID" smtClean="0"/>
              <a:t>‹#›</a:t>
            </a:fld>
            <a:endParaRPr lang="id-ID"/>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57CE7D-E3EE-428D-B6AC-4E84CA72D27A}" type="datetimeFigureOut">
              <a:rPr lang="id-ID" smtClean="0"/>
              <a:t>26/10/2020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7CE7D-E3EE-428D-B6AC-4E84CA72D27A}" type="datetimeFigureOut">
              <a:rPr lang="id-ID" smtClean="0"/>
              <a:t>26/10/2020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957CE7D-E3EE-428D-B6AC-4E84CA72D27A}" type="datetimeFigureOut">
              <a:rPr lang="id-ID" smtClean="0"/>
              <a:t>26/10/2020</a:t>
            </a:fld>
            <a:endParaRPr lang="id-ID"/>
          </a:p>
        </p:txBody>
      </p:sp>
      <p:sp>
        <p:nvSpPr>
          <p:cNvPr id="6" name="Footer Placeholder 5"/>
          <p:cNvSpPr>
            <a:spLocks noGrp="1"/>
          </p:cNvSpPr>
          <p:nvPr>
            <p:ph type="ftr" sz="quarter" idx="11"/>
          </p:nvPr>
        </p:nvSpPr>
        <p:spPr>
          <a:xfrm rot="-60000">
            <a:off x="914554" y="5829261"/>
            <a:ext cx="3522607" cy="365125"/>
          </a:xfrm>
        </p:spPr>
        <p:txBody>
          <a:bodyPr/>
          <a:lstStyle/>
          <a:p>
            <a:endParaRPr lang="id-ID"/>
          </a:p>
        </p:txBody>
      </p:sp>
      <p:sp>
        <p:nvSpPr>
          <p:cNvPr id="7" name="Slide Number Placeholder 6"/>
          <p:cNvSpPr>
            <a:spLocks noGrp="1"/>
          </p:cNvSpPr>
          <p:nvPr>
            <p:ph type="sldNum" sz="quarter" idx="12"/>
          </p:nvPr>
        </p:nvSpPr>
        <p:spPr>
          <a:xfrm rot="60000">
            <a:off x="7557313" y="5896961"/>
            <a:ext cx="554023" cy="365125"/>
          </a:xfrm>
        </p:spPr>
        <p:txBody>
          <a:bodyPr/>
          <a:lstStyle/>
          <a:p>
            <a:fld id="{2AAB4C53-DDE6-45CE-8AF3-09322BD57E32}"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F957CE7D-E3EE-428D-B6AC-4E84CA72D27A}" type="datetimeFigureOut">
              <a:rPr lang="id-ID" smtClean="0"/>
              <a:t>26/10/2020</a:t>
            </a:fld>
            <a:endParaRPr lang="id-ID"/>
          </a:p>
        </p:txBody>
      </p:sp>
      <p:sp>
        <p:nvSpPr>
          <p:cNvPr id="6" name="Footer Placeholder 5"/>
          <p:cNvSpPr>
            <a:spLocks noGrp="1"/>
          </p:cNvSpPr>
          <p:nvPr>
            <p:ph type="ftr" sz="quarter" idx="11"/>
          </p:nvPr>
        </p:nvSpPr>
        <p:spPr>
          <a:xfrm rot="-60000">
            <a:off x="914569" y="5831037"/>
            <a:ext cx="3319043" cy="365125"/>
          </a:xfrm>
        </p:spPr>
        <p:txBody>
          <a:bodyPr/>
          <a:lstStyle/>
          <a:p>
            <a:endParaRPr lang="id-ID"/>
          </a:p>
        </p:txBody>
      </p:sp>
      <p:sp>
        <p:nvSpPr>
          <p:cNvPr id="7" name="Slide Number Placeholder 6"/>
          <p:cNvSpPr>
            <a:spLocks noGrp="1"/>
          </p:cNvSpPr>
          <p:nvPr>
            <p:ph type="sldNum" sz="quarter" idx="12"/>
          </p:nvPr>
        </p:nvSpPr>
        <p:spPr>
          <a:xfrm rot="60000">
            <a:off x="7562089" y="5900026"/>
            <a:ext cx="554023" cy="365125"/>
          </a:xfrm>
        </p:spPr>
        <p:txBody>
          <a:bodyPr/>
          <a:lstStyle/>
          <a:p>
            <a:fld id="{2AAB4C53-DDE6-45CE-8AF3-09322BD57E32}"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957CE7D-E3EE-428D-B6AC-4E84CA72D27A}" type="datetimeFigureOut">
              <a:rPr lang="id-ID" smtClean="0"/>
              <a:t>26/10/2020</a:t>
            </a:fld>
            <a:endParaRPr lang="id-ID"/>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id-ID"/>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2AAB4C53-DDE6-45CE-8AF3-09322BD57E32}"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404664"/>
            <a:ext cx="6624736" cy="2016224"/>
          </a:xfrm>
        </p:spPr>
        <p:txBody>
          <a:bodyPr>
            <a:normAutofit/>
          </a:bodyPr>
          <a:lstStyle/>
          <a:p>
            <a:r>
              <a:rPr lang="id-ID" sz="3200" dirty="0">
                <a:latin typeface="Times New Roman" pitchFamily="18" charset="0"/>
                <a:cs typeface="Times New Roman" pitchFamily="18" charset="0"/>
              </a:rPr>
              <a:t>Pengantar </a:t>
            </a:r>
            <a:r>
              <a:rPr lang="id-ID" sz="3200" dirty="0" smtClean="0">
                <a:latin typeface="Times New Roman" pitchFamily="18" charset="0"/>
                <a:cs typeface="Times New Roman" pitchFamily="18" charset="0"/>
              </a:rPr>
              <a:t>Telekomunikasi</a:t>
            </a:r>
            <a:br>
              <a:rPr lang="id-ID" sz="3200" dirty="0" smtClean="0">
                <a:latin typeface="Times New Roman" pitchFamily="18" charset="0"/>
                <a:cs typeface="Times New Roman" pitchFamily="18" charset="0"/>
              </a:rPr>
            </a:br>
            <a:r>
              <a:rPr lang="id-ID" sz="3200" dirty="0" smtClean="0">
                <a:latin typeface="Times New Roman" pitchFamily="18" charset="0"/>
                <a:cs typeface="Times New Roman" pitchFamily="18" charset="0"/>
              </a:rPr>
              <a:t>(Observasi Pengujian Sinyal BTS )</a:t>
            </a:r>
            <a:endParaRPr lang="id-ID" sz="3200" dirty="0"/>
          </a:p>
        </p:txBody>
      </p:sp>
      <p:sp>
        <p:nvSpPr>
          <p:cNvPr id="3" name="Subtitle 2"/>
          <p:cNvSpPr>
            <a:spLocks noGrp="1"/>
          </p:cNvSpPr>
          <p:nvPr>
            <p:ph type="subTitle" idx="1"/>
          </p:nvPr>
        </p:nvSpPr>
        <p:spPr>
          <a:xfrm>
            <a:off x="1403648" y="3140968"/>
            <a:ext cx="6408712" cy="2592288"/>
          </a:xfrm>
        </p:spPr>
        <p:txBody>
          <a:bodyPr>
            <a:normAutofit fontScale="92500" lnSpcReduction="20000"/>
          </a:bodyPr>
          <a:lstStyle/>
          <a:p>
            <a:pPr algn="l"/>
            <a:r>
              <a:rPr lang="id-ID" dirty="0">
                <a:latin typeface="Times New Roman" pitchFamily="18" charset="0"/>
                <a:cs typeface="Times New Roman" pitchFamily="18" charset="0"/>
              </a:rPr>
              <a:t>Sistem  Komputer Palembang:</a:t>
            </a:r>
          </a:p>
          <a:p>
            <a:pPr marL="457200" indent="-457200" algn="l">
              <a:buFont typeface="+mj-lt"/>
              <a:buAutoNum type="arabicPeriod"/>
            </a:pPr>
            <a:r>
              <a:rPr lang="id-ID" dirty="0">
                <a:latin typeface="Times New Roman" pitchFamily="18" charset="0"/>
                <a:cs typeface="Times New Roman" pitchFamily="18" charset="0"/>
              </a:rPr>
              <a:t>Shindi Widya Lastri</a:t>
            </a:r>
          </a:p>
          <a:p>
            <a:pPr marL="457200" indent="-457200" algn="l">
              <a:buFont typeface="+mj-lt"/>
              <a:buAutoNum type="arabicPeriod"/>
            </a:pPr>
            <a:r>
              <a:rPr lang="id-ID" dirty="0">
                <a:latin typeface="Times New Roman" pitchFamily="18" charset="0"/>
                <a:cs typeface="Times New Roman" pitchFamily="18" charset="0"/>
              </a:rPr>
              <a:t>M. Arfi Satrio</a:t>
            </a:r>
          </a:p>
          <a:p>
            <a:pPr marL="457200" indent="-457200" algn="l">
              <a:buFont typeface="+mj-lt"/>
              <a:buAutoNum type="arabicPeriod"/>
            </a:pPr>
            <a:r>
              <a:rPr lang="id-ID" dirty="0">
                <a:latin typeface="Times New Roman" pitchFamily="18" charset="0"/>
                <a:cs typeface="Times New Roman" pitchFamily="18" charset="0"/>
              </a:rPr>
              <a:t>Nicholas Cueschi Berry</a:t>
            </a:r>
          </a:p>
          <a:p>
            <a:pPr marL="457200" indent="-457200" algn="l">
              <a:buFont typeface="+mj-lt"/>
              <a:buAutoNum type="arabicPeriod"/>
            </a:pPr>
            <a:r>
              <a:rPr lang="id-ID" dirty="0">
                <a:latin typeface="Times New Roman" pitchFamily="18" charset="0"/>
                <a:cs typeface="Times New Roman" pitchFamily="18" charset="0"/>
              </a:rPr>
              <a:t>Rahmat Juniansa</a:t>
            </a:r>
          </a:p>
          <a:p>
            <a:pPr marL="457200" indent="-457200" algn="l">
              <a:buFont typeface="+mj-lt"/>
              <a:buAutoNum type="arabicPeriod"/>
            </a:pPr>
            <a:r>
              <a:rPr lang="id-ID" dirty="0">
                <a:latin typeface="Times New Roman" pitchFamily="18" charset="0"/>
                <a:cs typeface="Times New Roman" pitchFamily="18" charset="0"/>
              </a:rPr>
              <a:t>Ahmad Shodikin</a:t>
            </a:r>
          </a:p>
          <a:p>
            <a:pPr marL="457200" indent="-457200" algn="l">
              <a:buFont typeface="+mj-lt"/>
              <a:buAutoNum type="arabicPeriod"/>
            </a:pPr>
            <a:r>
              <a:rPr lang="id-ID" dirty="0">
                <a:latin typeface="Times New Roman" pitchFamily="18" charset="0"/>
                <a:cs typeface="Times New Roman" pitchFamily="18" charset="0"/>
              </a:rPr>
              <a:t>Hasrul Arpan</a:t>
            </a:r>
          </a:p>
          <a:p>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38051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149385" cy="1747322"/>
          </a:xfrm>
        </p:spPr>
        <p:txBody>
          <a:bodyPr>
            <a:normAutofit fontScale="90000"/>
          </a:bodyPr>
          <a:lstStyle/>
          <a:p>
            <a:pPr algn="just"/>
            <a:r>
              <a:rPr lang="id-ID" sz="3100" dirty="0" smtClean="0">
                <a:latin typeface="Times New Roman" pitchFamily="18" charset="0"/>
                <a:cs typeface="Times New Roman" pitchFamily="18" charset="0"/>
              </a:rPr>
              <a:t>Kami menganalisis Jaringan Tower Telkomsel di daerah Karang Dapo Pagaralam dari jarak 33,6 km. Dari hasil percobaan kami dapatkan hasil data seperti tabel berikut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2918901"/>
              </p:ext>
            </p:extLst>
          </p:nvPr>
        </p:nvGraphicFramePr>
        <p:xfrm>
          <a:off x="251520" y="3068960"/>
          <a:ext cx="8424936" cy="936104"/>
        </p:xfrm>
        <a:graphic>
          <a:graphicData uri="http://schemas.openxmlformats.org/drawingml/2006/table">
            <a:tbl>
              <a:tblPr firstRow="1" bandRow="1">
                <a:tableStyleId>{5940675A-B579-460E-94D1-54222C63F5DA}</a:tableStyleId>
              </a:tblPr>
              <a:tblGrid>
                <a:gridCol w="1315659"/>
                <a:gridCol w="1276629"/>
                <a:gridCol w="1008112"/>
                <a:gridCol w="936104"/>
                <a:gridCol w="1008112"/>
                <a:gridCol w="1440160"/>
                <a:gridCol w="1440160"/>
              </a:tblGrid>
              <a:tr h="468052">
                <a:tc>
                  <a:txBody>
                    <a:bodyPr/>
                    <a:lstStyle/>
                    <a:p>
                      <a:r>
                        <a:rPr lang="id-ID" b="1" dirty="0" smtClean="0"/>
                        <a:t>Area</a:t>
                      </a:r>
                      <a:endParaRPr lang="id-ID" b="1" dirty="0"/>
                    </a:p>
                  </a:txBody>
                  <a:tcPr>
                    <a:solidFill>
                      <a:schemeClr val="bg2"/>
                    </a:solidFill>
                  </a:tcPr>
                </a:tc>
                <a:tc>
                  <a:txBody>
                    <a:bodyPr/>
                    <a:lstStyle/>
                    <a:p>
                      <a:r>
                        <a:rPr lang="id-ID" b="1" dirty="0" smtClean="0"/>
                        <a:t>Provider</a:t>
                      </a:r>
                      <a:endParaRPr lang="id-ID" b="1" dirty="0"/>
                    </a:p>
                  </a:txBody>
                  <a:tcPr>
                    <a:solidFill>
                      <a:schemeClr val="bg2"/>
                    </a:solidFill>
                  </a:tcPr>
                </a:tc>
                <a:tc>
                  <a:txBody>
                    <a:bodyPr/>
                    <a:lstStyle/>
                    <a:p>
                      <a:r>
                        <a:rPr lang="id-ID" b="1" dirty="0" smtClean="0"/>
                        <a:t>RSRP</a:t>
                      </a:r>
                      <a:endParaRPr lang="id-ID" b="1" dirty="0"/>
                    </a:p>
                  </a:txBody>
                  <a:tcPr>
                    <a:solidFill>
                      <a:schemeClr val="bg2"/>
                    </a:solidFill>
                  </a:tcPr>
                </a:tc>
                <a:tc>
                  <a:txBody>
                    <a:bodyPr/>
                    <a:lstStyle/>
                    <a:p>
                      <a:r>
                        <a:rPr lang="id-ID" b="1" dirty="0" smtClean="0"/>
                        <a:t>RSRQ</a:t>
                      </a:r>
                      <a:endParaRPr lang="id-ID" b="1" dirty="0"/>
                    </a:p>
                  </a:txBody>
                  <a:tcPr>
                    <a:solidFill>
                      <a:schemeClr val="bg2"/>
                    </a:solidFill>
                  </a:tcPr>
                </a:tc>
                <a:tc>
                  <a:txBody>
                    <a:bodyPr/>
                    <a:lstStyle/>
                    <a:p>
                      <a:r>
                        <a:rPr lang="id-ID" b="1" dirty="0" smtClean="0"/>
                        <a:t>RSSNR</a:t>
                      </a:r>
                      <a:endParaRPr lang="id-ID" b="1" dirty="0"/>
                    </a:p>
                  </a:txBody>
                  <a:tcPr>
                    <a:solidFill>
                      <a:schemeClr val="bg2"/>
                    </a:solidFill>
                  </a:tcPr>
                </a:tc>
                <a:tc>
                  <a:txBody>
                    <a:bodyPr/>
                    <a:lstStyle/>
                    <a:p>
                      <a:r>
                        <a:rPr lang="id-ID" b="1" dirty="0" smtClean="0"/>
                        <a:t>Download</a:t>
                      </a:r>
                      <a:endParaRPr lang="id-ID" b="1" dirty="0"/>
                    </a:p>
                  </a:txBody>
                  <a:tcPr>
                    <a:solidFill>
                      <a:schemeClr val="bg2"/>
                    </a:solidFill>
                  </a:tcPr>
                </a:tc>
                <a:tc>
                  <a:txBody>
                    <a:bodyPr/>
                    <a:lstStyle/>
                    <a:p>
                      <a:r>
                        <a:rPr lang="id-ID" b="1" dirty="0" smtClean="0"/>
                        <a:t>Upload</a:t>
                      </a:r>
                      <a:endParaRPr lang="id-ID" b="1" dirty="0"/>
                    </a:p>
                  </a:txBody>
                  <a:tcPr>
                    <a:solidFill>
                      <a:schemeClr val="bg2"/>
                    </a:solidFill>
                  </a:tcPr>
                </a:tc>
              </a:tr>
              <a:tr h="468052">
                <a:tc>
                  <a:txBody>
                    <a:bodyPr/>
                    <a:lstStyle/>
                    <a:p>
                      <a:r>
                        <a:rPr lang="id-ID" dirty="0" smtClean="0"/>
                        <a:t>Pagaralam</a:t>
                      </a:r>
                      <a:endParaRPr lang="id-ID" dirty="0"/>
                    </a:p>
                  </a:txBody>
                  <a:tcPr>
                    <a:solidFill>
                      <a:schemeClr val="bg1"/>
                    </a:solidFill>
                  </a:tcPr>
                </a:tc>
                <a:tc>
                  <a:txBody>
                    <a:bodyPr/>
                    <a:lstStyle/>
                    <a:p>
                      <a:r>
                        <a:rPr lang="id-ID" dirty="0" smtClean="0"/>
                        <a:t>Telkomsel</a:t>
                      </a:r>
                      <a:endParaRPr lang="id-ID" dirty="0"/>
                    </a:p>
                  </a:txBody>
                  <a:tcPr>
                    <a:solidFill>
                      <a:schemeClr val="bg1"/>
                    </a:solidFill>
                  </a:tcPr>
                </a:tc>
                <a:tc>
                  <a:txBody>
                    <a:bodyPr/>
                    <a:lstStyle/>
                    <a:p>
                      <a:r>
                        <a:rPr lang="id-ID" dirty="0" smtClean="0"/>
                        <a:t>-97</a:t>
                      </a:r>
                      <a:endParaRPr lang="id-ID" dirty="0"/>
                    </a:p>
                  </a:txBody>
                  <a:tcPr>
                    <a:solidFill>
                      <a:schemeClr val="bg1"/>
                    </a:solidFill>
                  </a:tcPr>
                </a:tc>
                <a:tc>
                  <a:txBody>
                    <a:bodyPr/>
                    <a:lstStyle/>
                    <a:p>
                      <a:r>
                        <a:rPr lang="id-ID" dirty="0" smtClean="0"/>
                        <a:t>-12</a:t>
                      </a:r>
                      <a:endParaRPr lang="id-ID" dirty="0"/>
                    </a:p>
                  </a:txBody>
                  <a:tcPr>
                    <a:solidFill>
                      <a:schemeClr val="bg1"/>
                    </a:solidFill>
                  </a:tcPr>
                </a:tc>
                <a:tc>
                  <a:txBody>
                    <a:bodyPr/>
                    <a:lstStyle/>
                    <a:p>
                      <a:r>
                        <a:rPr lang="id-ID" dirty="0" smtClean="0"/>
                        <a:t>32</a:t>
                      </a:r>
                      <a:endParaRPr lang="id-ID" dirty="0"/>
                    </a:p>
                  </a:txBody>
                  <a:tcPr>
                    <a:solidFill>
                      <a:schemeClr val="bg1"/>
                    </a:solidFill>
                  </a:tcPr>
                </a:tc>
                <a:tc>
                  <a:txBody>
                    <a:bodyPr/>
                    <a:lstStyle/>
                    <a:p>
                      <a:r>
                        <a:rPr lang="id-ID" dirty="0" smtClean="0"/>
                        <a:t>13,1Mb/s</a:t>
                      </a:r>
                      <a:endParaRPr lang="id-ID" dirty="0"/>
                    </a:p>
                  </a:txBody>
                  <a:tcPr>
                    <a:solidFill>
                      <a:schemeClr val="bg1"/>
                    </a:solidFill>
                  </a:tcPr>
                </a:tc>
                <a:tc>
                  <a:txBody>
                    <a:bodyPr/>
                    <a:lstStyle/>
                    <a:p>
                      <a:r>
                        <a:rPr lang="id-ID" dirty="0" smtClean="0"/>
                        <a:t>37,7 Mb/s</a:t>
                      </a:r>
                      <a:endParaRPr lang="id-ID" dirty="0"/>
                    </a:p>
                  </a:txBody>
                  <a:tcPr>
                    <a:solidFill>
                      <a:schemeClr val="bg1"/>
                    </a:solidFill>
                  </a:tcPr>
                </a:tc>
              </a:tr>
            </a:tbl>
          </a:graphicData>
        </a:graphic>
      </p:graphicFrame>
    </p:spTree>
    <p:extLst>
      <p:ext uri="{BB962C8B-B14F-4D97-AF65-F5344CB8AC3E}">
        <p14:creationId xmlns:p14="http://schemas.microsoft.com/office/powerpoint/2010/main" val="317943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5565209" cy="667201"/>
          </a:xfrm>
        </p:spPr>
        <p:txBody>
          <a:bodyPr>
            <a:normAutofit fontScale="90000"/>
          </a:bodyPr>
          <a:lstStyle/>
          <a:p>
            <a:r>
              <a:rPr lang="id-ID" dirty="0" smtClean="0"/>
              <a:t>Provider Axis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5950605"/>
              </p:ext>
            </p:extLst>
          </p:nvPr>
        </p:nvGraphicFramePr>
        <p:xfrm>
          <a:off x="1463675" y="1911112"/>
          <a:ext cx="6196014" cy="365760"/>
        </p:xfrm>
        <a:graphic>
          <a:graphicData uri="http://schemas.openxmlformats.org/drawingml/2006/table">
            <a:tbl>
              <a:tblPr firstRow="1" bandRow="1">
                <a:tableStyleId>{5C22544A-7EE6-4342-B048-85BDC9FD1C3A}</a:tableStyleId>
              </a:tblPr>
              <a:tblGrid>
                <a:gridCol w="2065338"/>
                <a:gridCol w="2065338"/>
                <a:gridCol w="2065338"/>
              </a:tblGrid>
              <a:tr h="157559">
                <a:tc>
                  <a:txBody>
                    <a:bodyPr/>
                    <a:lstStyle/>
                    <a:p>
                      <a:endParaRPr lang="id-ID"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id-ID"/>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id-ID"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7" name="Picture 2" descr="C:\Users\SHANDI\Documents\telekom\map.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905"/>
          <a:stretch/>
        </p:blipFill>
        <p:spPr bwMode="auto">
          <a:xfrm>
            <a:off x="1475656" y="1689505"/>
            <a:ext cx="2322512" cy="45395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HANDI\Documents\telekom\download.jpg"/>
          <p:cNvPicPr>
            <a:picLocks noChangeAspect="1" noChangeArrowheads="1"/>
          </p:cNvPicPr>
          <p:nvPr/>
        </p:nvPicPr>
        <p:blipFill rotWithShape="1">
          <a:blip r:embed="rId3">
            <a:extLst>
              <a:ext uri="{28A0092B-C50C-407E-A947-70E740481C1C}">
                <a14:useLocalDpi xmlns:a14="http://schemas.microsoft.com/office/drawing/2010/main" val="0"/>
              </a:ext>
            </a:extLst>
          </a:blip>
          <a:srcRect b="11008"/>
          <a:stretch/>
        </p:blipFill>
        <p:spPr bwMode="auto">
          <a:xfrm>
            <a:off x="3798168" y="1689506"/>
            <a:ext cx="2286000" cy="4411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NDI\Documents\telekom\tower.jpg"/>
          <p:cNvPicPr>
            <a:picLocks noChangeAspect="1" noChangeArrowheads="1"/>
          </p:cNvPicPr>
          <p:nvPr/>
        </p:nvPicPr>
        <p:blipFill rotWithShape="1">
          <a:blip r:embed="rId4">
            <a:extLst>
              <a:ext uri="{28A0092B-C50C-407E-A947-70E740481C1C}">
                <a14:useLocalDpi xmlns:a14="http://schemas.microsoft.com/office/drawing/2010/main" val="0"/>
              </a:ext>
            </a:extLst>
          </a:blip>
          <a:srcRect l="30768" t="33231" r="23692"/>
          <a:stretch/>
        </p:blipFill>
        <p:spPr bwMode="auto">
          <a:xfrm>
            <a:off x="6084168" y="1689506"/>
            <a:ext cx="2168292" cy="441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24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149385" cy="1747322"/>
          </a:xfrm>
        </p:spPr>
        <p:txBody>
          <a:bodyPr>
            <a:normAutofit fontScale="90000"/>
          </a:bodyPr>
          <a:lstStyle/>
          <a:p>
            <a:pPr algn="just"/>
            <a:r>
              <a:rPr lang="id-ID" sz="3100" dirty="0" smtClean="0">
                <a:latin typeface="Times New Roman" pitchFamily="18" charset="0"/>
                <a:cs typeface="Times New Roman" pitchFamily="18" charset="0"/>
              </a:rPr>
              <a:t>Kami menganalisis Jaringan Tower XL menggunakan provider Axis di daerah Nendagung Pagaralam dari jarak 0,2 km. Dari hasil percobaan kami dapatkan hasil data seperti tabel berikut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3603460"/>
              </p:ext>
            </p:extLst>
          </p:nvPr>
        </p:nvGraphicFramePr>
        <p:xfrm>
          <a:off x="251520" y="3068960"/>
          <a:ext cx="8424936" cy="936104"/>
        </p:xfrm>
        <a:graphic>
          <a:graphicData uri="http://schemas.openxmlformats.org/drawingml/2006/table">
            <a:tbl>
              <a:tblPr firstRow="1" bandRow="1">
                <a:tableStyleId>{5940675A-B579-460E-94D1-54222C63F5DA}</a:tableStyleId>
              </a:tblPr>
              <a:tblGrid>
                <a:gridCol w="1315659"/>
                <a:gridCol w="1276629"/>
                <a:gridCol w="1008112"/>
                <a:gridCol w="936104"/>
                <a:gridCol w="1008112"/>
                <a:gridCol w="1440160"/>
                <a:gridCol w="1440160"/>
              </a:tblGrid>
              <a:tr h="468052">
                <a:tc>
                  <a:txBody>
                    <a:bodyPr/>
                    <a:lstStyle/>
                    <a:p>
                      <a:r>
                        <a:rPr lang="id-ID" b="1" dirty="0" smtClean="0"/>
                        <a:t>Area</a:t>
                      </a:r>
                      <a:endParaRPr lang="id-ID" b="1" dirty="0"/>
                    </a:p>
                  </a:txBody>
                  <a:tcPr>
                    <a:solidFill>
                      <a:schemeClr val="bg2"/>
                    </a:solidFill>
                  </a:tcPr>
                </a:tc>
                <a:tc>
                  <a:txBody>
                    <a:bodyPr/>
                    <a:lstStyle/>
                    <a:p>
                      <a:r>
                        <a:rPr lang="id-ID" b="1" dirty="0" smtClean="0"/>
                        <a:t>Provider</a:t>
                      </a:r>
                      <a:endParaRPr lang="id-ID" b="1" dirty="0"/>
                    </a:p>
                  </a:txBody>
                  <a:tcPr>
                    <a:solidFill>
                      <a:schemeClr val="bg2"/>
                    </a:solidFill>
                  </a:tcPr>
                </a:tc>
                <a:tc>
                  <a:txBody>
                    <a:bodyPr/>
                    <a:lstStyle/>
                    <a:p>
                      <a:r>
                        <a:rPr lang="id-ID" b="1" dirty="0" smtClean="0"/>
                        <a:t>RSRP</a:t>
                      </a:r>
                      <a:endParaRPr lang="id-ID" b="1" dirty="0"/>
                    </a:p>
                  </a:txBody>
                  <a:tcPr>
                    <a:solidFill>
                      <a:schemeClr val="bg2"/>
                    </a:solidFill>
                  </a:tcPr>
                </a:tc>
                <a:tc>
                  <a:txBody>
                    <a:bodyPr/>
                    <a:lstStyle/>
                    <a:p>
                      <a:r>
                        <a:rPr lang="id-ID" b="1" dirty="0" smtClean="0"/>
                        <a:t>RSRQ</a:t>
                      </a:r>
                      <a:endParaRPr lang="id-ID" b="1" dirty="0"/>
                    </a:p>
                  </a:txBody>
                  <a:tcPr>
                    <a:solidFill>
                      <a:schemeClr val="bg2"/>
                    </a:solidFill>
                  </a:tcPr>
                </a:tc>
                <a:tc>
                  <a:txBody>
                    <a:bodyPr/>
                    <a:lstStyle/>
                    <a:p>
                      <a:r>
                        <a:rPr lang="id-ID" b="1" dirty="0" smtClean="0"/>
                        <a:t>RSSNR</a:t>
                      </a:r>
                      <a:endParaRPr lang="id-ID" b="1" dirty="0"/>
                    </a:p>
                  </a:txBody>
                  <a:tcPr>
                    <a:solidFill>
                      <a:schemeClr val="bg2"/>
                    </a:solidFill>
                  </a:tcPr>
                </a:tc>
                <a:tc>
                  <a:txBody>
                    <a:bodyPr/>
                    <a:lstStyle/>
                    <a:p>
                      <a:r>
                        <a:rPr lang="id-ID" b="1" dirty="0" smtClean="0"/>
                        <a:t>Download</a:t>
                      </a:r>
                      <a:endParaRPr lang="id-ID" b="1" dirty="0"/>
                    </a:p>
                  </a:txBody>
                  <a:tcPr>
                    <a:solidFill>
                      <a:schemeClr val="bg2"/>
                    </a:solidFill>
                  </a:tcPr>
                </a:tc>
                <a:tc>
                  <a:txBody>
                    <a:bodyPr/>
                    <a:lstStyle/>
                    <a:p>
                      <a:r>
                        <a:rPr lang="id-ID" b="1" dirty="0" smtClean="0"/>
                        <a:t>Upload</a:t>
                      </a:r>
                      <a:endParaRPr lang="id-ID" b="1" dirty="0"/>
                    </a:p>
                  </a:txBody>
                  <a:tcPr>
                    <a:solidFill>
                      <a:schemeClr val="bg2"/>
                    </a:solidFill>
                  </a:tcPr>
                </a:tc>
              </a:tr>
              <a:tr h="468052">
                <a:tc>
                  <a:txBody>
                    <a:bodyPr/>
                    <a:lstStyle/>
                    <a:p>
                      <a:r>
                        <a:rPr lang="id-ID" dirty="0" smtClean="0"/>
                        <a:t>Pagaralam</a:t>
                      </a:r>
                      <a:endParaRPr lang="id-ID" dirty="0"/>
                    </a:p>
                  </a:txBody>
                  <a:tcPr>
                    <a:solidFill>
                      <a:schemeClr val="bg1"/>
                    </a:solidFill>
                  </a:tcPr>
                </a:tc>
                <a:tc>
                  <a:txBody>
                    <a:bodyPr/>
                    <a:lstStyle/>
                    <a:p>
                      <a:r>
                        <a:rPr lang="id-ID" dirty="0" smtClean="0"/>
                        <a:t>Axisl</a:t>
                      </a:r>
                      <a:endParaRPr lang="id-ID" dirty="0"/>
                    </a:p>
                  </a:txBody>
                  <a:tcPr>
                    <a:solidFill>
                      <a:schemeClr val="bg1"/>
                    </a:solidFill>
                  </a:tcPr>
                </a:tc>
                <a:tc>
                  <a:txBody>
                    <a:bodyPr/>
                    <a:lstStyle/>
                    <a:p>
                      <a:r>
                        <a:rPr lang="id-ID" dirty="0" smtClean="0"/>
                        <a:t>-88</a:t>
                      </a:r>
                      <a:endParaRPr lang="id-ID" dirty="0"/>
                    </a:p>
                  </a:txBody>
                  <a:tcPr>
                    <a:solidFill>
                      <a:schemeClr val="bg1"/>
                    </a:solidFill>
                  </a:tcPr>
                </a:tc>
                <a:tc>
                  <a:txBody>
                    <a:bodyPr/>
                    <a:lstStyle/>
                    <a:p>
                      <a:r>
                        <a:rPr lang="id-ID" dirty="0" smtClean="0"/>
                        <a:t>-11</a:t>
                      </a:r>
                      <a:endParaRPr lang="id-ID" dirty="0"/>
                    </a:p>
                  </a:txBody>
                  <a:tcPr>
                    <a:solidFill>
                      <a:schemeClr val="bg1"/>
                    </a:solidFill>
                  </a:tcPr>
                </a:tc>
                <a:tc>
                  <a:txBody>
                    <a:bodyPr/>
                    <a:lstStyle/>
                    <a:p>
                      <a:r>
                        <a:rPr lang="id-ID" dirty="0" smtClean="0"/>
                        <a:t>-12.5</a:t>
                      </a:r>
                      <a:endParaRPr lang="id-ID" dirty="0"/>
                    </a:p>
                  </a:txBody>
                  <a:tcPr>
                    <a:solidFill>
                      <a:schemeClr val="bg1"/>
                    </a:solidFill>
                  </a:tcPr>
                </a:tc>
                <a:tc>
                  <a:txBody>
                    <a:bodyPr/>
                    <a:lstStyle/>
                    <a:p>
                      <a:r>
                        <a:rPr lang="id-ID" dirty="0" smtClean="0"/>
                        <a:t>84,1</a:t>
                      </a:r>
                      <a:r>
                        <a:rPr lang="id-ID" baseline="0" dirty="0" smtClean="0"/>
                        <a:t> K</a:t>
                      </a:r>
                      <a:r>
                        <a:rPr lang="id-ID" dirty="0" smtClean="0"/>
                        <a:t>b/s</a:t>
                      </a:r>
                      <a:endParaRPr lang="id-ID" dirty="0"/>
                    </a:p>
                  </a:txBody>
                  <a:tcPr>
                    <a:solidFill>
                      <a:schemeClr val="bg1"/>
                    </a:solidFill>
                  </a:tcPr>
                </a:tc>
                <a:tc>
                  <a:txBody>
                    <a:bodyPr/>
                    <a:lstStyle/>
                    <a:p>
                      <a:r>
                        <a:rPr lang="id-ID" dirty="0" smtClean="0"/>
                        <a:t>755,6 Kb/s</a:t>
                      </a:r>
                      <a:endParaRPr lang="id-ID" dirty="0"/>
                    </a:p>
                  </a:txBody>
                  <a:tcPr>
                    <a:solidFill>
                      <a:schemeClr val="bg1"/>
                    </a:solidFill>
                  </a:tcPr>
                </a:tc>
              </a:tr>
            </a:tbl>
          </a:graphicData>
        </a:graphic>
      </p:graphicFrame>
    </p:spTree>
    <p:extLst>
      <p:ext uri="{BB962C8B-B14F-4D97-AF65-F5344CB8AC3E}">
        <p14:creationId xmlns:p14="http://schemas.microsoft.com/office/powerpoint/2010/main" val="2638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5565209" cy="667201"/>
          </a:xfrm>
        </p:spPr>
        <p:txBody>
          <a:bodyPr>
            <a:normAutofit fontScale="90000"/>
          </a:bodyPr>
          <a:lstStyle/>
          <a:p>
            <a:r>
              <a:rPr lang="id-ID" dirty="0" smtClean="0"/>
              <a:t>Provider Axis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34255722"/>
              </p:ext>
            </p:extLst>
          </p:nvPr>
        </p:nvGraphicFramePr>
        <p:xfrm>
          <a:off x="1463675" y="1911112"/>
          <a:ext cx="6196014" cy="365760"/>
        </p:xfrm>
        <a:graphic>
          <a:graphicData uri="http://schemas.openxmlformats.org/drawingml/2006/table">
            <a:tbl>
              <a:tblPr firstRow="1" bandRow="1">
                <a:tableStyleId>{5C22544A-7EE6-4342-B048-85BDC9FD1C3A}</a:tableStyleId>
              </a:tblPr>
              <a:tblGrid>
                <a:gridCol w="2065338"/>
                <a:gridCol w="2065338"/>
                <a:gridCol w="2065338"/>
              </a:tblGrid>
              <a:tr h="157559">
                <a:tc>
                  <a:txBody>
                    <a:bodyPr/>
                    <a:lstStyle/>
                    <a:p>
                      <a:endParaRPr lang="id-ID"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id-ID"/>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id-ID"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1028" name="Picture 4" descr="C:\Users\SHANDI\Documents\telekom\tower.jpg"/>
          <p:cNvPicPr>
            <a:picLocks noChangeAspect="1" noChangeArrowheads="1"/>
          </p:cNvPicPr>
          <p:nvPr/>
        </p:nvPicPr>
        <p:blipFill rotWithShape="1">
          <a:blip r:embed="rId2">
            <a:extLst>
              <a:ext uri="{28A0092B-C50C-407E-A947-70E740481C1C}">
                <a14:useLocalDpi xmlns:a14="http://schemas.microsoft.com/office/drawing/2010/main" val="0"/>
              </a:ext>
            </a:extLst>
          </a:blip>
          <a:srcRect l="30768" t="33231" r="23692"/>
          <a:stretch/>
        </p:blipFill>
        <p:spPr bwMode="auto">
          <a:xfrm>
            <a:off x="6084168" y="1689506"/>
            <a:ext cx="2168292" cy="44119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HANDI\Documents\telekom\map 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3284"/>
          <a:stretch/>
        </p:blipFill>
        <p:spPr bwMode="auto">
          <a:xfrm>
            <a:off x="1435810" y="1689506"/>
            <a:ext cx="2345198" cy="441198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blob:https://web.whatsapp.com/8cedb492-45fd-47fb-b462-05836fcab93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2053" name="Picture 5" descr="C:\Users\SHANDI\Documents\telekom\download 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440"/>
          <a:stretch/>
        </p:blipFill>
        <p:spPr bwMode="auto">
          <a:xfrm>
            <a:off x="3838543" y="1689506"/>
            <a:ext cx="2245625" cy="441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7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149385" cy="1747322"/>
          </a:xfrm>
        </p:spPr>
        <p:txBody>
          <a:bodyPr>
            <a:normAutofit fontScale="90000"/>
          </a:bodyPr>
          <a:lstStyle/>
          <a:p>
            <a:pPr algn="just"/>
            <a:r>
              <a:rPr lang="id-ID" sz="3100" dirty="0" smtClean="0">
                <a:latin typeface="Times New Roman" pitchFamily="18" charset="0"/>
                <a:cs typeface="Times New Roman" pitchFamily="18" charset="0"/>
              </a:rPr>
              <a:t>Kami menganalisis Jaringan Tower XL menggunakan provider Axis di daerah Nendagung Pagaralam dari jarak 0,0 km. Dari hasil percobaan kami dapatkan hasil data seperti tabel berikut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773673"/>
              </p:ext>
            </p:extLst>
          </p:nvPr>
        </p:nvGraphicFramePr>
        <p:xfrm>
          <a:off x="251520" y="3068960"/>
          <a:ext cx="8424936" cy="936104"/>
        </p:xfrm>
        <a:graphic>
          <a:graphicData uri="http://schemas.openxmlformats.org/drawingml/2006/table">
            <a:tbl>
              <a:tblPr firstRow="1" bandRow="1">
                <a:tableStyleId>{5940675A-B579-460E-94D1-54222C63F5DA}</a:tableStyleId>
              </a:tblPr>
              <a:tblGrid>
                <a:gridCol w="1315659"/>
                <a:gridCol w="1276629"/>
                <a:gridCol w="1008112"/>
                <a:gridCol w="936104"/>
                <a:gridCol w="1008112"/>
                <a:gridCol w="1440160"/>
                <a:gridCol w="1440160"/>
              </a:tblGrid>
              <a:tr h="468052">
                <a:tc>
                  <a:txBody>
                    <a:bodyPr/>
                    <a:lstStyle/>
                    <a:p>
                      <a:r>
                        <a:rPr lang="id-ID" b="1" dirty="0" smtClean="0"/>
                        <a:t>Area</a:t>
                      </a:r>
                      <a:endParaRPr lang="id-ID" b="1" dirty="0"/>
                    </a:p>
                  </a:txBody>
                  <a:tcPr>
                    <a:solidFill>
                      <a:schemeClr val="bg2"/>
                    </a:solidFill>
                  </a:tcPr>
                </a:tc>
                <a:tc>
                  <a:txBody>
                    <a:bodyPr/>
                    <a:lstStyle/>
                    <a:p>
                      <a:r>
                        <a:rPr lang="id-ID" b="1" dirty="0" smtClean="0"/>
                        <a:t>Provider</a:t>
                      </a:r>
                      <a:endParaRPr lang="id-ID" b="1" dirty="0"/>
                    </a:p>
                  </a:txBody>
                  <a:tcPr>
                    <a:solidFill>
                      <a:schemeClr val="bg2"/>
                    </a:solidFill>
                  </a:tcPr>
                </a:tc>
                <a:tc>
                  <a:txBody>
                    <a:bodyPr/>
                    <a:lstStyle/>
                    <a:p>
                      <a:r>
                        <a:rPr lang="id-ID" b="1" dirty="0" smtClean="0"/>
                        <a:t>RSRP</a:t>
                      </a:r>
                      <a:endParaRPr lang="id-ID" b="1" dirty="0"/>
                    </a:p>
                  </a:txBody>
                  <a:tcPr>
                    <a:solidFill>
                      <a:schemeClr val="bg2"/>
                    </a:solidFill>
                  </a:tcPr>
                </a:tc>
                <a:tc>
                  <a:txBody>
                    <a:bodyPr/>
                    <a:lstStyle/>
                    <a:p>
                      <a:r>
                        <a:rPr lang="id-ID" b="1" dirty="0" smtClean="0"/>
                        <a:t>RSRQ</a:t>
                      </a:r>
                      <a:endParaRPr lang="id-ID" b="1" dirty="0"/>
                    </a:p>
                  </a:txBody>
                  <a:tcPr>
                    <a:solidFill>
                      <a:schemeClr val="bg2"/>
                    </a:solidFill>
                  </a:tcPr>
                </a:tc>
                <a:tc>
                  <a:txBody>
                    <a:bodyPr/>
                    <a:lstStyle/>
                    <a:p>
                      <a:r>
                        <a:rPr lang="id-ID" b="1" dirty="0" smtClean="0"/>
                        <a:t>RSSNR</a:t>
                      </a:r>
                      <a:endParaRPr lang="id-ID" b="1" dirty="0"/>
                    </a:p>
                  </a:txBody>
                  <a:tcPr>
                    <a:solidFill>
                      <a:schemeClr val="bg2"/>
                    </a:solidFill>
                  </a:tcPr>
                </a:tc>
                <a:tc>
                  <a:txBody>
                    <a:bodyPr/>
                    <a:lstStyle/>
                    <a:p>
                      <a:r>
                        <a:rPr lang="id-ID" b="1" dirty="0" smtClean="0"/>
                        <a:t>Download</a:t>
                      </a:r>
                      <a:endParaRPr lang="id-ID" b="1" dirty="0"/>
                    </a:p>
                  </a:txBody>
                  <a:tcPr>
                    <a:solidFill>
                      <a:schemeClr val="bg2"/>
                    </a:solidFill>
                  </a:tcPr>
                </a:tc>
                <a:tc>
                  <a:txBody>
                    <a:bodyPr/>
                    <a:lstStyle/>
                    <a:p>
                      <a:r>
                        <a:rPr lang="id-ID" b="1" dirty="0" smtClean="0"/>
                        <a:t>Upload</a:t>
                      </a:r>
                      <a:endParaRPr lang="id-ID" b="1" dirty="0"/>
                    </a:p>
                  </a:txBody>
                  <a:tcPr>
                    <a:solidFill>
                      <a:schemeClr val="bg2"/>
                    </a:solidFill>
                  </a:tcPr>
                </a:tc>
              </a:tr>
              <a:tr h="468052">
                <a:tc>
                  <a:txBody>
                    <a:bodyPr/>
                    <a:lstStyle/>
                    <a:p>
                      <a:r>
                        <a:rPr lang="id-ID" dirty="0" smtClean="0"/>
                        <a:t>Pagaralam</a:t>
                      </a:r>
                      <a:endParaRPr lang="id-ID" dirty="0"/>
                    </a:p>
                  </a:txBody>
                  <a:tcPr>
                    <a:solidFill>
                      <a:schemeClr val="bg1"/>
                    </a:solidFill>
                  </a:tcPr>
                </a:tc>
                <a:tc>
                  <a:txBody>
                    <a:bodyPr/>
                    <a:lstStyle/>
                    <a:p>
                      <a:r>
                        <a:rPr lang="id-ID" dirty="0" smtClean="0"/>
                        <a:t>Axis</a:t>
                      </a:r>
                      <a:endParaRPr lang="id-ID" dirty="0"/>
                    </a:p>
                  </a:txBody>
                  <a:tcPr>
                    <a:solidFill>
                      <a:schemeClr val="bg1"/>
                    </a:solidFill>
                  </a:tcPr>
                </a:tc>
                <a:tc>
                  <a:txBody>
                    <a:bodyPr/>
                    <a:lstStyle/>
                    <a:p>
                      <a:r>
                        <a:rPr lang="id-ID" dirty="0" smtClean="0"/>
                        <a:t>-84</a:t>
                      </a:r>
                      <a:endParaRPr lang="id-ID" dirty="0"/>
                    </a:p>
                  </a:txBody>
                  <a:tcPr>
                    <a:solidFill>
                      <a:schemeClr val="bg1"/>
                    </a:solidFill>
                  </a:tcPr>
                </a:tc>
                <a:tc>
                  <a:txBody>
                    <a:bodyPr/>
                    <a:lstStyle/>
                    <a:p>
                      <a:r>
                        <a:rPr lang="id-ID" dirty="0" smtClean="0"/>
                        <a:t>--9</a:t>
                      </a:r>
                      <a:endParaRPr lang="id-ID" dirty="0"/>
                    </a:p>
                  </a:txBody>
                  <a:tcPr>
                    <a:solidFill>
                      <a:schemeClr val="bg1"/>
                    </a:solidFill>
                  </a:tcPr>
                </a:tc>
                <a:tc>
                  <a:txBody>
                    <a:bodyPr/>
                    <a:lstStyle/>
                    <a:p>
                      <a:r>
                        <a:rPr lang="id-ID" dirty="0" smtClean="0"/>
                        <a:t>-11.6</a:t>
                      </a:r>
                      <a:endParaRPr lang="id-ID" dirty="0"/>
                    </a:p>
                  </a:txBody>
                  <a:tcPr>
                    <a:solidFill>
                      <a:schemeClr val="bg1"/>
                    </a:solidFill>
                  </a:tcPr>
                </a:tc>
                <a:tc>
                  <a:txBody>
                    <a:bodyPr/>
                    <a:lstStyle/>
                    <a:p>
                      <a:r>
                        <a:rPr lang="id-ID" dirty="0" smtClean="0"/>
                        <a:t>146,5</a:t>
                      </a:r>
                      <a:r>
                        <a:rPr lang="id-ID" baseline="0" dirty="0" smtClean="0"/>
                        <a:t> K</a:t>
                      </a:r>
                      <a:r>
                        <a:rPr lang="id-ID" dirty="0" smtClean="0"/>
                        <a:t>b/s</a:t>
                      </a:r>
                      <a:endParaRPr lang="id-ID" dirty="0"/>
                    </a:p>
                  </a:txBody>
                  <a:tcPr>
                    <a:solidFill>
                      <a:schemeClr val="bg1"/>
                    </a:solidFill>
                  </a:tcPr>
                </a:tc>
                <a:tc>
                  <a:txBody>
                    <a:bodyPr/>
                    <a:lstStyle/>
                    <a:p>
                      <a:r>
                        <a:rPr lang="id-ID" dirty="0" smtClean="0"/>
                        <a:t>13,2 Mb/s</a:t>
                      </a:r>
                      <a:endParaRPr lang="id-ID" dirty="0"/>
                    </a:p>
                  </a:txBody>
                  <a:tcPr>
                    <a:solidFill>
                      <a:schemeClr val="bg1"/>
                    </a:solidFill>
                  </a:tcPr>
                </a:tc>
              </a:tr>
            </a:tbl>
          </a:graphicData>
        </a:graphic>
      </p:graphicFrame>
    </p:spTree>
    <p:extLst>
      <p:ext uri="{BB962C8B-B14F-4D97-AF65-F5344CB8AC3E}">
        <p14:creationId xmlns:p14="http://schemas.microsoft.com/office/powerpoint/2010/main" val="388441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p>
            <a:r>
              <a:rPr lang="id-ID" dirty="0" smtClean="0"/>
              <a:t>Analisis Umum</a:t>
            </a:r>
            <a:endParaRPr lang="id-ID" dirty="0"/>
          </a:p>
        </p:txBody>
      </p:sp>
      <p:sp>
        <p:nvSpPr>
          <p:cNvPr id="3" name="Content Placeholder 2"/>
          <p:cNvSpPr>
            <a:spLocks noGrp="1"/>
          </p:cNvSpPr>
          <p:nvPr>
            <p:ph idx="1"/>
          </p:nvPr>
        </p:nvSpPr>
        <p:spPr/>
        <p:txBody>
          <a:bodyPr>
            <a:normAutofit lnSpcReduction="10000"/>
          </a:bodyPr>
          <a:lstStyle/>
          <a:p>
            <a:pPr marL="0" indent="0" algn="just">
              <a:buNone/>
            </a:pPr>
            <a:r>
              <a:rPr lang="id-ID" dirty="0" smtClean="0"/>
              <a:t>	</a:t>
            </a:r>
            <a:r>
              <a:rPr lang="id-ID" dirty="0" smtClean="0">
                <a:latin typeface="Times New Roman" pitchFamily="18" charset="0"/>
                <a:cs typeface="Times New Roman" pitchFamily="18" charset="0"/>
              </a:rPr>
              <a:t>Dari hasil percobaan yang telah kami cari, semua termasuk ke dalam kategori bagus mungkin karena jarak antara tower dengan user sangat dekat. Dari percobaan yang kami lakukan  dapat disimpulkan bahwa semakin dekat jarak user terhadap tower maka semakin baik jaringan internet yang didapat  begitu juga sebaliknya semakin jauh jarak user terhadap tower maka semakin buruk atau sedikit jaringan yang kita dapatkan.</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46870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p>
            <a:r>
              <a:rPr lang="id-ID" dirty="0" smtClean="0"/>
              <a:t>Analisis Jarak</a:t>
            </a:r>
            <a:endParaRPr lang="id-ID" dirty="0"/>
          </a:p>
        </p:txBody>
      </p:sp>
      <p:sp>
        <p:nvSpPr>
          <p:cNvPr id="3" name="Content Placeholder 2"/>
          <p:cNvSpPr>
            <a:spLocks noGrp="1"/>
          </p:cNvSpPr>
          <p:nvPr>
            <p:ph idx="1"/>
          </p:nvPr>
        </p:nvSpPr>
        <p:spPr>
          <a:xfrm>
            <a:off x="1187624" y="2204864"/>
            <a:ext cx="6840760" cy="3518204"/>
          </a:xfrm>
        </p:spPr>
        <p:txBody>
          <a:bodyPr>
            <a:normAutofit/>
          </a:bodyPr>
          <a:lstStyle/>
          <a:p>
            <a:pPr marL="0" indent="0" algn="just">
              <a:buNone/>
            </a:pPr>
            <a:r>
              <a:rPr lang="id-ID" dirty="0" smtClean="0">
                <a:latin typeface="Times New Roman" pitchFamily="18" charset="0"/>
                <a:cs typeface="Times New Roman" pitchFamily="18" charset="0"/>
              </a:rPr>
              <a:t>Pada percobaan ketiga kami melakukan analisis di tempat yang sama tetapi dengan jarak yg berbeda, dengan jarak  0,2 km dan yang kedua dengan jarak 0,0 km, perbedaan jarak Tidak terlalu jauh tetapi keduanya masih dikategorikan baik atau bagus. Dapat kita lihat dari jarak 0,2 km besar kecepatan upload dan download lebih kecil  daripada jarak 0,0 km, jadi jarak user terhadap tower sangatlah berpengaruh.</a:t>
            </a:r>
            <a:endParaRPr lang="id-ID" dirty="0"/>
          </a:p>
        </p:txBody>
      </p:sp>
    </p:spTree>
    <p:extLst>
      <p:ext uri="{BB962C8B-B14F-4D97-AF65-F5344CB8AC3E}">
        <p14:creationId xmlns:p14="http://schemas.microsoft.com/office/powerpoint/2010/main" val="4894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6429305" cy="52318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id-ID" dirty="0" smtClean="0">
                <a:latin typeface="Times New Roman" pitchFamily="18" charset="0"/>
                <a:cs typeface="Times New Roman" pitchFamily="18" charset="0"/>
              </a:rPr>
              <a:t>Parameter Performasi</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a:xfrm>
            <a:off x="971600" y="1196752"/>
            <a:ext cx="7272808" cy="3603812"/>
          </a:xfrm>
        </p:spPr>
        <p:txBody>
          <a:bodyPr/>
          <a:lstStyle/>
          <a:p>
            <a:pPr>
              <a:buFont typeface="Wingdings" pitchFamily="2" charset="2"/>
              <a:buChar char="Ø"/>
            </a:pPr>
            <a:r>
              <a:rPr lang="id-ID" b="1" dirty="0" smtClean="0">
                <a:latin typeface="Times New Roman" pitchFamily="18" charset="0"/>
                <a:cs typeface="Times New Roman" pitchFamily="18" charset="0"/>
              </a:rPr>
              <a:t>RSRP (Reference Signal Received Power</a:t>
            </a:r>
            <a:r>
              <a:rPr lang="id-ID" dirty="0" smtClean="0">
                <a:latin typeface="Times New Roman" pitchFamily="18" charset="0"/>
                <a:cs typeface="Times New Roman" pitchFamily="18" charset="0"/>
              </a:rPr>
              <a:t>)</a:t>
            </a:r>
          </a:p>
          <a:p>
            <a:pPr marL="0" indent="0" algn="just">
              <a:buNone/>
            </a:pPr>
            <a:r>
              <a:rPr lang="id-ID" dirty="0" smtClean="0">
                <a:latin typeface="Times New Roman" pitchFamily="18" charset="0"/>
                <a:cs typeface="Times New Roman" pitchFamily="18" charset="0"/>
              </a:rPr>
              <a:t>	Power dari sinyal referensi merupakan sinyal LTE power yang diterima oleh user dalam frekuensi tertentu, semakin jauh jarak antara site dan user maka semakin kecil pula RSRP yang diterima oleh user. RS merupakan Reference Signal atau RSRP di tiap titik jangkauan coverage. User yang berada di luar jangkauan maka tidak akan mendapatkan layanan LTE.</a:t>
            </a:r>
            <a:endParaRPr lang="id-ID" dirty="0">
              <a:latin typeface="Times New Roman" pitchFamily="18" charset="0"/>
              <a:cs typeface="Times New Roman" pitchFamily="18" charset="0"/>
            </a:endParaRPr>
          </a:p>
          <a:p>
            <a:pPr marL="0" indent="0" algn="just">
              <a:buNone/>
            </a:pP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88565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861353" cy="811217"/>
          </a:xfrm>
        </p:spPr>
        <p:txBody>
          <a:bodyPr>
            <a:normAutofit fontScale="90000"/>
          </a:bodyPr>
          <a:lstStyle/>
          <a:p>
            <a:r>
              <a:rPr lang="id-ID" dirty="0" smtClean="0"/>
              <a:t>Standar Nilai Signal Strength RSRP</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50614545"/>
              </p:ext>
            </p:extLst>
          </p:nvPr>
        </p:nvGraphicFramePr>
        <p:xfrm>
          <a:off x="1187450" y="1989138"/>
          <a:ext cx="6840934" cy="3816126"/>
        </p:xfrm>
        <a:graphic>
          <a:graphicData uri="http://schemas.openxmlformats.org/drawingml/2006/table">
            <a:tbl>
              <a:tblPr firstRow="1" bandRow="1">
                <a:tableStyleId>{5940675A-B579-460E-94D1-54222C63F5DA}</a:tableStyleId>
              </a:tblPr>
              <a:tblGrid>
                <a:gridCol w="3420467"/>
                <a:gridCol w="3420467"/>
              </a:tblGrid>
              <a:tr h="636021">
                <a:tc>
                  <a:txBody>
                    <a:bodyPr/>
                    <a:lstStyle/>
                    <a:p>
                      <a:pPr algn="ctr"/>
                      <a:r>
                        <a:rPr lang="id-ID" sz="3200" dirty="0" smtClean="0">
                          <a:latin typeface="Times New Roman" pitchFamily="18" charset="0"/>
                          <a:cs typeface="Times New Roman" pitchFamily="18" charset="0"/>
                        </a:rPr>
                        <a:t>Kategori</a:t>
                      </a:r>
                      <a:endParaRPr lang="id-ID" sz="3200" dirty="0">
                        <a:latin typeface="Times New Roman" pitchFamily="18" charset="0"/>
                        <a:cs typeface="Times New Roman" pitchFamily="18" charset="0"/>
                      </a:endParaRPr>
                    </a:p>
                  </a:txBody>
                  <a:tcPr>
                    <a:solidFill>
                      <a:schemeClr val="bg2"/>
                    </a:solidFill>
                  </a:tcPr>
                </a:tc>
                <a:tc>
                  <a:txBody>
                    <a:bodyPr/>
                    <a:lstStyle/>
                    <a:p>
                      <a:pPr algn="ctr"/>
                      <a:r>
                        <a:rPr lang="id-ID" sz="3200" dirty="0" smtClean="0">
                          <a:latin typeface="Times New Roman" pitchFamily="18" charset="0"/>
                          <a:cs typeface="Times New Roman" pitchFamily="18" charset="0"/>
                        </a:rPr>
                        <a:t>Range Nilai RSRP</a:t>
                      </a:r>
                      <a:endParaRPr lang="id-ID" sz="3200" dirty="0">
                        <a:latin typeface="Times New Roman" pitchFamily="18" charset="0"/>
                        <a:cs typeface="Times New Roman" pitchFamily="18" charset="0"/>
                      </a:endParaRPr>
                    </a:p>
                  </a:txBody>
                  <a:tcPr>
                    <a:solidFill>
                      <a:schemeClr val="bg2"/>
                    </a:solidFill>
                  </a:tcPr>
                </a:tc>
              </a:tr>
              <a:tr h="636021">
                <a:tc>
                  <a:txBody>
                    <a:bodyPr/>
                    <a:lstStyle/>
                    <a:p>
                      <a:pPr algn="ctr"/>
                      <a:r>
                        <a:rPr lang="id-ID" sz="3200" dirty="0" smtClean="0">
                          <a:latin typeface="Times New Roman" pitchFamily="18" charset="0"/>
                          <a:cs typeface="Times New Roman" pitchFamily="18" charset="0"/>
                        </a:rPr>
                        <a:t>Sangat bagus</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-80</a:t>
                      </a:r>
                      <a:endParaRPr lang="id-ID" sz="3200" dirty="0">
                        <a:latin typeface="Times New Roman" pitchFamily="18" charset="0"/>
                        <a:cs typeface="Times New Roman" pitchFamily="18" charset="0"/>
                      </a:endParaRPr>
                    </a:p>
                  </a:txBody>
                  <a:tcPr/>
                </a:tc>
              </a:tr>
              <a:tr h="636021">
                <a:tc>
                  <a:txBody>
                    <a:bodyPr/>
                    <a:lstStyle/>
                    <a:p>
                      <a:pPr algn="ctr"/>
                      <a:r>
                        <a:rPr lang="id-ID" sz="3200" dirty="0" smtClean="0">
                          <a:latin typeface="Times New Roman" pitchFamily="18" charset="0"/>
                          <a:cs typeface="Times New Roman" pitchFamily="18" charset="0"/>
                        </a:rPr>
                        <a:t>Bagus</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≤-90, &lt;-80</a:t>
                      </a:r>
                      <a:endParaRPr lang="id-ID" sz="3200" dirty="0">
                        <a:latin typeface="Times New Roman" pitchFamily="18" charset="0"/>
                        <a:cs typeface="Times New Roman" pitchFamily="18" charset="0"/>
                      </a:endParaRPr>
                    </a:p>
                  </a:txBody>
                  <a:tcPr/>
                </a:tc>
              </a:tr>
              <a:tr h="636021">
                <a:tc>
                  <a:txBody>
                    <a:bodyPr/>
                    <a:lstStyle/>
                    <a:p>
                      <a:pPr algn="ctr"/>
                      <a:r>
                        <a:rPr lang="id-ID" sz="3200" dirty="0" smtClean="0">
                          <a:latin typeface="Times New Roman" pitchFamily="18" charset="0"/>
                          <a:cs typeface="Times New Roman" pitchFamily="18" charset="0"/>
                        </a:rPr>
                        <a:t>Normal</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≤-100,&lt;-90</a:t>
                      </a:r>
                      <a:endParaRPr lang="id-ID" sz="3200" dirty="0">
                        <a:latin typeface="Times New Roman" pitchFamily="18" charset="0"/>
                        <a:cs typeface="Times New Roman" pitchFamily="18" charset="0"/>
                      </a:endParaRPr>
                    </a:p>
                  </a:txBody>
                  <a:tcPr/>
                </a:tc>
              </a:tr>
              <a:tr h="636021">
                <a:tc>
                  <a:txBody>
                    <a:bodyPr/>
                    <a:lstStyle/>
                    <a:p>
                      <a:pPr algn="ctr"/>
                      <a:r>
                        <a:rPr lang="id-ID" sz="3200" dirty="0" smtClean="0">
                          <a:latin typeface="Times New Roman" pitchFamily="18" charset="0"/>
                          <a:cs typeface="Times New Roman" pitchFamily="18" charset="0"/>
                        </a:rPr>
                        <a:t>Buruk</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≤-120,&lt;-100</a:t>
                      </a:r>
                      <a:endParaRPr lang="id-ID" sz="3200" dirty="0">
                        <a:latin typeface="Times New Roman" pitchFamily="18" charset="0"/>
                        <a:cs typeface="Times New Roman" pitchFamily="18" charset="0"/>
                      </a:endParaRPr>
                    </a:p>
                  </a:txBody>
                  <a:tcPr/>
                </a:tc>
              </a:tr>
              <a:tr h="636021">
                <a:tc>
                  <a:txBody>
                    <a:bodyPr/>
                    <a:lstStyle/>
                    <a:p>
                      <a:pPr algn="ctr"/>
                      <a:r>
                        <a:rPr lang="id-ID" sz="3200" dirty="0" smtClean="0">
                          <a:latin typeface="Times New Roman" pitchFamily="18" charset="0"/>
                          <a:cs typeface="Times New Roman" pitchFamily="18" charset="0"/>
                        </a:rPr>
                        <a:t>Sangat Buruk</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≤-120</a:t>
                      </a:r>
                      <a:endParaRPr lang="id-ID" sz="3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76813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80728"/>
            <a:ext cx="7128792" cy="5040560"/>
          </a:xfrm>
        </p:spPr>
        <p:txBody>
          <a:bodyPr/>
          <a:lstStyle/>
          <a:p>
            <a:pPr>
              <a:buFont typeface="Wingdings" pitchFamily="2" charset="2"/>
              <a:buChar char="Ø"/>
            </a:pPr>
            <a:r>
              <a:rPr lang="id-ID" b="1" dirty="0" smtClean="0">
                <a:latin typeface="Times New Roman" pitchFamily="18" charset="0"/>
                <a:cs typeface="Times New Roman" pitchFamily="18" charset="0"/>
              </a:rPr>
              <a:t>RSRQ (Reference Signal Received Quality)</a:t>
            </a:r>
          </a:p>
          <a:p>
            <a:pPr marL="0" indent="0" algn="just">
              <a:buNone/>
            </a:pPr>
            <a:r>
              <a:rPr lang="id-ID" b="1" dirty="0">
                <a:latin typeface="Times New Roman" pitchFamily="18" charset="0"/>
                <a:cs typeface="Times New Roman" pitchFamily="18" charset="0"/>
              </a:rPr>
              <a:t>	</a:t>
            </a:r>
            <a:r>
              <a:rPr lang="id-ID" dirty="0" smtClean="0">
                <a:latin typeface="Times New Roman" pitchFamily="18" charset="0"/>
                <a:cs typeface="Times New Roman" pitchFamily="18" charset="0"/>
              </a:rPr>
              <a:t>RSRQ (Reference Signal Receive Quality) merupakan kualitas sinyal yang diterima UE. </a:t>
            </a:r>
            <a:r>
              <a:rPr lang="en-US" dirty="0" err="1">
                <a:latin typeface="Times New Roman" pitchFamily="18" charset="0"/>
                <a:cs typeface="Times New Roman" pitchFamily="18" charset="0"/>
              </a:rPr>
              <a:t>Rasio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antara</a:t>
            </a:r>
            <a:r>
              <a:rPr lang="en-US" dirty="0">
                <a:latin typeface="Times New Roman" pitchFamily="18" charset="0"/>
                <a:cs typeface="Times New Roman" pitchFamily="18" charset="0"/>
              </a:rPr>
              <a:t> RSRP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wideband power. RSRQ </a:t>
            </a:r>
            <a:r>
              <a:rPr lang="en-US" dirty="0" err="1">
                <a:latin typeface="Times New Roman" pitchFamily="18" charset="0"/>
                <a:cs typeface="Times New Roman" pitchFamily="18" charset="0"/>
              </a:rPr>
              <a:t>juga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dipengaruhi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oleh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sinyal</a:t>
            </a:r>
            <a:r>
              <a:rPr lang="en-US" dirty="0">
                <a:latin typeface="Times New Roman" pitchFamily="18" charset="0"/>
                <a:cs typeface="Times New Roman" pitchFamily="18" charset="0"/>
              </a:rPr>
              <a:t>, noise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interference yang </a:t>
            </a:r>
            <a:r>
              <a:rPr lang="en-US" dirty="0" err="1">
                <a:latin typeface="Times New Roman" pitchFamily="18" charset="0"/>
                <a:cs typeface="Times New Roman" pitchFamily="18" charset="0"/>
              </a:rPr>
              <a:t>diterima</a:t>
            </a:r>
            <a:r>
              <a:rPr lang="en-US" dirty="0">
                <a:latin typeface="Times New Roman" pitchFamily="18" charset="0"/>
                <a:cs typeface="Times New Roman" pitchFamily="18" charset="0"/>
              </a:rPr>
              <a:t> UE. </a:t>
            </a:r>
            <a:r>
              <a:rPr lang="en-US" dirty="0" err="1">
                <a:latin typeface="Times New Roman" pitchFamily="18" charset="0"/>
                <a:cs typeface="Times New Roman" pitchFamily="18" charset="0"/>
              </a:rPr>
              <a:t>Satuan</a:t>
            </a:r>
            <a:r>
              <a:rPr lang="en-US" dirty="0">
                <a:latin typeface="Times New Roman" pitchFamily="18" charset="0"/>
                <a:cs typeface="Times New Roman" pitchFamily="18" charset="0"/>
              </a:rPr>
              <a:t> RSRQ </a:t>
            </a:r>
            <a:r>
              <a:rPr lang="en-US" dirty="0" err="1">
                <a:latin typeface="Times New Roman" pitchFamily="18" charset="0"/>
                <a:cs typeface="Times New Roman" pitchFamily="18" charset="0"/>
              </a:rPr>
              <a:t>adalah</a:t>
            </a:r>
            <a:r>
              <a:rPr lang="en-US" dirty="0">
                <a:latin typeface="Times New Roman" pitchFamily="18" charset="0"/>
                <a:cs typeface="Times New Roman" pitchFamily="18" charset="0"/>
              </a:rPr>
              <a:t> dB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nilainya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selalu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negatif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karena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nilai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RSS</a:t>
            </a:r>
            <a:r>
              <a:rPr lang="id-ID" dirty="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selalu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lebih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besar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dibandingkan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N x RSRP). RSRQ </a:t>
            </a:r>
            <a:r>
              <a:rPr lang="en-US" dirty="0" err="1">
                <a:latin typeface="Times New Roman" pitchFamily="18" charset="0"/>
                <a:cs typeface="Times New Roman" pitchFamily="18" charset="0"/>
              </a:rPr>
              <a:t>membantu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sistem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proses handover di </a:t>
            </a:r>
            <a:r>
              <a:rPr lang="en-US" dirty="0" err="1">
                <a:latin typeface="Times New Roman" pitchFamily="18" charset="0"/>
                <a:cs typeface="Times New Roman" pitchFamily="18" charset="0"/>
              </a:rPr>
              <a:t>mana</a:t>
            </a:r>
            <a:r>
              <a:rPr lang="en-US" dirty="0">
                <a:latin typeface="Times New Roman" pitchFamily="18" charset="0"/>
                <a:cs typeface="Times New Roman" pitchFamily="18" charset="0"/>
              </a:rPr>
              <a:t> RSRQ </a:t>
            </a:r>
            <a:r>
              <a:rPr lang="en-US" dirty="0" err="1">
                <a:latin typeface="Times New Roman" pitchFamily="18" charset="0"/>
                <a:cs typeface="Times New Roman" pitchFamily="18" charset="0"/>
              </a:rPr>
              <a:t>dapat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meranking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performansi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kandidat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proses cell selection-reselection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handover </a:t>
            </a:r>
            <a:r>
              <a:rPr lang="en-US" dirty="0" err="1">
                <a:latin typeface="Times New Roman" pitchFamily="18" charset="0"/>
                <a:cs typeface="Times New Roman" pitchFamily="18" charset="0"/>
              </a:rPr>
              <a:t>berdasarkan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kualitas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sinyal</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diterima</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marL="0" indent="0" algn="just">
              <a:buNone/>
            </a:pP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22367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33361" cy="595193"/>
          </a:xfrm>
        </p:spPr>
        <p:txBody>
          <a:bodyPr>
            <a:normAutofit fontScale="90000"/>
          </a:bodyPr>
          <a:lstStyle/>
          <a:p>
            <a:r>
              <a:rPr lang="id-ID" dirty="0" smtClean="0"/>
              <a:t>Standar Nilai RSRQ</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0259158"/>
              </p:ext>
            </p:extLst>
          </p:nvPr>
        </p:nvGraphicFramePr>
        <p:xfrm>
          <a:off x="971600" y="1700808"/>
          <a:ext cx="7200800" cy="4176465"/>
        </p:xfrm>
        <a:graphic>
          <a:graphicData uri="http://schemas.openxmlformats.org/drawingml/2006/table">
            <a:tbl>
              <a:tblPr firstRow="1" bandRow="1">
                <a:tableStyleId>{5940675A-B579-460E-94D1-54222C63F5DA}</a:tableStyleId>
              </a:tblPr>
              <a:tblGrid>
                <a:gridCol w="3639114"/>
                <a:gridCol w="3561686"/>
              </a:tblGrid>
              <a:tr h="1111880">
                <a:tc>
                  <a:txBody>
                    <a:bodyPr/>
                    <a:lstStyle/>
                    <a:p>
                      <a:pPr algn="ctr"/>
                      <a:r>
                        <a:rPr lang="id-ID" sz="3200" b="1" dirty="0" smtClean="0">
                          <a:latin typeface="Times New Roman" pitchFamily="18" charset="0"/>
                          <a:cs typeface="Times New Roman" pitchFamily="18" charset="0"/>
                        </a:rPr>
                        <a:t>Kategori</a:t>
                      </a:r>
                      <a:endParaRPr lang="id-ID" sz="3200" b="1" dirty="0">
                        <a:latin typeface="Times New Roman" pitchFamily="18" charset="0"/>
                        <a:cs typeface="Times New Roman" pitchFamily="18" charset="0"/>
                      </a:endParaRPr>
                    </a:p>
                  </a:txBody>
                  <a:tcPr>
                    <a:solidFill>
                      <a:schemeClr val="bg2"/>
                    </a:solidFill>
                  </a:tcPr>
                </a:tc>
                <a:tc>
                  <a:txBody>
                    <a:bodyPr/>
                    <a:lstStyle/>
                    <a:p>
                      <a:pPr algn="ctr"/>
                      <a:r>
                        <a:rPr lang="id-ID" sz="3200" b="1" dirty="0" smtClean="0">
                          <a:latin typeface="Times New Roman" pitchFamily="18" charset="0"/>
                          <a:cs typeface="Times New Roman" pitchFamily="18" charset="0"/>
                        </a:rPr>
                        <a:t>Range</a:t>
                      </a:r>
                      <a:r>
                        <a:rPr lang="id-ID" sz="3200" b="1" baseline="0" dirty="0" smtClean="0">
                          <a:latin typeface="Times New Roman" pitchFamily="18" charset="0"/>
                          <a:cs typeface="Times New Roman" pitchFamily="18" charset="0"/>
                        </a:rPr>
                        <a:t> Nilai RSRQ</a:t>
                      </a:r>
                      <a:endParaRPr lang="id-ID" sz="3200" b="1" dirty="0">
                        <a:latin typeface="Times New Roman" pitchFamily="18" charset="0"/>
                        <a:cs typeface="Times New Roman" pitchFamily="18" charset="0"/>
                      </a:endParaRPr>
                    </a:p>
                  </a:txBody>
                  <a:tcPr>
                    <a:solidFill>
                      <a:schemeClr val="bg2"/>
                    </a:solidFill>
                  </a:tcPr>
                </a:tc>
              </a:tr>
              <a:tr h="612917">
                <a:tc>
                  <a:txBody>
                    <a:bodyPr/>
                    <a:lstStyle/>
                    <a:p>
                      <a:pPr algn="ctr"/>
                      <a:r>
                        <a:rPr lang="id-ID" sz="3200" dirty="0" smtClean="0">
                          <a:latin typeface="Times New Roman" pitchFamily="18" charset="0"/>
                          <a:cs typeface="Times New Roman" pitchFamily="18" charset="0"/>
                        </a:rPr>
                        <a:t>Sangat Bagus</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-9</a:t>
                      </a:r>
                      <a:endParaRPr lang="id-ID" sz="3200" dirty="0">
                        <a:latin typeface="Times New Roman" pitchFamily="18" charset="0"/>
                        <a:cs typeface="Times New Roman" pitchFamily="18" charset="0"/>
                      </a:endParaRPr>
                    </a:p>
                  </a:txBody>
                  <a:tcPr/>
                </a:tc>
              </a:tr>
              <a:tr h="612917">
                <a:tc>
                  <a:txBody>
                    <a:bodyPr/>
                    <a:lstStyle/>
                    <a:p>
                      <a:pPr algn="ctr"/>
                      <a:r>
                        <a:rPr lang="id-ID" sz="3200" dirty="0" smtClean="0">
                          <a:latin typeface="Times New Roman" pitchFamily="18" charset="0"/>
                          <a:cs typeface="Times New Roman" pitchFamily="18" charset="0"/>
                        </a:rPr>
                        <a:t>Bagus</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-10 ,</a:t>
                      </a:r>
                      <a:r>
                        <a:rPr lang="id-ID" sz="3200" baseline="0" dirty="0" smtClean="0">
                          <a:latin typeface="Times New Roman" pitchFamily="18" charset="0"/>
                          <a:cs typeface="Times New Roman" pitchFamily="18" charset="0"/>
                        </a:rPr>
                        <a:t> </a:t>
                      </a:r>
                      <a:r>
                        <a:rPr lang="id-ID" sz="3200" dirty="0" smtClean="0">
                          <a:latin typeface="Times New Roman" pitchFamily="18" charset="0"/>
                          <a:cs typeface="Times New Roman" pitchFamily="18" charset="0"/>
                        </a:rPr>
                        <a:t>≤ -9</a:t>
                      </a:r>
                    </a:p>
                  </a:txBody>
                  <a:tcPr/>
                </a:tc>
              </a:tr>
              <a:tr h="612917">
                <a:tc>
                  <a:txBody>
                    <a:bodyPr/>
                    <a:lstStyle/>
                    <a:p>
                      <a:pPr algn="ctr"/>
                      <a:r>
                        <a:rPr lang="id-ID" sz="3200" dirty="0" smtClean="0">
                          <a:latin typeface="Times New Roman" pitchFamily="18" charset="0"/>
                          <a:cs typeface="Times New Roman" pitchFamily="18" charset="0"/>
                        </a:rPr>
                        <a:t>Normal</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-15, ≤ -10</a:t>
                      </a:r>
                      <a:endParaRPr lang="id-ID" sz="3200" dirty="0">
                        <a:latin typeface="Times New Roman" pitchFamily="18" charset="0"/>
                        <a:cs typeface="Times New Roman" pitchFamily="18" charset="0"/>
                      </a:endParaRPr>
                    </a:p>
                  </a:txBody>
                  <a:tcPr/>
                </a:tc>
              </a:tr>
              <a:tr h="612917">
                <a:tc>
                  <a:txBody>
                    <a:bodyPr/>
                    <a:lstStyle/>
                    <a:p>
                      <a:pPr algn="ctr"/>
                      <a:r>
                        <a:rPr lang="id-ID" sz="3200" dirty="0" smtClean="0">
                          <a:latin typeface="Times New Roman" pitchFamily="18" charset="0"/>
                          <a:cs typeface="Times New Roman" pitchFamily="18" charset="0"/>
                        </a:rPr>
                        <a:t>Buruk</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-19, ≤ -15</a:t>
                      </a:r>
                      <a:endParaRPr lang="id-ID" sz="3200" dirty="0">
                        <a:latin typeface="Times New Roman" pitchFamily="18" charset="0"/>
                        <a:cs typeface="Times New Roman" pitchFamily="18" charset="0"/>
                      </a:endParaRPr>
                    </a:p>
                  </a:txBody>
                  <a:tcPr/>
                </a:tc>
              </a:tr>
              <a:tr h="612917">
                <a:tc>
                  <a:txBody>
                    <a:bodyPr/>
                    <a:lstStyle/>
                    <a:p>
                      <a:pPr algn="ctr"/>
                      <a:r>
                        <a:rPr lang="id-ID" sz="3200" dirty="0" smtClean="0">
                          <a:latin typeface="Times New Roman" pitchFamily="18" charset="0"/>
                          <a:cs typeface="Times New Roman" pitchFamily="18" charset="0"/>
                        </a:rPr>
                        <a:t>Sangat</a:t>
                      </a:r>
                      <a:r>
                        <a:rPr lang="id-ID" sz="3200" baseline="0" dirty="0" smtClean="0">
                          <a:latin typeface="Times New Roman" pitchFamily="18" charset="0"/>
                          <a:cs typeface="Times New Roman" pitchFamily="18" charset="0"/>
                        </a:rPr>
                        <a:t> buruk</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&lt;-20</a:t>
                      </a:r>
                      <a:endParaRPr lang="id-ID" sz="3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9685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836712"/>
            <a:ext cx="7488832" cy="6186309"/>
          </a:xfrm>
          <a:prstGeom prst="rect">
            <a:avLst/>
          </a:prstGeom>
          <a:noFill/>
        </p:spPr>
        <p:txBody>
          <a:bodyPr wrap="square" rtlCol="0">
            <a:spAutoFit/>
          </a:bodyPr>
          <a:lstStyle/>
          <a:p>
            <a:r>
              <a:rPr lang="id-ID" b="1" i="1" dirty="0">
                <a:latin typeface="Times New Roman" pitchFamily="18" charset="0"/>
                <a:cs typeface="Times New Roman" pitchFamily="18" charset="0"/>
              </a:rPr>
              <a:t>Download speed</a:t>
            </a:r>
            <a:endParaRPr lang="id-ID" dirty="0">
              <a:latin typeface="Times New Roman" pitchFamily="18" charset="0"/>
              <a:cs typeface="Times New Roman" pitchFamily="18" charset="0"/>
            </a:endParaRPr>
          </a:p>
          <a:p>
            <a:pPr algn="just"/>
            <a:r>
              <a:rPr lang="id-ID" dirty="0">
                <a:latin typeface="Times New Roman" pitchFamily="18" charset="0"/>
                <a:cs typeface="Times New Roman" pitchFamily="18" charset="0"/>
              </a:rPr>
              <a:t>Ini adalah kecepatan koneksi internet yang kita gunakan dalam mengunduh data.</a:t>
            </a:r>
          </a:p>
          <a:p>
            <a:pPr algn="just"/>
            <a:r>
              <a:rPr lang="id-ID" dirty="0">
                <a:latin typeface="Times New Roman" pitchFamily="18" charset="0"/>
                <a:cs typeface="Times New Roman" pitchFamily="18" charset="0"/>
              </a:rPr>
              <a:t>Angka </a:t>
            </a:r>
            <a:r>
              <a:rPr lang="id-ID" i="1" dirty="0">
                <a:latin typeface="Times New Roman" pitchFamily="18" charset="0"/>
                <a:cs typeface="Times New Roman" pitchFamily="18" charset="0"/>
              </a:rPr>
              <a:t>download speed </a:t>
            </a:r>
            <a:r>
              <a:rPr lang="id-ID" dirty="0">
                <a:latin typeface="Times New Roman" pitchFamily="18" charset="0"/>
                <a:cs typeface="Times New Roman" pitchFamily="18" charset="0"/>
              </a:rPr>
              <a:t>ini menunjukkan berapa lama perangkat yang kita gunakan menerima </a:t>
            </a:r>
            <a:r>
              <a:rPr lang="id-ID" dirty="0" smtClean="0">
                <a:latin typeface="Times New Roman" pitchFamily="18" charset="0"/>
                <a:cs typeface="Times New Roman" pitchFamily="18" charset="0"/>
              </a:rPr>
              <a:t>data.</a:t>
            </a:r>
            <a:endParaRPr lang="id-ID" dirty="0">
              <a:latin typeface="Times New Roman" pitchFamily="18" charset="0"/>
              <a:cs typeface="Times New Roman" pitchFamily="18" charset="0"/>
            </a:endParaRPr>
          </a:p>
          <a:p>
            <a:endParaRPr lang="id-ID" dirty="0" smtClean="0">
              <a:latin typeface="Times New Roman" pitchFamily="18" charset="0"/>
              <a:cs typeface="Times New Roman" pitchFamily="18" charset="0"/>
            </a:endParaRPr>
          </a:p>
          <a:p>
            <a:endParaRPr lang="id-ID" dirty="0">
              <a:latin typeface="Times New Roman" pitchFamily="18" charset="0"/>
              <a:cs typeface="Times New Roman" pitchFamily="18" charset="0"/>
            </a:endParaRPr>
          </a:p>
          <a:p>
            <a:pPr algn="just"/>
            <a:r>
              <a:rPr lang="id-ID" b="1" i="1" dirty="0">
                <a:latin typeface="Times New Roman" pitchFamily="18" charset="0"/>
                <a:cs typeface="Times New Roman" pitchFamily="18" charset="0"/>
              </a:rPr>
              <a:t>Upload speed</a:t>
            </a:r>
            <a:endParaRPr lang="id-ID" b="1" dirty="0">
              <a:latin typeface="Times New Roman" pitchFamily="18" charset="0"/>
              <a:cs typeface="Times New Roman" pitchFamily="18" charset="0"/>
            </a:endParaRPr>
          </a:p>
          <a:p>
            <a:pPr algn="just"/>
            <a:r>
              <a:rPr lang="id-ID" dirty="0">
                <a:latin typeface="Times New Roman" pitchFamily="18" charset="0"/>
                <a:cs typeface="Times New Roman" pitchFamily="18" charset="0"/>
              </a:rPr>
              <a:t>Kalau yang ini, adalah kebalikan dari </a:t>
            </a:r>
            <a:r>
              <a:rPr lang="id-ID" i="1" dirty="0">
                <a:latin typeface="Times New Roman" pitchFamily="18" charset="0"/>
                <a:cs typeface="Times New Roman" pitchFamily="18" charset="0"/>
              </a:rPr>
              <a:t>download speed, upload speed </a:t>
            </a:r>
            <a:r>
              <a:rPr lang="id-ID" dirty="0">
                <a:latin typeface="Times New Roman" pitchFamily="18" charset="0"/>
                <a:cs typeface="Times New Roman" pitchFamily="18" charset="0"/>
              </a:rPr>
              <a:t>adalah kecepatan yang kita butuhkan untuk mengunggah data ke internet</a:t>
            </a:r>
            <a:r>
              <a:rPr lang="id-ID" dirty="0" smtClean="0">
                <a:latin typeface="Times New Roman" pitchFamily="18" charset="0"/>
                <a:cs typeface="Times New Roman" pitchFamily="18" charset="0"/>
              </a:rPr>
              <a:t>.</a:t>
            </a:r>
          </a:p>
          <a:p>
            <a:pPr algn="just"/>
            <a:endParaRPr lang="id-ID" dirty="0">
              <a:latin typeface="Times New Roman" pitchFamily="18" charset="0"/>
              <a:cs typeface="Times New Roman" pitchFamily="18" charset="0"/>
            </a:endParaRPr>
          </a:p>
          <a:p>
            <a:pPr algn="just"/>
            <a:r>
              <a:rPr lang="id-ID" b="1" i="1" dirty="0">
                <a:latin typeface="Times New Roman" pitchFamily="18" charset="0"/>
                <a:cs typeface="Times New Roman" pitchFamily="18" charset="0"/>
              </a:rPr>
              <a:t>Latency</a:t>
            </a:r>
            <a:r>
              <a:rPr lang="id-ID" i="1" dirty="0">
                <a:latin typeface="Times New Roman" pitchFamily="18" charset="0"/>
                <a:cs typeface="Times New Roman" pitchFamily="18" charset="0"/>
              </a:rPr>
              <a:t> </a:t>
            </a:r>
            <a:endParaRPr lang="id-ID" i="1" dirty="0" smtClean="0">
              <a:latin typeface="Times New Roman" pitchFamily="18" charset="0"/>
              <a:cs typeface="Times New Roman" pitchFamily="18" charset="0"/>
            </a:endParaRPr>
          </a:p>
          <a:p>
            <a:pPr algn="just"/>
            <a:r>
              <a:rPr lang="id-ID" dirty="0" smtClean="0">
                <a:latin typeface="Times New Roman" pitchFamily="18" charset="0"/>
                <a:cs typeface="Times New Roman" pitchFamily="18" charset="0"/>
              </a:rPr>
              <a:t>Seberapa </a:t>
            </a:r>
            <a:r>
              <a:rPr lang="id-ID" dirty="0">
                <a:latin typeface="Times New Roman" pitchFamily="18" charset="0"/>
                <a:cs typeface="Times New Roman" pitchFamily="18" charset="0"/>
              </a:rPr>
              <a:t>cepat transfer data (pergi dan kembali) antara komputermu dan server yang bersangkutan. Biasanya dihitung dalam satuan </a:t>
            </a:r>
            <a:r>
              <a:rPr lang="id-ID" dirty="0" smtClean="0">
                <a:latin typeface="Times New Roman" pitchFamily="18" charset="0"/>
                <a:cs typeface="Times New Roman" pitchFamily="18" charset="0"/>
              </a:rPr>
              <a:t>milisecond(ms).</a:t>
            </a:r>
          </a:p>
          <a:p>
            <a:pPr algn="just"/>
            <a:r>
              <a:rPr lang="id-ID" b="1" i="1" dirty="0"/>
              <a:t>Ping</a:t>
            </a:r>
            <a:r>
              <a:rPr lang="id-ID" dirty="0"/>
              <a:t> </a:t>
            </a:r>
            <a:endParaRPr lang="id-ID" dirty="0" smtClean="0"/>
          </a:p>
          <a:p>
            <a:pPr algn="just"/>
            <a:r>
              <a:rPr lang="id-ID" dirty="0" smtClean="0"/>
              <a:t>waktu </a:t>
            </a:r>
            <a:r>
              <a:rPr lang="id-ID" dirty="0"/>
              <a:t>reaksi koneksi kalian, sederhananya seberapa cepat kalian mendapatkan respon setelah mengirim permintaan. Ping diukur menggunakan satuan milidetik (miliseconds). Umumnya, semakin rendah nilai ping, semakin berkualitas koneksi internet kalian.</a:t>
            </a:r>
            <a:br>
              <a:rPr lang="id-ID" dirty="0"/>
            </a:br>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02261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6933361" cy="739209"/>
          </a:xfrm>
          <a:solidFill>
            <a:schemeClr val="bg2"/>
          </a:solidFill>
        </p:spPr>
        <p:txBody>
          <a:bodyPr>
            <a:normAutofit fontScale="90000"/>
          </a:bodyPr>
          <a:lstStyle/>
          <a:p>
            <a:r>
              <a:rPr lang="id-ID" dirty="0" smtClean="0"/>
              <a:t>Analisis Percobaan</a:t>
            </a:r>
            <a:endParaRPr lang="id-ID" dirty="0"/>
          </a:p>
        </p:txBody>
      </p:sp>
      <p:sp>
        <p:nvSpPr>
          <p:cNvPr id="4" name="TextBox 3"/>
          <p:cNvSpPr txBox="1"/>
          <p:nvPr/>
        </p:nvSpPr>
        <p:spPr>
          <a:xfrm>
            <a:off x="899592" y="1052736"/>
            <a:ext cx="5544616" cy="461665"/>
          </a:xfrm>
          <a:prstGeom prst="rect">
            <a:avLst/>
          </a:prstGeom>
          <a:noFill/>
        </p:spPr>
        <p:txBody>
          <a:bodyPr wrap="square" rtlCol="0">
            <a:spAutoFit/>
          </a:bodyPr>
          <a:lstStyle/>
          <a:p>
            <a:r>
              <a:rPr lang="id-ID" sz="2400" b="1" dirty="0" smtClean="0">
                <a:latin typeface="Times New Roman" pitchFamily="18" charset="0"/>
                <a:cs typeface="Times New Roman" pitchFamily="18" charset="0"/>
              </a:rPr>
              <a:t>  Tower XL menggunakan Provider  XL</a:t>
            </a:r>
            <a:endParaRPr lang="id-ID" sz="2400" b="1" dirty="0">
              <a:latin typeface="Times New Roman" pitchFamily="18" charset="0"/>
              <a:cs typeface="Times New Roman" pitchFamily="18" charset="0"/>
            </a:endParaRPr>
          </a:p>
        </p:txBody>
      </p:sp>
      <p:pic>
        <p:nvPicPr>
          <p:cNvPr id="8" name="Picture 3" descr="C:\Users\SHANDI\Music\tpwer xl axiata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40" y="1707096"/>
            <a:ext cx="2264716" cy="4026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NDI\Music\xl tpw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381" b="7955"/>
          <a:stretch/>
        </p:blipFill>
        <p:spPr bwMode="auto">
          <a:xfrm>
            <a:off x="3254456" y="1712573"/>
            <a:ext cx="2415133" cy="402616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HANDI\Music\xl.jpg"/>
          <p:cNvPicPr>
            <a:picLocks noChangeAspect="1" noChangeArrowheads="1"/>
          </p:cNvPicPr>
          <p:nvPr/>
        </p:nvPicPr>
        <p:blipFill rotWithShape="1">
          <a:blip r:embed="rId4">
            <a:extLst>
              <a:ext uri="{28A0092B-C50C-407E-A947-70E740481C1C}">
                <a14:useLocalDpi xmlns:a14="http://schemas.microsoft.com/office/drawing/2010/main" val="0"/>
              </a:ext>
            </a:extLst>
          </a:blip>
          <a:srcRect b="7502"/>
          <a:stretch/>
        </p:blipFill>
        <p:spPr bwMode="auto">
          <a:xfrm>
            <a:off x="5638352" y="1712776"/>
            <a:ext cx="2448272" cy="402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14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149385" cy="1747322"/>
          </a:xfrm>
        </p:spPr>
        <p:txBody>
          <a:bodyPr>
            <a:normAutofit fontScale="90000"/>
          </a:bodyPr>
          <a:lstStyle/>
          <a:p>
            <a:pPr algn="just"/>
            <a:r>
              <a:rPr lang="id-ID" sz="3100" dirty="0" smtClean="0">
                <a:latin typeface="Times New Roman" pitchFamily="18" charset="0"/>
                <a:cs typeface="Times New Roman" pitchFamily="18" charset="0"/>
              </a:rPr>
              <a:t>Kami menggunakan provider XL untuk menganalisis Jaringan Tower XL di daerah Indralaya dari jarak 0,4km. Dari hasil percobaan kami dapatkan hasil data seperti tabel berikut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489221"/>
              </p:ext>
            </p:extLst>
          </p:nvPr>
        </p:nvGraphicFramePr>
        <p:xfrm>
          <a:off x="755577" y="3068960"/>
          <a:ext cx="7704858" cy="936104"/>
        </p:xfrm>
        <a:graphic>
          <a:graphicData uri="http://schemas.openxmlformats.org/drawingml/2006/table">
            <a:tbl>
              <a:tblPr firstRow="1" bandRow="1">
                <a:tableStyleId>{5940675A-B579-460E-94D1-54222C63F5DA}</a:tableStyleId>
              </a:tblPr>
              <a:tblGrid>
                <a:gridCol w="1100694"/>
                <a:gridCol w="1100694"/>
                <a:gridCol w="822947"/>
                <a:gridCol w="1008112"/>
                <a:gridCol w="936104"/>
                <a:gridCol w="1368152"/>
                <a:gridCol w="1368155"/>
              </a:tblGrid>
              <a:tr h="468052">
                <a:tc>
                  <a:txBody>
                    <a:bodyPr/>
                    <a:lstStyle/>
                    <a:p>
                      <a:r>
                        <a:rPr lang="id-ID" dirty="0" smtClean="0"/>
                        <a:t>Area</a:t>
                      </a:r>
                      <a:endParaRPr lang="id-ID" dirty="0"/>
                    </a:p>
                  </a:txBody>
                  <a:tcPr>
                    <a:solidFill>
                      <a:schemeClr val="bg2"/>
                    </a:solidFill>
                  </a:tcPr>
                </a:tc>
                <a:tc>
                  <a:txBody>
                    <a:bodyPr/>
                    <a:lstStyle/>
                    <a:p>
                      <a:r>
                        <a:rPr lang="id-ID" dirty="0" smtClean="0"/>
                        <a:t>Provider</a:t>
                      </a:r>
                      <a:endParaRPr lang="id-ID" dirty="0"/>
                    </a:p>
                  </a:txBody>
                  <a:tcPr>
                    <a:solidFill>
                      <a:schemeClr val="bg2"/>
                    </a:solidFill>
                  </a:tcPr>
                </a:tc>
                <a:tc>
                  <a:txBody>
                    <a:bodyPr/>
                    <a:lstStyle/>
                    <a:p>
                      <a:r>
                        <a:rPr lang="id-ID" dirty="0" smtClean="0"/>
                        <a:t>RSRP</a:t>
                      </a:r>
                      <a:endParaRPr lang="id-ID" dirty="0"/>
                    </a:p>
                  </a:txBody>
                  <a:tcPr>
                    <a:solidFill>
                      <a:schemeClr val="bg2"/>
                    </a:solidFill>
                  </a:tcPr>
                </a:tc>
                <a:tc>
                  <a:txBody>
                    <a:bodyPr/>
                    <a:lstStyle/>
                    <a:p>
                      <a:r>
                        <a:rPr lang="id-ID" dirty="0" smtClean="0"/>
                        <a:t>RSRQ</a:t>
                      </a:r>
                      <a:endParaRPr lang="id-ID" dirty="0"/>
                    </a:p>
                  </a:txBody>
                  <a:tcPr>
                    <a:solidFill>
                      <a:schemeClr val="bg2"/>
                    </a:solidFill>
                  </a:tcPr>
                </a:tc>
                <a:tc>
                  <a:txBody>
                    <a:bodyPr/>
                    <a:lstStyle/>
                    <a:p>
                      <a:r>
                        <a:rPr lang="id-ID" dirty="0" smtClean="0"/>
                        <a:t>RSSNR</a:t>
                      </a:r>
                      <a:endParaRPr lang="id-ID" dirty="0"/>
                    </a:p>
                  </a:txBody>
                  <a:tcPr>
                    <a:solidFill>
                      <a:schemeClr val="bg2"/>
                    </a:solidFill>
                  </a:tcPr>
                </a:tc>
                <a:tc>
                  <a:txBody>
                    <a:bodyPr/>
                    <a:lstStyle/>
                    <a:p>
                      <a:r>
                        <a:rPr lang="id-ID" dirty="0" smtClean="0"/>
                        <a:t>Download</a:t>
                      </a:r>
                      <a:endParaRPr lang="id-ID" dirty="0"/>
                    </a:p>
                  </a:txBody>
                  <a:tcPr>
                    <a:solidFill>
                      <a:schemeClr val="bg2"/>
                    </a:solidFill>
                  </a:tcPr>
                </a:tc>
                <a:tc>
                  <a:txBody>
                    <a:bodyPr/>
                    <a:lstStyle/>
                    <a:p>
                      <a:r>
                        <a:rPr lang="id-ID" dirty="0" smtClean="0"/>
                        <a:t>Upload</a:t>
                      </a:r>
                      <a:endParaRPr lang="id-ID" dirty="0"/>
                    </a:p>
                  </a:txBody>
                  <a:tcPr>
                    <a:solidFill>
                      <a:schemeClr val="bg2"/>
                    </a:solidFill>
                  </a:tcPr>
                </a:tc>
              </a:tr>
              <a:tr h="468052">
                <a:tc>
                  <a:txBody>
                    <a:bodyPr/>
                    <a:lstStyle/>
                    <a:p>
                      <a:r>
                        <a:rPr lang="id-ID" dirty="0" smtClean="0"/>
                        <a:t>Indralaya</a:t>
                      </a:r>
                      <a:endParaRPr lang="id-ID" dirty="0"/>
                    </a:p>
                  </a:txBody>
                  <a:tcPr/>
                </a:tc>
                <a:tc>
                  <a:txBody>
                    <a:bodyPr/>
                    <a:lstStyle/>
                    <a:p>
                      <a:r>
                        <a:rPr lang="id-ID" dirty="0" smtClean="0"/>
                        <a:t>XL</a:t>
                      </a:r>
                      <a:endParaRPr lang="id-ID" dirty="0"/>
                    </a:p>
                  </a:txBody>
                  <a:tcPr/>
                </a:tc>
                <a:tc>
                  <a:txBody>
                    <a:bodyPr/>
                    <a:lstStyle/>
                    <a:p>
                      <a:r>
                        <a:rPr lang="id-ID" dirty="0" smtClean="0"/>
                        <a:t>-95</a:t>
                      </a:r>
                      <a:endParaRPr lang="id-ID" dirty="0"/>
                    </a:p>
                  </a:txBody>
                  <a:tcPr/>
                </a:tc>
                <a:tc>
                  <a:txBody>
                    <a:bodyPr/>
                    <a:lstStyle/>
                    <a:p>
                      <a:r>
                        <a:rPr lang="id-ID" dirty="0" smtClean="0"/>
                        <a:t>-8</a:t>
                      </a:r>
                      <a:endParaRPr lang="id-ID" dirty="0"/>
                    </a:p>
                  </a:txBody>
                  <a:tcPr/>
                </a:tc>
                <a:tc>
                  <a:txBody>
                    <a:bodyPr/>
                    <a:lstStyle/>
                    <a:p>
                      <a:r>
                        <a:rPr lang="id-ID" dirty="0" smtClean="0"/>
                        <a:t>-13.7</a:t>
                      </a:r>
                      <a:endParaRPr lang="id-ID" dirty="0"/>
                    </a:p>
                  </a:txBody>
                  <a:tcPr/>
                </a:tc>
                <a:tc>
                  <a:txBody>
                    <a:bodyPr/>
                    <a:lstStyle/>
                    <a:p>
                      <a:r>
                        <a:rPr lang="id-ID" dirty="0" smtClean="0"/>
                        <a:t>244,3 Kb/s</a:t>
                      </a:r>
                      <a:endParaRPr lang="id-ID" dirty="0"/>
                    </a:p>
                  </a:txBody>
                  <a:tcPr/>
                </a:tc>
                <a:tc>
                  <a:txBody>
                    <a:bodyPr/>
                    <a:lstStyle/>
                    <a:p>
                      <a:r>
                        <a:rPr lang="id-ID" dirty="0" smtClean="0"/>
                        <a:t>17,2 Mb/s</a:t>
                      </a:r>
                      <a:endParaRPr lang="id-ID" dirty="0"/>
                    </a:p>
                  </a:txBody>
                  <a:tcPr/>
                </a:tc>
              </a:tr>
            </a:tbl>
          </a:graphicData>
        </a:graphic>
      </p:graphicFrame>
    </p:spTree>
    <p:extLst>
      <p:ext uri="{BB962C8B-B14F-4D97-AF65-F5344CB8AC3E}">
        <p14:creationId xmlns:p14="http://schemas.microsoft.com/office/powerpoint/2010/main" val="224456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5853241" cy="451177"/>
          </a:xfrm>
        </p:spPr>
        <p:txBody>
          <a:bodyPr>
            <a:normAutofit fontScale="90000"/>
          </a:bodyPr>
          <a:lstStyle/>
          <a:p>
            <a:r>
              <a:rPr lang="id-ID" dirty="0" smtClean="0"/>
              <a:t>Provider Telkomsel </a:t>
            </a:r>
            <a:endParaRPr lang="id-ID" dirty="0"/>
          </a:p>
        </p:txBody>
      </p:sp>
      <p:pic>
        <p:nvPicPr>
          <p:cNvPr id="2050" name="Picture 2" descr="C:\Users\SHANDI\Music\telkomsel ppt.jpg"/>
          <p:cNvPicPr>
            <a:picLocks noChangeAspect="1" noChangeArrowheads="1"/>
          </p:cNvPicPr>
          <p:nvPr/>
        </p:nvPicPr>
        <p:blipFill rotWithShape="1">
          <a:blip r:embed="rId2">
            <a:extLst>
              <a:ext uri="{28A0092B-C50C-407E-A947-70E740481C1C}">
                <a14:useLocalDpi xmlns:a14="http://schemas.microsoft.com/office/drawing/2010/main" val="0"/>
              </a:ext>
            </a:extLst>
          </a:blip>
          <a:srcRect b="11248"/>
          <a:stretch/>
        </p:blipFill>
        <p:spPr bwMode="auto">
          <a:xfrm>
            <a:off x="1006291" y="1628800"/>
            <a:ext cx="2322491" cy="446605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0518"/>
          <a:stretch/>
        </p:blipFill>
        <p:spPr bwMode="auto">
          <a:xfrm>
            <a:off x="3353933" y="1628799"/>
            <a:ext cx="2303555" cy="446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C:\Users\SHANDI\Music\tower telko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7488" y="1628800"/>
            <a:ext cx="2573778" cy="446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3784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6566</TotalTime>
  <Words>395</Words>
  <Application>Microsoft Office PowerPoint</Application>
  <PresentationFormat>On-screen Show (4:3)</PresentationFormat>
  <Paragraphs>120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Pushpin</vt:lpstr>
      <vt:lpstr>Pengantar Telekomunikasi (Observasi Pengujian Sinyal BTS )</vt:lpstr>
      <vt:lpstr>Parameter Performasi</vt:lpstr>
      <vt:lpstr>Standar Nilai Signal Strength RSRP</vt:lpstr>
      <vt:lpstr>PowerPoint Presentation</vt:lpstr>
      <vt:lpstr>Standar Nilai RSRQ</vt:lpstr>
      <vt:lpstr>PowerPoint Presentation</vt:lpstr>
      <vt:lpstr>Analisis Percobaan</vt:lpstr>
      <vt:lpstr>Kami menggunakan provider XL untuk menganalisis Jaringan Tower XL di daerah Indralaya dari jarak 0,4km. Dari hasil percobaan kami dapatkan hasil data seperti tabel berikut.</vt:lpstr>
      <vt:lpstr>Provider Telkomsel </vt:lpstr>
      <vt:lpstr>Kami menganalisis Jaringan Tower Telkomsel di daerah Karang Dapo Pagaralam dari jarak 33,6 km. Dari hasil percobaan kami dapatkan hasil data seperti tabel berikut.</vt:lpstr>
      <vt:lpstr>Provider Axis</vt:lpstr>
      <vt:lpstr>Kami menganalisis Jaringan Tower XL menggunakan provider Axis di daerah Nendagung Pagaralam dari jarak 0,2 km. Dari hasil percobaan kami dapatkan hasil data seperti tabel berikut.</vt:lpstr>
      <vt:lpstr>Provider Axis</vt:lpstr>
      <vt:lpstr>Kami menganalisis Jaringan Tower XL menggunakan provider Axis di daerah Nendagung Pagaralam dari jarak 0,0 km. Dari hasil percobaan kami dapatkan hasil data seperti tabel berikut.</vt:lpstr>
      <vt:lpstr>Analisis Umum</vt:lpstr>
      <vt:lpstr>Analisis Jarak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Teknik Telekomunikasi (Analisis Pengukuran)</dc:title>
  <dc:creator>SHANDI</dc:creator>
  <cp:lastModifiedBy>SHANDI</cp:lastModifiedBy>
  <cp:revision>26</cp:revision>
  <dcterms:created xsi:type="dcterms:W3CDTF">2020-10-11T13:53:55Z</dcterms:created>
  <dcterms:modified xsi:type="dcterms:W3CDTF">2020-10-26T01:18:25Z</dcterms:modified>
</cp:coreProperties>
</file>