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57" r:id="rId9"/>
    <p:sldId id="262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158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49A6-145C-9800-9896-6C9D1393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CCFE9-08FF-965F-005F-77D139C3C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C9BAA-B5C2-53A6-C1E4-92B4AA31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EA35-5A18-46D4-847F-71FD9235A0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B4EF-A134-E35D-33A0-74081CD8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57382-D7D5-EF22-F779-7AEB94F5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81F-CF46-4937-86E5-5D973787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70DC-7732-F7F9-A1A4-2FE65EB9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D77EA-B3D0-5A13-BBE6-4BAA4049A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AF49-FA53-24D2-46EA-1B67F791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EA35-5A18-46D4-847F-71FD9235A0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BBED3-6570-8AA9-FA86-40CB47AB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FF42F-91D1-56F9-D9AA-386E39BF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81F-CF46-4937-86E5-5D973787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48B3C-D0BB-1A8A-1596-2A99EF888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ED433-F317-8138-C685-8E94BFA7C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86AEC-353D-0A64-8F63-FD186687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EA35-5A18-46D4-847F-71FD9235A0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8D4BC-9E11-DF2F-3FEB-46D134BB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B6D7-D7F8-CAAD-1E00-CCD81688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81F-CF46-4937-86E5-5D973787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9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198A-0D66-9C13-D85D-68D4C13E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D588-00FC-EA05-3096-AC9F6E02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50437-34A5-123B-40CD-B25FBD90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EA35-5A18-46D4-847F-71FD9235A0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9885-74B0-645D-A5B0-9CE44DCB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2FB6B-B551-6976-5BC0-88BEBE2A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81F-CF46-4937-86E5-5D973787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7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5086-947C-56E1-2E48-781DFD55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7F90A-2016-DC7F-13DD-9AC3EEE84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692A-CBCE-A8E5-0612-A18C4CC7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EA35-5A18-46D4-847F-71FD9235A0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8EABA-DE62-F61A-5F0E-3B090F28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2501-51B5-DBA1-0137-2E8CF17B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81F-CF46-4937-86E5-5D973787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4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7D69-2580-4D95-7C33-8564A894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E5718-DC63-0F0C-3223-A41422471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E46AC-3BEF-2B87-A0B2-64B31EF2C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4E460-36D2-ED5F-364A-6822AA2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EA35-5A18-46D4-847F-71FD9235A0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AA97B-D267-CA38-E9FF-32C682A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3DADC-4F5F-5E5B-3CEA-BAA55FD8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81F-CF46-4937-86E5-5D973787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E53A-7CF0-0089-DDD6-E161C993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1A6A8-E0E7-CDDB-636C-F49CFA252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8548F-5566-ABE9-ED2A-36ACE899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469C7-041B-6B20-6B74-917DBA641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32E98-2351-7CA7-4054-255046231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825BF-73EB-3F8D-009C-2B91371C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EA35-5A18-46D4-847F-71FD9235A0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58D45-79CD-EA87-0566-A9899973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60FA1-D96D-CD39-0FFE-19F64D7B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81F-CF46-4937-86E5-5D973787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9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0419-5CFC-7553-B3E4-21C6ED33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63CC0-C289-5A25-C7EA-54718ED4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EA35-5A18-46D4-847F-71FD9235A0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6B065-AF65-7EBA-CCF9-6AD5B702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40ACB-C752-EE4F-07A2-2D80D85C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81F-CF46-4937-86E5-5D973787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0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34AD4-23FF-BA9D-A095-A8EFFCD7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EA35-5A18-46D4-847F-71FD9235A0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48E1A-2E62-D9FE-3477-F02621E7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DCF6-2601-2EFA-3A13-85761B95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81F-CF46-4937-86E5-5D973787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6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B1CD-35E8-7B54-0C94-F6142910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0038-6F81-5205-BE86-DFE30AA9C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BA171-2E20-6A63-9EE8-0862FB642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ED98D-9CCA-0490-9B7B-CD7E78B1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EA35-5A18-46D4-847F-71FD9235A0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3A856-6EE3-BB7A-6B7A-6B5F2052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61912-9D5A-0918-D575-995C9857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81F-CF46-4937-86E5-5D973787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6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80FF-2349-8C02-9DE1-12119304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217E6-E4E8-7D9F-BA50-C91FC4BD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D4990-9A72-E961-0515-6119186C3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D7531-71A8-6A1E-0B91-7990AB83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EA35-5A18-46D4-847F-71FD9235A0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6AF4F-E90F-4FE8-0552-577C3870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A2E3A-091F-2F48-A8F1-668126B7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B81F-CF46-4937-86E5-5D973787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10987-83A3-4FAD-A742-36A99AC9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343AC-976C-54BB-0259-80F884D7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07FD-F3A6-47B2-5EB9-9D3239717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EA35-5A18-46D4-847F-71FD9235A0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53EB-5884-1AEE-AF8E-511C80B67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CFF95-FA9D-2598-0385-F29DAEF23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BB81F-CF46-4937-86E5-5D973787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CD5F35-3CB4-E436-3CF6-F545EC1EC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50301"/>
              </p:ext>
            </p:extLst>
          </p:nvPr>
        </p:nvGraphicFramePr>
        <p:xfrm>
          <a:off x="4371236" y="2042160"/>
          <a:ext cx="3188269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8269">
                  <a:extLst>
                    <a:ext uri="{9D8B030D-6E8A-4147-A177-3AD203B41FA5}">
                      <a16:colId xmlns:a16="http://schemas.microsoft.com/office/drawing/2014/main" val="352893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+ name: string</a:t>
                      </a:r>
                    </a:p>
                    <a:p>
                      <a:pPr algn="l"/>
                      <a:r>
                        <a:rPr lang="en-US" dirty="0"/>
                        <a:t># id: int</a:t>
                      </a:r>
                    </a:p>
                    <a:p>
                      <a:pPr algn="l"/>
                      <a:r>
                        <a:rPr lang="en-US" dirty="0"/>
                        <a:t>- section: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3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+ Display(name: string):  void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dirty="0"/>
                        <a:t>- Add():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Edit():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Delete(): void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4095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F04A04-39AB-EFC2-5292-AB1B5D08950F}"/>
              </a:ext>
            </a:extLst>
          </p:cNvPr>
          <p:cNvCxnSpPr>
            <a:cxnSpLocks/>
          </p:cNvCxnSpPr>
          <p:nvPr/>
        </p:nvCxnSpPr>
        <p:spPr>
          <a:xfrm flipH="1">
            <a:off x="7220087" y="2244215"/>
            <a:ext cx="1261021" cy="0"/>
          </a:xfrm>
          <a:prstGeom prst="straightConnector1">
            <a:avLst/>
          </a:prstGeom>
          <a:ln>
            <a:solidFill>
              <a:schemeClr val="dk1">
                <a:alpha val="97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2123C8-7A45-2253-0B73-3992183ABDF6}"/>
              </a:ext>
            </a:extLst>
          </p:cNvPr>
          <p:cNvCxnSpPr>
            <a:cxnSpLocks/>
          </p:cNvCxnSpPr>
          <p:nvPr/>
        </p:nvCxnSpPr>
        <p:spPr>
          <a:xfrm flipH="1">
            <a:off x="7281999" y="3082415"/>
            <a:ext cx="1274172" cy="0"/>
          </a:xfrm>
          <a:prstGeom prst="straightConnector1">
            <a:avLst/>
          </a:prstGeom>
          <a:ln>
            <a:solidFill>
              <a:schemeClr val="dk1">
                <a:alpha val="97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784A10-68C9-C4B2-6486-94D265028AA2}"/>
              </a:ext>
            </a:extLst>
          </p:cNvPr>
          <p:cNvCxnSpPr>
            <a:cxnSpLocks/>
          </p:cNvCxnSpPr>
          <p:nvPr/>
        </p:nvCxnSpPr>
        <p:spPr>
          <a:xfrm flipH="1">
            <a:off x="7177224" y="3877753"/>
            <a:ext cx="1262941" cy="0"/>
          </a:xfrm>
          <a:prstGeom prst="straightConnector1">
            <a:avLst/>
          </a:prstGeom>
          <a:ln>
            <a:solidFill>
              <a:schemeClr val="dk1">
                <a:alpha val="97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B5416C-17A3-AF7B-5370-00F450B1883F}"/>
              </a:ext>
            </a:extLst>
          </p:cNvPr>
          <p:cNvSpPr txBox="1"/>
          <p:nvPr/>
        </p:nvSpPr>
        <p:spPr>
          <a:xfrm>
            <a:off x="8556171" y="3693087"/>
            <a:ext cx="22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 (Methods)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0A349A-2217-0F14-5096-BA685F2792A4}"/>
              </a:ext>
            </a:extLst>
          </p:cNvPr>
          <p:cNvSpPr txBox="1"/>
          <p:nvPr/>
        </p:nvSpPr>
        <p:spPr>
          <a:xfrm>
            <a:off x="8556171" y="205954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7DEC45-8F6A-67A7-1AEB-BBDB903933C6}"/>
              </a:ext>
            </a:extLst>
          </p:cNvPr>
          <p:cNvSpPr txBox="1"/>
          <p:nvPr/>
        </p:nvSpPr>
        <p:spPr>
          <a:xfrm>
            <a:off x="8556457" y="2908367"/>
            <a:ext cx="291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 (Fields/Properties)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E22DC-1E8D-F7FA-2131-A3658FF1CA69}"/>
              </a:ext>
            </a:extLst>
          </p:cNvPr>
          <p:cNvSpPr txBox="1"/>
          <p:nvPr/>
        </p:nvSpPr>
        <p:spPr>
          <a:xfrm>
            <a:off x="5500551" y="1586780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4D0281-392B-E34A-9EA3-7010E07C6263}"/>
              </a:ext>
            </a:extLst>
          </p:cNvPr>
          <p:cNvSpPr txBox="1"/>
          <p:nvPr/>
        </p:nvSpPr>
        <p:spPr>
          <a:xfrm>
            <a:off x="1386260" y="244865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(+)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58CC6-7C74-7709-A614-2F8BF9DBE75F}"/>
              </a:ext>
            </a:extLst>
          </p:cNvPr>
          <p:cNvSpPr txBox="1"/>
          <p:nvPr/>
        </p:nvSpPr>
        <p:spPr>
          <a:xfrm>
            <a:off x="1226125" y="19692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Visibility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EBFC7B-31EA-094A-705C-2F072F3BCA3E}"/>
              </a:ext>
            </a:extLst>
          </p:cNvPr>
          <p:cNvSpPr txBox="1"/>
          <p:nvPr/>
        </p:nvSpPr>
        <p:spPr>
          <a:xfrm>
            <a:off x="995143" y="2723701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Protected (#)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225AE9-D9EB-0127-78CD-CF1394073D29}"/>
              </a:ext>
            </a:extLst>
          </p:cNvPr>
          <p:cNvSpPr txBox="1"/>
          <p:nvPr/>
        </p:nvSpPr>
        <p:spPr>
          <a:xfrm>
            <a:off x="1289057" y="2998751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(-)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B0060B-6CF7-054C-B008-38F9D3F09BBD}"/>
              </a:ext>
            </a:extLst>
          </p:cNvPr>
          <p:cNvCxnSpPr>
            <a:cxnSpLocks/>
          </p:cNvCxnSpPr>
          <p:nvPr/>
        </p:nvCxnSpPr>
        <p:spPr>
          <a:xfrm flipH="1">
            <a:off x="2392777" y="2626427"/>
            <a:ext cx="1858868" cy="0"/>
          </a:xfrm>
          <a:prstGeom prst="straightConnector1">
            <a:avLst/>
          </a:prstGeom>
          <a:ln>
            <a:solidFill>
              <a:schemeClr val="dk1">
                <a:alpha val="97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347184-ED7D-737B-C063-8D2F2D6B2B39}"/>
              </a:ext>
            </a:extLst>
          </p:cNvPr>
          <p:cNvCxnSpPr>
            <a:cxnSpLocks/>
          </p:cNvCxnSpPr>
          <p:nvPr/>
        </p:nvCxnSpPr>
        <p:spPr>
          <a:xfrm flipH="1">
            <a:off x="2392777" y="2908367"/>
            <a:ext cx="1858868" cy="0"/>
          </a:xfrm>
          <a:prstGeom prst="straightConnector1">
            <a:avLst/>
          </a:prstGeom>
          <a:ln>
            <a:solidFill>
              <a:schemeClr val="dk1">
                <a:alpha val="97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3ED02B-8575-C2C0-1D86-ADF088A9AC3B}"/>
              </a:ext>
            </a:extLst>
          </p:cNvPr>
          <p:cNvCxnSpPr>
            <a:cxnSpLocks/>
          </p:cNvCxnSpPr>
          <p:nvPr/>
        </p:nvCxnSpPr>
        <p:spPr>
          <a:xfrm flipH="1">
            <a:off x="2392777" y="3186547"/>
            <a:ext cx="1858868" cy="0"/>
          </a:xfrm>
          <a:prstGeom prst="straightConnector1">
            <a:avLst/>
          </a:prstGeom>
          <a:ln>
            <a:solidFill>
              <a:schemeClr val="dk1">
                <a:alpha val="97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0389B1E-DBF4-B84E-1F3C-0EB0B28FDEFE}"/>
              </a:ext>
            </a:extLst>
          </p:cNvPr>
          <p:cNvSpPr txBox="1"/>
          <p:nvPr/>
        </p:nvSpPr>
        <p:spPr>
          <a:xfrm>
            <a:off x="4435656" y="468898"/>
            <a:ext cx="3483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UML Class Notation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1161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038F-9F7F-3E34-0707-190A0448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133" y="280965"/>
            <a:ext cx="10515600" cy="1325563"/>
          </a:xfrm>
        </p:spPr>
        <p:txBody>
          <a:bodyPr/>
          <a:lstStyle/>
          <a:p>
            <a:r>
              <a:rPr lang="en-US" dirty="0"/>
              <a:t>Use Case Diagram – Library Management Sys.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F0F4DE-B519-8B47-6304-0DB910CAED3A}"/>
              </a:ext>
            </a:extLst>
          </p:cNvPr>
          <p:cNvSpPr/>
          <p:nvPr/>
        </p:nvSpPr>
        <p:spPr>
          <a:xfrm>
            <a:off x="3880264" y="3104954"/>
            <a:ext cx="2689755" cy="6277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Members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99E932-C9E3-0049-26D2-694C146B97FA}"/>
              </a:ext>
            </a:extLst>
          </p:cNvPr>
          <p:cNvSpPr/>
          <p:nvPr/>
        </p:nvSpPr>
        <p:spPr>
          <a:xfrm>
            <a:off x="4073470" y="2257686"/>
            <a:ext cx="2190796" cy="6277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Books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D04D18-7FB2-D5C0-F5CD-B4271A7877E2}"/>
              </a:ext>
            </a:extLst>
          </p:cNvPr>
          <p:cNvGrpSpPr/>
          <p:nvPr/>
        </p:nvGrpSpPr>
        <p:grpSpPr>
          <a:xfrm>
            <a:off x="912133" y="2888315"/>
            <a:ext cx="604838" cy="905550"/>
            <a:chOff x="714375" y="2389247"/>
            <a:chExt cx="604838" cy="90555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8BCADF-6FA5-AC9A-B892-DB5FF88153AB}"/>
                </a:ext>
              </a:extLst>
            </p:cNvPr>
            <p:cNvSpPr/>
            <p:nvPr/>
          </p:nvSpPr>
          <p:spPr>
            <a:xfrm>
              <a:off x="838200" y="2389247"/>
              <a:ext cx="353953" cy="3539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A1E521-EA4F-B6DD-A017-FE3A8EF60898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1015177" y="2743200"/>
              <a:ext cx="0" cy="4277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3512971-C554-A97A-B579-93B51918FC84}"/>
                </a:ext>
              </a:extLst>
            </p:cNvPr>
            <p:cNvCxnSpPr/>
            <p:nvPr/>
          </p:nvCxnSpPr>
          <p:spPr>
            <a:xfrm flipV="1">
              <a:off x="776288" y="3170972"/>
              <a:ext cx="235743" cy="1238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B1FFEB-9C11-4F22-66BE-7D27A854A56A}"/>
                </a:ext>
              </a:extLst>
            </p:cNvPr>
            <p:cNvCxnSpPr>
              <a:cxnSpLocks/>
            </p:cNvCxnSpPr>
            <p:nvPr/>
          </p:nvCxnSpPr>
          <p:spPr>
            <a:xfrm>
              <a:off x="1012031" y="3170971"/>
              <a:ext cx="214313" cy="1238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52CFAD-0293-E4DC-ED77-E8722EA69E2E}"/>
                </a:ext>
              </a:extLst>
            </p:cNvPr>
            <p:cNvCxnSpPr/>
            <p:nvPr/>
          </p:nvCxnSpPr>
          <p:spPr>
            <a:xfrm>
              <a:off x="714375" y="2855119"/>
              <a:ext cx="60483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A17048-0D23-67E2-507A-80B780FE93CD}"/>
              </a:ext>
            </a:extLst>
          </p:cNvPr>
          <p:cNvGrpSpPr/>
          <p:nvPr/>
        </p:nvGrpSpPr>
        <p:grpSpPr>
          <a:xfrm>
            <a:off x="9476238" y="2865165"/>
            <a:ext cx="604838" cy="905550"/>
            <a:chOff x="714375" y="2389247"/>
            <a:chExt cx="604838" cy="90555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44028E-679A-C8A4-7C63-219A7ED28592}"/>
                </a:ext>
              </a:extLst>
            </p:cNvPr>
            <p:cNvSpPr/>
            <p:nvPr/>
          </p:nvSpPr>
          <p:spPr>
            <a:xfrm>
              <a:off x="838200" y="2389247"/>
              <a:ext cx="353953" cy="3539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B7BDB5C-015D-2401-D1CE-551FDD98967D}"/>
                </a:ext>
              </a:extLst>
            </p:cNvPr>
            <p:cNvCxnSpPr>
              <a:cxnSpLocks/>
              <a:stCxn id="30" idx="4"/>
            </p:cNvCxnSpPr>
            <p:nvPr/>
          </p:nvCxnSpPr>
          <p:spPr>
            <a:xfrm>
              <a:off x="1015177" y="2743200"/>
              <a:ext cx="0" cy="4277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AE6627-D3EB-BC92-8C62-5C56AE50C786}"/>
                </a:ext>
              </a:extLst>
            </p:cNvPr>
            <p:cNvCxnSpPr/>
            <p:nvPr/>
          </p:nvCxnSpPr>
          <p:spPr>
            <a:xfrm flipV="1">
              <a:off x="776288" y="3170972"/>
              <a:ext cx="235743" cy="1238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19956D-A69E-8043-7445-8BC68C336149}"/>
                </a:ext>
              </a:extLst>
            </p:cNvPr>
            <p:cNvCxnSpPr>
              <a:cxnSpLocks/>
            </p:cNvCxnSpPr>
            <p:nvPr/>
          </p:nvCxnSpPr>
          <p:spPr>
            <a:xfrm>
              <a:off x="1012031" y="3170971"/>
              <a:ext cx="214313" cy="1238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B5E8E74-85F6-EF65-FFD9-0B03783A45BA}"/>
                </a:ext>
              </a:extLst>
            </p:cNvPr>
            <p:cNvCxnSpPr/>
            <p:nvPr/>
          </p:nvCxnSpPr>
          <p:spPr>
            <a:xfrm>
              <a:off x="714375" y="2855119"/>
              <a:ext cx="60483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A78A8F0-FB3F-08D7-FF20-D39AF4770D02}"/>
              </a:ext>
            </a:extLst>
          </p:cNvPr>
          <p:cNvSpPr/>
          <p:nvPr/>
        </p:nvSpPr>
        <p:spPr>
          <a:xfrm>
            <a:off x="2336799" y="1661887"/>
            <a:ext cx="5776686" cy="475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7917D-E5DD-3A8F-329B-7452CFEFA094}"/>
              </a:ext>
            </a:extLst>
          </p:cNvPr>
          <p:cNvSpPr txBox="1"/>
          <p:nvPr/>
        </p:nvSpPr>
        <p:spPr>
          <a:xfrm>
            <a:off x="673244" y="3962740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Librarian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3134EF-9343-1C78-F9AD-1D94227057BE}"/>
              </a:ext>
            </a:extLst>
          </p:cNvPr>
          <p:cNvSpPr txBox="1"/>
          <p:nvPr/>
        </p:nvSpPr>
        <p:spPr>
          <a:xfrm>
            <a:off x="9355705" y="396274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BD519F-E4B4-4346-7E3C-629A711633C3}"/>
              </a:ext>
            </a:extLst>
          </p:cNvPr>
          <p:cNvSpPr/>
          <p:nvPr/>
        </p:nvSpPr>
        <p:spPr>
          <a:xfrm>
            <a:off x="3823990" y="3930197"/>
            <a:ext cx="2689755" cy="6277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Borrow Books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365719-DFBF-F76B-1FB7-43D00CFA30A6}"/>
              </a:ext>
            </a:extLst>
          </p:cNvPr>
          <p:cNvSpPr/>
          <p:nvPr/>
        </p:nvSpPr>
        <p:spPr>
          <a:xfrm>
            <a:off x="3823990" y="4732780"/>
            <a:ext cx="2689755" cy="6277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 Books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71138FA-33EC-78C9-8765-5C31CC16D1CA}"/>
              </a:ext>
            </a:extLst>
          </p:cNvPr>
          <p:cNvSpPr/>
          <p:nvPr/>
        </p:nvSpPr>
        <p:spPr>
          <a:xfrm>
            <a:off x="3513976" y="5680549"/>
            <a:ext cx="3309781" cy="6277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Records of Members Transactions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E293DE-DAE9-D2FD-7EA9-5E37D56B9E7B}"/>
              </a:ext>
            </a:extLst>
          </p:cNvPr>
          <p:cNvCxnSpPr>
            <a:endCxn id="9" idx="2"/>
          </p:cNvCxnSpPr>
          <p:nvPr/>
        </p:nvCxnSpPr>
        <p:spPr>
          <a:xfrm flipV="1">
            <a:off x="1681918" y="2571585"/>
            <a:ext cx="2391552" cy="94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E7DD45-7E71-5527-BA87-7B299F59D7EE}"/>
              </a:ext>
            </a:extLst>
          </p:cNvPr>
          <p:cNvCxnSpPr>
            <a:endCxn id="8" idx="2"/>
          </p:cNvCxnSpPr>
          <p:nvPr/>
        </p:nvCxnSpPr>
        <p:spPr>
          <a:xfrm flipV="1">
            <a:off x="1681918" y="3418853"/>
            <a:ext cx="2198346" cy="22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D3382F-2624-F43D-C0B7-6A784D448560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681918" y="3840633"/>
            <a:ext cx="1832058" cy="2153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E68863-5461-67C1-64E5-9248F6D7061E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6513745" y="3507306"/>
            <a:ext cx="2580113" cy="73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28F5AD-FCB1-B751-1986-93B0DCEA0ACE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6513745" y="3708801"/>
            <a:ext cx="2698913" cy="1337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B7900C-CE0B-94B5-6765-12952547874D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6823757" y="3875701"/>
            <a:ext cx="2413591" cy="2118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C09970-2758-EB97-796E-55CC725B5132}"/>
              </a:ext>
            </a:extLst>
          </p:cNvPr>
          <p:cNvSpPr txBox="1"/>
          <p:nvPr/>
        </p:nvSpPr>
        <p:spPr>
          <a:xfrm>
            <a:off x="4139441" y="1737659"/>
            <a:ext cx="2030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 Use Case</a:t>
            </a:r>
            <a:endParaRPr 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7654FC-9FBA-E963-CF62-9B62AC499F18}"/>
              </a:ext>
            </a:extLst>
          </p:cNvPr>
          <p:cNvSpPr txBox="1"/>
          <p:nvPr/>
        </p:nvSpPr>
        <p:spPr>
          <a:xfrm>
            <a:off x="8849346" y="1399194"/>
            <a:ext cx="2137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Boundary</a:t>
            </a:r>
          </a:p>
        </p:txBody>
      </p:sp>
    </p:spTree>
    <p:extLst>
      <p:ext uri="{BB962C8B-B14F-4D97-AF65-F5344CB8AC3E}">
        <p14:creationId xmlns:p14="http://schemas.microsoft.com/office/powerpoint/2010/main" val="73094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FDC03-4286-2737-3713-6D9F76D38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731F-4F9C-2A9A-FE05-B2E047D0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133" y="280965"/>
            <a:ext cx="10515600" cy="1325563"/>
          </a:xfrm>
        </p:spPr>
        <p:txBody>
          <a:bodyPr/>
          <a:lstStyle/>
          <a:p>
            <a:r>
              <a:rPr lang="en-US" dirty="0"/>
              <a:t>Use Case Diagram – Library Management Sys.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F20A33-94DA-8358-3C59-98C04E3C5BC6}"/>
              </a:ext>
            </a:extLst>
          </p:cNvPr>
          <p:cNvSpPr/>
          <p:nvPr/>
        </p:nvSpPr>
        <p:spPr>
          <a:xfrm>
            <a:off x="6705515" y="2375276"/>
            <a:ext cx="2689755" cy="6277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Checks and Saves New Information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B5397-2E12-3589-0EB5-60A23F68A240}"/>
              </a:ext>
            </a:extLst>
          </p:cNvPr>
          <p:cNvSpPr/>
          <p:nvPr/>
        </p:nvSpPr>
        <p:spPr>
          <a:xfrm>
            <a:off x="2931716" y="2564143"/>
            <a:ext cx="2365473" cy="6277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Members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9C2CCA-CC46-5501-D235-D9F9DAA90B7B}"/>
              </a:ext>
            </a:extLst>
          </p:cNvPr>
          <p:cNvGrpSpPr/>
          <p:nvPr/>
        </p:nvGrpSpPr>
        <p:grpSpPr>
          <a:xfrm>
            <a:off x="912133" y="2888315"/>
            <a:ext cx="604838" cy="905550"/>
            <a:chOff x="714375" y="2389247"/>
            <a:chExt cx="604838" cy="90555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AE30EF-7369-82B2-44F4-C137831E97F1}"/>
                </a:ext>
              </a:extLst>
            </p:cNvPr>
            <p:cNvSpPr/>
            <p:nvPr/>
          </p:nvSpPr>
          <p:spPr>
            <a:xfrm>
              <a:off x="838200" y="2389247"/>
              <a:ext cx="353953" cy="3539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E91158-036E-363B-28C4-041CA6785D0B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1015177" y="2743200"/>
              <a:ext cx="0" cy="4277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6D6932-8030-3C13-E104-94D39C6177BB}"/>
                </a:ext>
              </a:extLst>
            </p:cNvPr>
            <p:cNvCxnSpPr/>
            <p:nvPr/>
          </p:nvCxnSpPr>
          <p:spPr>
            <a:xfrm flipV="1">
              <a:off x="776288" y="3170972"/>
              <a:ext cx="235743" cy="1238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22128B-80F4-F77C-69AA-072C5C757136}"/>
                </a:ext>
              </a:extLst>
            </p:cNvPr>
            <p:cNvCxnSpPr>
              <a:cxnSpLocks/>
            </p:cNvCxnSpPr>
            <p:nvPr/>
          </p:nvCxnSpPr>
          <p:spPr>
            <a:xfrm>
              <a:off x="1012031" y="3170971"/>
              <a:ext cx="214313" cy="1238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915570-65F7-4445-AE71-1D6D020C37A3}"/>
                </a:ext>
              </a:extLst>
            </p:cNvPr>
            <p:cNvCxnSpPr/>
            <p:nvPr/>
          </p:nvCxnSpPr>
          <p:spPr>
            <a:xfrm>
              <a:off x="714375" y="2855119"/>
              <a:ext cx="60483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81E6193-7DF6-F1FD-9B07-C416E873EAAA}"/>
              </a:ext>
            </a:extLst>
          </p:cNvPr>
          <p:cNvSpPr/>
          <p:nvPr/>
        </p:nvSpPr>
        <p:spPr>
          <a:xfrm>
            <a:off x="2336798" y="1661887"/>
            <a:ext cx="7786911" cy="3744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BEDA4-4BE0-71D0-7A28-FD4BA90DC46C}"/>
              </a:ext>
            </a:extLst>
          </p:cNvPr>
          <p:cNvSpPr txBox="1"/>
          <p:nvPr/>
        </p:nvSpPr>
        <p:spPr>
          <a:xfrm>
            <a:off x="673244" y="3962740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Librarian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B564D4-B4E6-669A-7A1E-283874D057F3}"/>
              </a:ext>
            </a:extLst>
          </p:cNvPr>
          <p:cNvSpPr/>
          <p:nvPr/>
        </p:nvSpPr>
        <p:spPr>
          <a:xfrm>
            <a:off x="6749673" y="4313079"/>
            <a:ext cx="2689755" cy="6277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 Member’s Status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1E86E7-40AA-7072-042E-60AEC86102E5}"/>
              </a:ext>
            </a:extLst>
          </p:cNvPr>
          <p:cNvSpPr/>
          <p:nvPr/>
        </p:nvSpPr>
        <p:spPr>
          <a:xfrm>
            <a:off x="2769575" y="4313080"/>
            <a:ext cx="2689755" cy="6277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Member’s New Information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F0D2FA-CF12-0D9B-C883-1B724A93A8DA}"/>
              </a:ext>
            </a:extLst>
          </p:cNvPr>
          <p:cNvCxnSpPr>
            <a:cxnSpLocks/>
          </p:cNvCxnSpPr>
          <p:nvPr/>
        </p:nvCxnSpPr>
        <p:spPr>
          <a:xfrm flipV="1">
            <a:off x="1716296" y="2878041"/>
            <a:ext cx="1241003" cy="76331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79BB2A-B749-4C29-E5A1-6F6060996A4B}"/>
              </a:ext>
            </a:extLst>
          </p:cNvPr>
          <p:cNvCxnSpPr>
            <a:cxnSpLocks/>
            <a:stCxn id="39" idx="7"/>
            <a:endCxn id="8" idx="2"/>
          </p:cNvCxnSpPr>
          <p:nvPr/>
        </p:nvCxnSpPr>
        <p:spPr>
          <a:xfrm flipV="1">
            <a:off x="5065425" y="2689175"/>
            <a:ext cx="1640090" cy="1715844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C4733F-B48E-656A-FFC2-0A2B90B4D396}"/>
              </a:ext>
            </a:extLst>
          </p:cNvPr>
          <p:cNvCxnSpPr>
            <a:cxnSpLocks/>
            <a:stCxn id="39" idx="0"/>
            <a:endCxn id="9" idx="4"/>
          </p:cNvCxnSpPr>
          <p:nvPr/>
        </p:nvCxnSpPr>
        <p:spPr>
          <a:xfrm flipV="1">
            <a:off x="4114453" y="3191940"/>
            <a:ext cx="0" cy="112114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82B67A9-C1AE-E9BF-69CD-A2B292D5A0DB}"/>
              </a:ext>
            </a:extLst>
          </p:cNvPr>
          <p:cNvSpPr txBox="1"/>
          <p:nvPr/>
        </p:nvSpPr>
        <p:spPr>
          <a:xfrm>
            <a:off x="5242527" y="1694043"/>
            <a:ext cx="212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Members</a:t>
            </a:r>
            <a:endParaRPr lang="en-US" sz="20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48EF4-9807-DDF0-72D5-5D8C55EF721D}"/>
              </a:ext>
            </a:extLst>
          </p:cNvPr>
          <p:cNvCxnSpPr>
            <a:cxnSpLocks/>
            <a:stCxn id="38" idx="2"/>
            <a:endCxn id="39" idx="6"/>
          </p:cNvCxnSpPr>
          <p:nvPr/>
        </p:nvCxnSpPr>
        <p:spPr>
          <a:xfrm flipH="1">
            <a:off x="5459330" y="4626978"/>
            <a:ext cx="1290343" cy="1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1A8F0E-D82D-133F-7357-7D0C28489A7E}"/>
              </a:ext>
            </a:extLst>
          </p:cNvPr>
          <p:cNvSpPr txBox="1"/>
          <p:nvPr/>
        </p:nvSpPr>
        <p:spPr>
          <a:xfrm>
            <a:off x="5092967" y="360213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&lt;&lt;include&gt;&gt;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97564-222E-5670-42E4-19A184714FFD}"/>
              </a:ext>
            </a:extLst>
          </p:cNvPr>
          <p:cNvSpPr txBox="1"/>
          <p:nvPr/>
        </p:nvSpPr>
        <p:spPr>
          <a:xfrm>
            <a:off x="3497359" y="339749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&lt;&lt;include&gt;&gt;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1F7210-25EC-1350-916E-F4B132FCD3C5}"/>
              </a:ext>
            </a:extLst>
          </p:cNvPr>
          <p:cNvSpPr txBox="1"/>
          <p:nvPr/>
        </p:nvSpPr>
        <p:spPr>
          <a:xfrm>
            <a:off x="5523987" y="4339238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&lt;&lt;extend&gt;&gt;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6B2083-B82A-B1D2-7194-0DDA5BFE0990}"/>
              </a:ext>
            </a:extLst>
          </p:cNvPr>
          <p:cNvSpPr txBox="1"/>
          <p:nvPr/>
        </p:nvSpPr>
        <p:spPr>
          <a:xfrm>
            <a:off x="1516971" y="5461930"/>
            <a:ext cx="9910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&lt;&lt;include&gt;&gt;</a:t>
            </a:r>
            <a:r>
              <a:rPr lang="en-US" dirty="0"/>
              <a:t>: Represents a mandatory behavior or functionality that is always included in the execution of the base use case.</a:t>
            </a:r>
          </a:p>
          <a:p>
            <a:r>
              <a:rPr lang="en-US" b="1" dirty="0"/>
              <a:t>&lt;&lt;extend&gt;&gt;</a:t>
            </a:r>
            <a:r>
              <a:rPr lang="en-US" dirty="0"/>
              <a:t>: Represents an optional or conditional behavior that extends the base use case only under certain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247520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D7626-4E33-DDF9-4C7A-AAE78F52C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9C94-D3D8-1F56-A123-A6D53A3A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133" y="280965"/>
            <a:ext cx="10515600" cy="1325563"/>
          </a:xfrm>
        </p:spPr>
        <p:txBody>
          <a:bodyPr/>
          <a:lstStyle/>
          <a:p>
            <a:r>
              <a:rPr lang="en-US" dirty="0"/>
              <a:t>Use Case Diagram – Library Management Sys.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7EA95E-710E-6316-7CAE-D083DEBA75A5}"/>
              </a:ext>
            </a:extLst>
          </p:cNvPr>
          <p:cNvSpPr/>
          <p:nvPr/>
        </p:nvSpPr>
        <p:spPr>
          <a:xfrm>
            <a:off x="6705515" y="2375276"/>
            <a:ext cx="2689755" cy="6277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Checks and Saves New Information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95D408-D75C-9520-9734-89C6288A7FE8}"/>
              </a:ext>
            </a:extLst>
          </p:cNvPr>
          <p:cNvSpPr/>
          <p:nvPr/>
        </p:nvSpPr>
        <p:spPr>
          <a:xfrm>
            <a:off x="2931716" y="2564143"/>
            <a:ext cx="2365473" cy="6277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Books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93CCD4-EAFE-3603-823A-48E2DCEE1215}"/>
              </a:ext>
            </a:extLst>
          </p:cNvPr>
          <p:cNvGrpSpPr/>
          <p:nvPr/>
        </p:nvGrpSpPr>
        <p:grpSpPr>
          <a:xfrm>
            <a:off x="912133" y="2888315"/>
            <a:ext cx="604838" cy="905550"/>
            <a:chOff x="714375" y="2389247"/>
            <a:chExt cx="604838" cy="90555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4D597-DAB0-F827-F60A-BF1491D1B1D2}"/>
                </a:ext>
              </a:extLst>
            </p:cNvPr>
            <p:cNvSpPr/>
            <p:nvPr/>
          </p:nvSpPr>
          <p:spPr>
            <a:xfrm>
              <a:off x="838200" y="2389247"/>
              <a:ext cx="353953" cy="35395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A2E1B7-EA50-0B2A-FDCD-1E5003CB07C6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1015177" y="2743200"/>
              <a:ext cx="0" cy="4277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3BBF80-2725-C9E6-B8D3-BB1D2730DC3E}"/>
                </a:ext>
              </a:extLst>
            </p:cNvPr>
            <p:cNvCxnSpPr/>
            <p:nvPr/>
          </p:nvCxnSpPr>
          <p:spPr>
            <a:xfrm flipV="1">
              <a:off x="776288" y="3170972"/>
              <a:ext cx="235743" cy="1238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5AB65-81F5-7040-047E-1F4A7A832B25}"/>
                </a:ext>
              </a:extLst>
            </p:cNvPr>
            <p:cNvCxnSpPr>
              <a:cxnSpLocks/>
            </p:cNvCxnSpPr>
            <p:nvPr/>
          </p:nvCxnSpPr>
          <p:spPr>
            <a:xfrm>
              <a:off x="1012031" y="3170971"/>
              <a:ext cx="214313" cy="1238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6906A7-FCD8-24BA-AFA7-25F0FEC2AC9F}"/>
                </a:ext>
              </a:extLst>
            </p:cNvPr>
            <p:cNvCxnSpPr/>
            <p:nvPr/>
          </p:nvCxnSpPr>
          <p:spPr>
            <a:xfrm>
              <a:off x="714375" y="2855119"/>
              <a:ext cx="60483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B232798-961F-A76F-EA96-70E4154944FA}"/>
              </a:ext>
            </a:extLst>
          </p:cNvPr>
          <p:cNvSpPr/>
          <p:nvPr/>
        </p:nvSpPr>
        <p:spPr>
          <a:xfrm>
            <a:off x="2336798" y="1661887"/>
            <a:ext cx="7786911" cy="41510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0C0C6F-F58E-13E2-560B-C7E2C2741755}"/>
              </a:ext>
            </a:extLst>
          </p:cNvPr>
          <p:cNvSpPr txBox="1"/>
          <p:nvPr/>
        </p:nvSpPr>
        <p:spPr>
          <a:xfrm>
            <a:off x="673244" y="3962740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Librarian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64BFAA7-712A-2D2C-457F-0DC9A32AE57E}"/>
              </a:ext>
            </a:extLst>
          </p:cNvPr>
          <p:cNvSpPr/>
          <p:nvPr/>
        </p:nvSpPr>
        <p:spPr>
          <a:xfrm>
            <a:off x="6749673" y="4313079"/>
            <a:ext cx="2689755" cy="6277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 Book’s Status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6DBB20-241E-1661-0CEC-5A07BAC76854}"/>
              </a:ext>
            </a:extLst>
          </p:cNvPr>
          <p:cNvSpPr/>
          <p:nvPr/>
        </p:nvSpPr>
        <p:spPr>
          <a:xfrm>
            <a:off x="2769575" y="4313080"/>
            <a:ext cx="2689755" cy="6277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Book’s New Information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C94734-AA5A-0111-9F4C-B4BFA26FA7B1}"/>
              </a:ext>
            </a:extLst>
          </p:cNvPr>
          <p:cNvCxnSpPr>
            <a:cxnSpLocks/>
          </p:cNvCxnSpPr>
          <p:nvPr/>
        </p:nvCxnSpPr>
        <p:spPr>
          <a:xfrm flipV="1">
            <a:off x="1716296" y="2878041"/>
            <a:ext cx="1241003" cy="76331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3154F5-33E0-DE9A-64ED-1A062B1196C9}"/>
              </a:ext>
            </a:extLst>
          </p:cNvPr>
          <p:cNvCxnSpPr>
            <a:cxnSpLocks/>
            <a:stCxn id="39" idx="7"/>
            <a:endCxn id="8" idx="2"/>
          </p:cNvCxnSpPr>
          <p:nvPr/>
        </p:nvCxnSpPr>
        <p:spPr>
          <a:xfrm flipV="1">
            <a:off x="5065425" y="2689175"/>
            <a:ext cx="1640090" cy="1715844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B00DEF-F744-FC15-068D-636A732FE531}"/>
              </a:ext>
            </a:extLst>
          </p:cNvPr>
          <p:cNvCxnSpPr>
            <a:cxnSpLocks/>
            <a:stCxn id="39" idx="0"/>
            <a:endCxn id="9" idx="4"/>
          </p:cNvCxnSpPr>
          <p:nvPr/>
        </p:nvCxnSpPr>
        <p:spPr>
          <a:xfrm flipV="1">
            <a:off x="4114453" y="3191940"/>
            <a:ext cx="0" cy="112114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E94A714-0F13-3F98-273B-79534CB1F660}"/>
              </a:ext>
            </a:extLst>
          </p:cNvPr>
          <p:cNvSpPr txBox="1"/>
          <p:nvPr/>
        </p:nvSpPr>
        <p:spPr>
          <a:xfrm>
            <a:off x="5242527" y="1694043"/>
            <a:ext cx="212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 Members</a:t>
            </a:r>
            <a:endParaRPr lang="en-US" sz="20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942394-6D8E-A8C1-5683-76BFD6E9864D}"/>
              </a:ext>
            </a:extLst>
          </p:cNvPr>
          <p:cNvCxnSpPr>
            <a:cxnSpLocks/>
            <a:stCxn id="38" idx="2"/>
            <a:endCxn id="39" idx="6"/>
          </p:cNvCxnSpPr>
          <p:nvPr/>
        </p:nvCxnSpPr>
        <p:spPr>
          <a:xfrm flipH="1">
            <a:off x="5459330" y="4626978"/>
            <a:ext cx="1290343" cy="1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9C7E11-06D6-8BB2-C84F-C5D470011C7E}"/>
              </a:ext>
            </a:extLst>
          </p:cNvPr>
          <p:cNvSpPr txBox="1"/>
          <p:nvPr/>
        </p:nvSpPr>
        <p:spPr>
          <a:xfrm>
            <a:off x="5092967" y="360213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&lt;&lt;include&gt;&gt;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4DF174-DBEA-BA45-49F1-300597BAF5B8}"/>
              </a:ext>
            </a:extLst>
          </p:cNvPr>
          <p:cNvSpPr txBox="1"/>
          <p:nvPr/>
        </p:nvSpPr>
        <p:spPr>
          <a:xfrm>
            <a:off x="3497359" y="339749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&lt;&lt;include&gt;&gt;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B447A5-65F9-9CE1-A25D-768C2BAA3CDF}"/>
              </a:ext>
            </a:extLst>
          </p:cNvPr>
          <p:cNvSpPr txBox="1"/>
          <p:nvPr/>
        </p:nvSpPr>
        <p:spPr>
          <a:xfrm>
            <a:off x="5523987" y="4339238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&lt;&lt;extend&gt;&gt;</a:t>
            </a:r>
          </a:p>
        </p:txBody>
      </p:sp>
    </p:spTree>
    <p:extLst>
      <p:ext uri="{BB962C8B-B14F-4D97-AF65-F5344CB8AC3E}">
        <p14:creationId xmlns:p14="http://schemas.microsoft.com/office/powerpoint/2010/main" val="158432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8FA0-BC53-BEA0-4A40-7736A513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65FF-5934-5352-16D1-11226AA8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i="0" dirty="0">
                <a:solidFill>
                  <a:srgbClr val="212121"/>
                </a:solidFill>
                <a:effectLst/>
                <a:latin typeface="-apple-system"/>
              </a:rPr>
              <a:t>UML Class Diagram Relationships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Association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Multiplicity</a:t>
            </a:r>
          </a:p>
        </p:txBody>
      </p:sp>
    </p:spTree>
    <p:extLst>
      <p:ext uri="{BB962C8B-B14F-4D97-AF65-F5344CB8AC3E}">
        <p14:creationId xmlns:p14="http://schemas.microsoft.com/office/powerpoint/2010/main" val="417012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439FF-1733-8E94-7EF7-0E9A1FC17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F7A1-FB3E-7239-9DEA-601DE751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Relationship - Inheritance</a:t>
            </a:r>
          </a:p>
        </p:txBody>
      </p:sp>
      <p:sp>
        <p:nvSpPr>
          <p:cNvPr id="4" name="AutoShape 2" descr="UML Class Diagram - Inheritance Example">
            <a:extLst>
              <a:ext uri="{FF2B5EF4-FFF2-40B4-BE49-F238E27FC236}">
                <a16:creationId xmlns:a16="http://schemas.microsoft.com/office/drawing/2014/main" id="{F0715507-FD0F-980A-D180-D98FE7AF54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BFE67-CECC-3FC3-B733-CEF92D3E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43" y="1574801"/>
            <a:ext cx="7408089" cy="4630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385CD5-B9F3-945E-C31F-09272EBD2461}"/>
              </a:ext>
            </a:extLst>
          </p:cNvPr>
          <p:cNvSpPr txBox="1"/>
          <p:nvPr/>
        </p:nvSpPr>
        <p:spPr>
          <a:xfrm>
            <a:off x="5410125" y="40204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20849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E31D9-7DDC-022B-573F-FACCDFDF1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2C5A-AA3E-EFB1-FC83-5044C646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Relationship - Association</a:t>
            </a:r>
          </a:p>
        </p:txBody>
      </p:sp>
      <p:sp>
        <p:nvSpPr>
          <p:cNvPr id="4" name="AutoShape 2" descr="UML Class Diagram - Inheritance Example">
            <a:extLst>
              <a:ext uri="{FF2B5EF4-FFF2-40B4-BE49-F238E27FC236}">
                <a16:creationId xmlns:a16="http://schemas.microsoft.com/office/drawing/2014/main" id="{416F94F4-BE47-E07C-C6EE-B2E577E6EA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UML Class Diagram - Association Example">
            <a:extLst>
              <a:ext uri="{FF2B5EF4-FFF2-40B4-BE49-F238E27FC236}">
                <a16:creationId xmlns:a16="http://schemas.microsoft.com/office/drawing/2014/main" id="{8887685E-6795-F026-63AA-45B9F464BA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E005D-37A0-A61A-B1A4-B40F76B1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5" y="2104572"/>
            <a:ext cx="6421120" cy="401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50909B-9C4D-405B-C7E7-9ED6ABE1620D}"/>
              </a:ext>
            </a:extLst>
          </p:cNvPr>
          <p:cNvSpPr txBox="1"/>
          <p:nvPr/>
        </p:nvSpPr>
        <p:spPr>
          <a:xfrm>
            <a:off x="838200" y="1690688"/>
            <a:ext cx="800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-apple-system"/>
              </a:rPr>
              <a:t>This illustrates that there is association between classes but there’s no dependency.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5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407D9-A48F-D8DB-F46E-F192F7ED4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80DB-69E3-0D1A-A64D-5420B112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Relationship - Aggregation</a:t>
            </a:r>
          </a:p>
        </p:txBody>
      </p:sp>
      <p:sp>
        <p:nvSpPr>
          <p:cNvPr id="4" name="AutoShape 2" descr="UML Class Diagram - Inheritance Example">
            <a:extLst>
              <a:ext uri="{FF2B5EF4-FFF2-40B4-BE49-F238E27FC236}">
                <a16:creationId xmlns:a16="http://schemas.microsoft.com/office/drawing/2014/main" id="{2DDBA0DC-7C30-F863-3210-82094DE9E3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UML Class Diagram - Association Example">
            <a:extLst>
              <a:ext uri="{FF2B5EF4-FFF2-40B4-BE49-F238E27FC236}">
                <a16:creationId xmlns:a16="http://schemas.microsoft.com/office/drawing/2014/main" id="{F161F3E6-7585-B902-FFE5-A517CAA5D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8CA8C-809D-6EE2-D200-098A8C7FAA94}"/>
              </a:ext>
            </a:extLst>
          </p:cNvPr>
          <p:cNvSpPr txBox="1"/>
          <p:nvPr/>
        </p:nvSpPr>
        <p:spPr>
          <a:xfrm>
            <a:off x="838200" y="1690688"/>
            <a:ext cx="697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-apple-system"/>
              </a:rPr>
              <a:t>Aggregation conveys that a class or a subclass can exist outside a whole.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BBDFE-5192-2B54-EF62-5A40497C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2060020"/>
            <a:ext cx="7344229" cy="45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9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36CB4-8463-1A9C-E7A1-D4AF728BB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9339-3971-CDC4-8C3C-6295CB8F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Relationship - Composition</a:t>
            </a:r>
          </a:p>
        </p:txBody>
      </p:sp>
      <p:sp>
        <p:nvSpPr>
          <p:cNvPr id="4" name="AutoShape 2" descr="UML Class Diagram - Inheritance Example">
            <a:extLst>
              <a:ext uri="{FF2B5EF4-FFF2-40B4-BE49-F238E27FC236}">
                <a16:creationId xmlns:a16="http://schemas.microsoft.com/office/drawing/2014/main" id="{EC4A6539-13DA-93BE-848C-6F4920814F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UML Class Diagram - Association Example">
            <a:extLst>
              <a:ext uri="{FF2B5EF4-FFF2-40B4-BE49-F238E27FC236}">
                <a16:creationId xmlns:a16="http://schemas.microsoft.com/office/drawing/2014/main" id="{5D68DFCB-AB58-82D0-0321-C2E30DF93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B394C-CFC1-2BB6-BD6D-AE6030DAFDC9}"/>
              </a:ext>
            </a:extLst>
          </p:cNvPr>
          <p:cNvSpPr txBox="1"/>
          <p:nvPr/>
        </p:nvSpPr>
        <p:spPr>
          <a:xfrm>
            <a:off x="838200" y="1690688"/>
            <a:ext cx="877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-apple-system"/>
              </a:rPr>
              <a:t>Composition conveys that a class or a subclass can not exist outside a whole. Because, every class or subclasses is composed of another class.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E3A4A-0128-DFEB-B807-B5056F966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27" y="2300750"/>
            <a:ext cx="7104743" cy="44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6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B43D4-61FF-C6B4-D5EF-FF162BA2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5036-752A-B91C-5B01-3F3C72BD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Relationship - Multiplicity</a:t>
            </a:r>
          </a:p>
        </p:txBody>
      </p:sp>
      <p:sp>
        <p:nvSpPr>
          <p:cNvPr id="4" name="AutoShape 2" descr="UML Class Diagram - Inheritance Example">
            <a:extLst>
              <a:ext uri="{FF2B5EF4-FFF2-40B4-BE49-F238E27FC236}">
                <a16:creationId xmlns:a16="http://schemas.microsoft.com/office/drawing/2014/main" id="{A8F7ADB1-D039-284F-BD03-8A6F88FBDB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UML Class Diagram - Association Example">
            <a:extLst>
              <a:ext uri="{FF2B5EF4-FFF2-40B4-BE49-F238E27FC236}">
                <a16:creationId xmlns:a16="http://schemas.microsoft.com/office/drawing/2014/main" id="{2B6619DB-21C6-4EC9-B469-9515888F8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70006-68DC-A49A-0B52-D4F55A3885E1}"/>
              </a:ext>
            </a:extLst>
          </p:cNvPr>
          <p:cNvSpPr txBox="1"/>
          <p:nvPr/>
        </p:nvSpPr>
        <p:spPr>
          <a:xfrm>
            <a:off x="838200" y="1690688"/>
            <a:ext cx="627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-apple-system"/>
              </a:rPr>
              <a:t>This allows you to set numerical constraints on the Class Diagram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3D419-341A-555C-2C1E-EFAEBA969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7" y="2138134"/>
            <a:ext cx="7249886" cy="453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7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EB13-E90D-9EC0-5867-83A0DB83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– Library Management Sys.</a:t>
            </a:r>
          </a:p>
        </p:txBody>
      </p:sp>
      <p:pic>
        <p:nvPicPr>
          <p:cNvPr id="1026" name="Picture 2" descr="UML Class Diagram for Library Management System">
            <a:extLst>
              <a:ext uri="{FF2B5EF4-FFF2-40B4-BE49-F238E27FC236}">
                <a16:creationId xmlns:a16="http://schemas.microsoft.com/office/drawing/2014/main" id="{16F78FD7-D985-F7C2-C352-E449797921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53" y="1690688"/>
            <a:ext cx="5466603" cy="47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43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3DAA1-558B-E7BF-3A8D-71E3518A0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872C-8CED-6FC7-DC69-2F1BEBCE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B14B-08F6-2FA2-6DED-57F559A0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case diagram represents the interactions between the actors (Librarian, Member) and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324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Nunito</vt:lpstr>
      <vt:lpstr>Office Theme</vt:lpstr>
      <vt:lpstr>PowerPoint Presentation</vt:lpstr>
      <vt:lpstr>Class Diagram</vt:lpstr>
      <vt:lpstr>Class Diagram Relationship - Inheritance</vt:lpstr>
      <vt:lpstr>Class Diagram Relationship - Association</vt:lpstr>
      <vt:lpstr>Class Diagram Relationship - Aggregation</vt:lpstr>
      <vt:lpstr>Class Diagram Relationship - Composition</vt:lpstr>
      <vt:lpstr>Class Diagram Relationship - Multiplicity</vt:lpstr>
      <vt:lpstr>Class Diagram – Library Management Sys.</vt:lpstr>
      <vt:lpstr>Use Case Diagram</vt:lpstr>
      <vt:lpstr>Use Case Diagram – Library Management Sys.</vt:lpstr>
      <vt:lpstr>Use Case Diagram – Library Management Sys.</vt:lpstr>
      <vt:lpstr>Use Case Diagram – Library Management Sys.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Arfizur Rahman</dc:creator>
  <cp:lastModifiedBy>Arfizur Rahman</cp:lastModifiedBy>
  <cp:revision>27</cp:revision>
  <dcterms:created xsi:type="dcterms:W3CDTF">2024-11-10T04:47:47Z</dcterms:created>
  <dcterms:modified xsi:type="dcterms:W3CDTF">2024-11-24T04:54:19Z</dcterms:modified>
</cp:coreProperties>
</file>