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67" r:id="rId2"/>
    <p:sldId id="755" r:id="rId3"/>
    <p:sldId id="713" r:id="rId4"/>
    <p:sldId id="756" r:id="rId5"/>
    <p:sldId id="757" r:id="rId6"/>
    <p:sldId id="758" r:id="rId7"/>
    <p:sldId id="759" r:id="rId8"/>
    <p:sldId id="760" r:id="rId9"/>
    <p:sldId id="761" r:id="rId10"/>
    <p:sldId id="762" r:id="rId11"/>
    <p:sldId id="763" r:id="rId12"/>
    <p:sldId id="764" r:id="rId13"/>
    <p:sldId id="765" r:id="rId14"/>
    <p:sldId id="766" r:id="rId15"/>
    <p:sldId id="773" r:id="rId1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84C51-2EE5-418C-82F0-2E07BD11A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CAEE41-6B6D-4161-8A8C-4F258E94F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6DF3CA-4FBB-4D16-B374-12A941EA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6B32-2873-4D23-8A5E-3DD1409B5887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EA2A29-5752-47E1-A3F8-07D3AF81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BF071-933D-40C4-A5B2-CB934608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93D-F0B2-48F7-9E27-6E0E3D68DA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7515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1FAD4-1595-40D5-912D-636ED52E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008676-5ABD-4357-B7B6-247ABD9C4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250451-BEF5-4328-AF45-73C47EC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6B32-2873-4D23-8A5E-3DD1409B5887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9EE1FC-CE98-4EDB-90A7-CEAAFA3C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BF3DDC-9C4E-43B3-B4B8-A9E4680C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93D-F0B2-48F7-9E27-6E0E3D68DA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199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4A0D68F-AA6B-4568-B27F-7167FA271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A86691-B68C-463E-A880-B7A411545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2317DD-13B7-481F-8132-CD197C1A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6B32-2873-4D23-8A5E-3DD1409B5887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361AF9-A22A-4977-AB5E-AEBF0E03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DD5E18-9A7F-4AA7-AC0A-8A814C9B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93D-F0B2-48F7-9E27-6E0E3D68DA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64972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50880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Объект 6"/>
          <p:cNvSpPr>
            <a:spLocks noGrp="1"/>
          </p:cNvSpPr>
          <p:nvPr>
            <p:ph sz="quarter" idx="12"/>
          </p:nvPr>
        </p:nvSpPr>
        <p:spPr>
          <a:xfrm>
            <a:off x="6530384" y="1617663"/>
            <a:ext cx="50880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3729951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61998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B103D1-6A2C-463A-897B-D9EB7C00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C376C0-3C59-4B35-A6D7-3EF8D1B96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B7FD18-1914-48FC-8E27-92BE1433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6B32-2873-4D23-8A5E-3DD1409B5887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B9CC25-9C99-4FB4-B343-4222E5BD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D69890-91F2-4D54-A094-155B561C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93D-F0B2-48F7-9E27-6E0E3D68DA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928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45564-D6AE-4EE3-9015-85064C803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B17F1E-3F5A-4E0D-8FC1-DFAAD5639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8B3343-B660-4E6D-9685-B6362DBF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6B32-2873-4D23-8A5E-3DD1409B5887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7EE54D-E218-47D0-9FF4-51A2AF2E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FC7D4C-4C4C-424F-B9E3-9393E782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93D-F0B2-48F7-9E27-6E0E3D68DA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04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CF6E2-C1F2-465E-8AB5-E11EF592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6E238A-7DAF-47C1-A039-0DFF498BC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039B3E-DD10-47E3-95BB-6F1DF2234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F7C84F-CE13-42D8-A2B8-C05ADA72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6B32-2873-4D23-8A5E-3DD1409B5887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9B4FA5-8CDE-4EE3-B4EA-0E79386D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394CF0-833C-4899-829C-0648E1E8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93D-F0B2-48F7-9E27-6E0E3D68DA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20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55E4E-547A-48EA-A54C-EBD544D0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2E62F1-608A-4094-AFB5-762B79A7D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17BBFA-9B0B-4CC3-A471-01121B87B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FE2D9B-94C3-461F-80D8-802FE972D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F333A54-89D1-446B-BA7F-0CE403168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780E469-C2AA-4204-97F8-4BBD5BF7E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6B32-2873-4D23-8A5E-3DD1409B5887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83A6EA-90F9-4D03-8C1A-50BDFC37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9076544-8EEB-46AF-8915-E5981851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93D-F0B2-48F7-9E27-6E0E3D68DA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134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28998-6290-4661-81F6-7A4D17256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6FCB13A-BE3C-403C-B39E-80787335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6B32-2873-4D23-8A5E-3DD1409B5887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058BBEE-07E6-4016-8EB7-3459FAD1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98CCD8B-C181-414F-B8DA-973436A3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93D-F0B2-48F7-9E27-6E0E3D68DA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01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6A42D7-4A7F-4D84-8EFC-6B0B9B20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6B32-2873-4D23-8A5E-3DD1409B5887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73B16B-F3F9-4CE2-8D08-A6545C45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BF3C11-E014-49EF-9931-FF4B0326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93D-F0B2-48F7-9E27-6E0E3D68DA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18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4C2DB-1049-47A2-995B-9455E9F57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AEEF54-F187-4720-893B-9FDB6BAF6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EF81EE-7B8F-49EC-9C1C-6522AE4AA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844B4C-EB6B-40D4-AADD-052E3987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6B32-2873-4D23-8A5E-3DD1409B5887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837682-C5E8-4AC4-A9E0-CB1F79D7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6A886B-3EB8-4683-8CF2-CDAF8F2B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93D-F0B2-48F7-9E27-6E0E3D68DA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054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62785-107E-497D-96A4-1C93DCB3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40AF78-23B0-4FCC-8F1D-33814AAA6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294285-5AF8-4B3A-A5CD-34D1D1EF5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7B348E-5B7B-4052-B528-A85A0B56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6B32-2873-4D23-8A5E-3DD1409B5887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B812CC-55EA-4382-B601-C7198115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074DC1-74E9-44DC-846B-228DEE21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93D-F0B2-48F7-9E27-6E0E3D68DA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2512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5149C-4A1A-45BD-B559-EEAE86B3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0B587D-73BA-4E28-8683-D0D7B046A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3FD457-1CEC-46E6-902C-15C57D831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C6B32-2873-4D23-8A5E-3DD1409B5887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366F36-54DB-4000-ACDE-2D8D76800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4AFE41-D0F5-4692-A415-769AA0BF5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5793D-F0B2-48F7-9E27-6E0E3D68DA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4317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17.emf"/><Relationship Id="rId7" Type="http://schemas.openxmlformats.org/officeDocument/2006/relationships/image" Target="../media/image19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1E4DAF-5B62-4D21-AE48-77B0289E46DD}"/>
              </a:ext>
            </a:extLst>
          </p:cNvPr>
          <p:cNvSpPr txBox="1"/>
          <p:nvPr/>
        </p:nvSpPr>
        <p:spPr>
          <a:xfrm>
            <a:off x="1223423" y="1351508"/>
            <a:ext cx="9745154" cy="415498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наслідування і абстрактні класи </a:t>
            </a:r>
          </a:p>
        </p:txBody>
      </p:sp>
    </p:spTree>
    <p:extLst>
      <p:ext uri="{BB962C8B-B14F-4D97-AF65-F5344CB8AC3E}">
        <p14:creationId xmlns:p14="http://schemas.microsoft.com/office/powerpoint/2010/main" val="579636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0438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Наслідування статичних методів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006475"/>
            <a:ext cx="8229600" cy="108743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 методи успадковуються, але не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перевизначаються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статичний метод дочірнього класу співпадає (за іменем і параметрами) зі статичним методом батьківського класу, то метод батьківського класу </a:t>
            </a:r>
            <a:r>
              <a:rPr lang="uk-U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приховується</a:t>
            </a:r>
          </a:p>
        </p:txBody>
      </p:sp>
      <p:graphicFrame>
        <p:nvGraphicFramePr>
          <p:cNvPr id="124932" name="Объект 4"/>
          <p:cNvGraphicFramePr>
            <a:graphicFrameLocks noChangeAspect="1"/>
          </p:cNvGraphicFramePr>
          <p:nvPr/>
        </p:nvGraphicFramePr>
        <p:xfrm>
          <a:off x="2109188" y="1824844"/>
          <a:ext cx="8025412" cy="2270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857965" imgH="1657548" progId="Visio.Drawing.11">
                  <p:embed/>
                </p:oleObj>
              </mc:Choice>
              <mc:Fallback>
                <p:oleObj name="Visio" r:id="rId2" imgW="5857965" imgH="1657548" progId="Visio.Drawing.11">
                  <p:embed/>
                  <p:pic>
                    <p:nvPicPr>
                      <p:cNvPr id="124932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188" y="1824844"/>
                        <a:ext cx="8025412" cy="2270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3" name="Объект 5"/>
          <p:cNvGraphicFramePr>
            <a:graphicFrameLocks noChangeAspect="1"/>
          </p:cNvGraphicFramePr>
          <p:nvPr/>
        </p:nvGraphicFramePr>
        <p:xfrm>
          <a:off x="2109188" y="3656995"/>
          <a:ext cx="7555840" cy="157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515212" imgH="1152673" progId="Visio.Drawing.11">
                  <p:embed/>
                </p:oleObj>
              </mc:Choice>
              <mc:Fallback>
                <p:oleObj name="Visio" r:id="rId4" imgW="5515212" imgH="1152673" progId="Visio.Drawing.11">
                  <p:embed/>
                  <p:pic>
                    <p:nvPicPr>
                      <p:cNvPr id="124933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188" y="3656995"/>
                        <a:ext cx="7555840" cy="157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4" name="Объект 6"/>
          <p:cNvGraphicFramePr>
            <a:graphicFrameLocks noChangeAspect="1"/>
          </p:cNvGraphicFramePr>
          <p:nvPr/>
        </p:nvGraphicFramePr>
        <p:xfrm>
          <a:off x="2190750" y="4992688"/>
          <a:ext cx="4865688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3549722" imgH="1059759" progId="Visio.Drawing.11">
                  <p:embed/>
                </p:oleObj>
              </mc:Choice>
              <mc:Fallback>
                <p:oleObj name="Visio" r:id="rId6" imgW="3549722" imgH="1059759" progId="Visio.Drawing.11">
                  <p:embed/>
                  <p:pic>
                    <p:nvPicPr>
                      <p:cNvPr id="124934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4992688"/>
                        <a:ext cx="4865688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5" name="Объект 7"/>
          <p:cNvGraphicFramePr>
            <a:graphicFrameLocks noChangeAspect="1"/>
          </p:cNvGraphicFramePr>
          <p:nvPr/>
        </p:nvGraphicFramePr>
        <p:xfrm>
          <a:off x="6089651" y="5776914"/>
          <a:ext cx="4136733" cy="61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3019513" imgH="447792" progId="Visio.Drawing.11">
                  <p:embed/>
                </p:oleObj>
              </mc:Choice>
              <mc:Fallback>
                <p:oleObj name="Visio" r:id="rId8" imgW="3019513" imgH="447792" progId="Visio.Drawing.11">
                  <p:embed/>
                  <p:pic>
                    <p:nvPicPr>
                      <p:cNvPr id="124935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1" y="5776914"/>
                        <a:ext cx="4136733" cy="61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6" name="Стрелка вправо 8"/>
          <p:cNvSpPr>
            <a:spLocks noChangeArrowheads="1"/>
          </p:cNvSpPr>
          <p:nvPr/>
        </p:nvSpPr>
        <p:spPr bwMode="auto">
          <a:xfrm rot="540114">
            <a:off x="4806950" y="5695951"/>
            <a:ext cx="895350" cy="384175"/>
          </a:xfrm>
          <a:prstGeom prst="rightArrow">
            <a:avLst>
              <a:gd name="adj1" fmla="val 50000"/>
              <a:gd name="adj2" fmla="val 4994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24230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17638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специфікатора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955" name="Объект 2"/>
          <p:cNvSpPr>
            <a:spLocks noGrp="1"/>
          </p:cNvSpPr>
          <p:nvPr>
            <p:ph sz="quarter" idx="11"/>
          </p:nvPr>
        </p:nvSpPr>
        <p:spPr>
          <a:xfrm>
            <a:off x="2008188" y="1617663"/>
            <a:ext cx="3816350" cy="4500562"/>
          </a:xfrm>
        </p:spPr>
        <p:txBody>
          <a:bodyPr>
            <a:normAutofit fontScale="92500" lnSpcReduction="20000"/>
          </a:bodyPr>
          <a:lstStyle/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Специфікатор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оголошені класу забороняє наслідування від даного класу</a:t>
            </a:r>
          </a:p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Специфікатор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оголошені методу забороняє </a:t>
            </a:r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перевизначення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даного методу при наслідувані</a:t>
            </a:r>
          </a:p>
          <a:p>
            <a:pPr lvl="1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методи, які викликаються в конструкторі, рекомендується  оголошувати зі специфікатором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5956" name="Объект 2"/>
          <p:cNvGraphicFramePr>
            <a:graphicFrameLocks noChangeAspect="1"/>
          </p:cNvGraphicFramePr>
          <p:nvPr/>
        </p:nvGraphicFramePr>
        <p:xfrm>
          <a:off x="6076951" y="1735138"/>
          <a:ext cx="39020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376020" imgH="553094" progId="Visio.Drawing.11">
                  <p:embed/>
                </p:oleObj>
              </mc:Choice>
              <mc:Fallback>
                <p:oleObj name="Visio" r:id="rId2" imgW="2376020" imgH="553094" progId="Visio.Drawing.11">
                  <p:embed/>
                  <p:pic>
                    <p:nvPicPr>
                      <p:cNvPr id="125956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951" y="1735138"/>
                        <a:ext cx="390207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Объект 3"/>
          <p:cNvGraphicFramePr>
            <a:graphicFrameLocks noChangeAspect="1"/>
          </p:cNvGraphicFramePr>
          <p:nvPr/>
        </p:nvGraphicFramePr>
        <p:xfrm>
          <a:off x="6088063" y="3032126"/>
          <a:ext cx="4152900" cy="251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573886" imgH="1560486" progId="Visio.Drawing.11">
                  <p:embed/>
                </p:oleObj>
              </mc:Choice>
              <mc:Fallback>
                <p:oleObj name="Visio" r:id="rId4" imgW="2573886" imgH="1560486" progId="Visio.Drawing.11">
                  <p:embed/>
                  <p:pic>
                    <p:nvPicPr>
                      <p:cNvPr id="125957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063" y="3032126"/>
                        <a:ext cx="4152900" cy="251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98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3800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Абстрактні класи і абстрактні методи</a:t>
            </a:r>
          </a:p>
        </p:txBody>
      </p:sp>
      <p:sp>
        <p:nvSpPr>
          <p:cNvPr id="128003" name="Объект 2"/>
          <p:cNvSpPr>
            <a:spLocks noGrp="1"/>
          </p:cNvSpPr>
          <p:nvPr>
            <p:ph sz="quarter" idx="11"/>
          </p:nvPr>
        </p:nvSpPr>
        <p:spPr>
          <a:xfrm>
            <a:off x="499621" y="1231900"/>
            <a:ext cx="6434579" cy="5080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Абстрактний клас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визначає загальну поведінку для породжених ним класів</a:t>
            </a: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припускає наявність дочірніх класів</a:t>
            </a: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оголошується зі специфікатором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може мати об’єктів</a:t>
            </a: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 містити або не містити </a:t>
            </a:r>
            <a:r>
              <a:rPr lang="uk-UA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абстрактні методи</a:t>
            </a:r>
          </a:p>
          <a:p>
            <a:pPr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повинен бути оголошений як абстрактний якщо:</a:t>
            </a: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містить абстрактні методи</a:t>
            </a: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успадковується від абстрактного класу, але не реалізує абстрактні методи</a:t>
            </a: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імплементує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інтерфейс, але не реалізує всі методи інтерфейсу</a:t>
            </a:r>
          </a:p>
          <a:p>
            <a:pPr lvl="1">
              <a:defRPr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028" name="Объект 3"/>
          <p:cNvSpPr>
            <a:spLocks noGrp="1"/>
          </p:cNvSpPr>
          <p:nvPr>
            <p:ph sz="quarter" idx="12"/>
          </p:nvPr>
        </p:nvSpPr>
        <p:spPr>
          <a:xfrm>
            <a:off x="7086600" y="1231900"/>
            <a:ext cx="3151188" cy="5080000"/>
          </a:xfrm>
        </p:spPr>
        <p:txBody>
          <a:bodyPr>
            <a:normAutofit/>
          </a:bodyPr>
          <a:lstStyle/>
          <a:p>
            <a:r>
              <a:rPr lang="uk-UA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Абстрактний метод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method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має реалізації</a:t>
            </a:r>
          </a:p>
          <a:p>
            <a:pPr lvl="1"/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оголошується зі специфікатором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ru-RU" alt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uk-UA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перевизначається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дочірніх класах</a:t>
            </a:r>
          </a:p>
          <a:p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685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0450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абстрактного класу</a:t>
            </a:r>
          </a:p>
        </p:txBody>
      </p:sp>
      <p:graphicFrame>
        <p:nvGraphicFramePr>
          <p:cNvPr id="130051" name="Объект 7"/>
          <p:cNvGraphicFramePr>
            <a:graphicFrameLocks noChangeAspect="1"/>
          </p:cNvGraphicFramePr>
          <p:nvPr/>
        </p:nvGraphicFramePr>
        <p:xfrm>
          <a:off x="1812925" y="1049338"/>
          <a:ext cx="6497638" cy="369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103772" imgH="2902056" progId="Visio.Drawing.11">
                  <p:embed/>
                </p:oleObj>
              </mc:Choice>
              <mc:Fallback>
                <p:oleObj name="Visio" r:id="rId2" imgW="5103772" imgH="2902056" progId="Visio.Drawing.11">
                  <p:embed/>
                  <p:pic>
                    <p:nvPicPr>
                      <p:cNvPr id="130051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1049338"/>
                        <a:ext cx="6497638" cy="369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2" name="Объект 8"/>
          <p:cNvGraphicFramePr>
            <a:graphicFrameLocks noChangeAspect="1"/>
          </p:cNvGraphicFramePr>
          <p:nvPr/>
        </p:nvGraphicFramePr>
        <p:xfrm>
          <a:off x="6232526" y="4330701"/>
          <a:ext cx="4360863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381819" imgH="1730814" progId="Visio.Drawing.11">
                  <p:embed/>
                </p:oleObj>
              </mc:Choice>
              <mc:Fallback>
                <p:oleObj name="Visio" r:id="rId4" imgW="3381819" imgH="1730814" progId="Visio.Drawing.11">
                  <p:embed/>
                  <p:pic>
                    <p:nvPicPr>
                      <p:cNvPr id="130052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2526" y="4330701"/>
                        <a:ext cx="4360863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0053" name="Прямая соединительная линия 12"/>
          <p:cNvCxnSpPr>
            <a:cxnSpLocks noChangeShapeType="1"/>
          </p:cNvCxnSpPr>
          <p:nvPr/>
        </p:nvCxnSpPr>
        <p:spPr bwMode="auto">
          <a:xfrm flipV="1">
            <a:off x="6032500" y="4251325"/>
            <a:ext cx="0" cy="2414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054" name="Прямая соединительная линия 14"/>
          <p:cNvCxnSpPr>
            <a:cxnSpLocks noChangeShapeType="1"/>
          </p:cNvCxnSpPr>
          <p:nvPr/>
        </p:nvCxnSpPr>
        <p:spPr bwMode="auto">
          <a:xfrm>
            <a:off x="6032501" y="4251325"/>
            <a:ext cx="41687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54498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Заголовок 4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4972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Абстрактні класи як типи даних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875934" y="1150070"/>
            <a:ext cx="8334866" cy="170743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Абстрактний клас може використовуватись при оголошені посилань на об’єкти:</a:t>
            </a:r>
          </a:p>
          <a:p>
            <a:pPr lvl="1">
              <a:defRPr/>
            </a:pP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посилання  може вказувати на об’єкт неабстрактного </a:t>
            </a:r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нащадка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даного класу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1076" name="Объект 6"/>
          <p:cNvGraphicFramePr>
            <a:graphicFrameLocks noChangeAspect="1"/>
          </p:cNvGraphicFramePr>
          <p:nvPr/>
        </p:nvGraphicFramePr>
        <p:xfrm>
          <a:off x="3186114" y="3327400"/>
          <a:ext cx="4852987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795238" imgH="556873" progId="Visio.Drawing.11">
                  <p:embed/>
                </p:oleObj>
              </mc:Choice>
              <mc:Fallback>
                <p:oleObj name="Visio" r:id="rId2" imgW="2795238" imgH="556873" progId="Visio.Drawing.11">
                  <p:embed/>
                  <p:pic>
                    <p:nvPicPr>
                      <p:cNvPr id="131076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114" y="3327400"/>
                        <a:ext cx="4852987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8287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90FA0-33B1-4D8C-9107-4492941F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ru-RU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Чому</a:t>
            </a: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Java </a:t>
            </a:r>
            <a:r>
              <a:rPr lang="ru-RU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немає</a:t>
            </a: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множинного</a:t>
            </a: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успадкування</a:t>
            </a: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класів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AB4E56-FDC6-44AE-80BD-CF9ABFD14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069" y="1813238"/>
            <a:ext cx="11023862" cy="46818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відсутнє множинне успадкування класів з метою уникнення ряду проблем, що можуть виникнути при його використанні. Декілька причин, чому 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обмежилися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однорівневим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успадкуванням класів, включають:</a:t>
            </a:r>
          </a:p>
          <a:p>
            <a:pPr marL="0" indent="0">
              <a:buNone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Простота та Зрозумілість: Множинне успадкування може створювати складні схеми спадковості, що робить код менш зрозумілим та важче для обслуговування.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Однорівневе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успадкування сприяє простоті та чіткості коду.</a:t>
            </a:r>
          </a:p>
          <a:p>
            <a:pPr marL="0" indent="0">
              <a:buNone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Проблема "Алмаз": Множинне успадкування може призводити до ситуації, відомої як проблема "алмаз". Це трапляється, коли клас успадковує два класи, які успадковують один і той самий клас. Це може викликати непорозуміння та конфлікти.</a:t>
            </a:r>
          </a:p>
          <a:p>
            <a:pPr marL="0" indent="0">
              <a:buNone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Проблема Класу-Батька: В разі множинного успадкування може виникнути проблема, коли клас успадковує багато класів, і один із них має зміни, які несумісні з іншими класами.</a:t>
            </a:r>
          </a:p>
          <a:p>
            <a:pPr marL="0" indent="0">
              <a:buNone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Ізоляція Помилок: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Однорівневе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успадкування дозволяє краще ізолювати помилки та зміни від інших класів, що полегшує розробку та управління кодом.</a:t>
            </a:r>
          </a:p>
          <a:p>
            <a:pPr marL="0" indent="0">
              <a:buNone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Хоча 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відсутнє множинне успадкування класів, можна використовувати інші механізми, такі як інтерфейси та композиція, для досягнення більшої гнучкості та розширюваності в програмуванні.</a:t>
            </a:r>
          </a:p>
        </p:txBody>
      </p:sp>
    </p:spTree>
    <p:extLst>
      <p:ext uri="{BB962C8B-B14F-4D97-AF65-F5344CB8AC3E}">
        <p14:creationId xmlns:p14="http://schemas.microsoft.com/office/powerpoint/2010/main" val="428317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9559"/>
          </a:xfrm>
        </p:spPr>
        <p:txBody>
          <a:bodyPr>
            <a:normAutofit/>
          </a:bodyPr>
          <a:lstStyle/>
          <a:p>
            <a:pPr algn="ctr" eaLnBrk="1" hangingPunct="1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Наслідування</a:t>
            </a:r>
          </a:p>
        </p:txBody>
      </p:sp>
      <p:sp>
        <p:nvSpPr>
          <p:cNvPr id="27651" name="Rectangle 5"/>
          <p:cNvSpPr>
            <a:spLocks noGrp="1"/>
          </p:cNvSpPr>
          <p:nvPr>
            <p:ph type="body" idx="4294967295"/>
          </p:nvPr>
        </p:nvSpPr>
        <p:spPr>
          <a:xfrm>
            <a:off x="680302" y="834761"/>
            <a:ext cx="10924094" cy="20478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uk-UA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Наслідування</a:t>
            </a:r>
            <a:r>
              <a:rPr lang="ru-RU" altLang="ru-RU" dirty="0"/>
              <a:t> (</a:t>
            </a:r>
            <a:r>
              <a:rPr lang="en-US" altLang="ru-RU" b="1" i="1" dirty="0"/>
              <a:t>inheritance</a:t>
            </a:r>
            <a:r>
              <a:rPr lang="en-US" altLang="ru-RU" dirty="0"/>
              <a:t>)</a:t>
            </a:r>
            <a:r>
              <a:rPr lang="ru-RU" altLang="ru-RU" dirty="0"/>
              <a:t> – </a:t>
            </a:r>
            <a:r>
              <a:rPr lang="uk-UA" altLang="ru-RU" dirty="0"/>
              <a:t>механізм створення нових класів на основі існуючих</a:t>
            </a:r>
          </a:p>
          <a:p>
            <a:pPr>
              <a:lnSpc>
                <a:spcPct val="90000"/>
              </a:lnSpc>
            </a:pPr>
            <a:r>
              <a:rPr lang="uk-UA" altLang="ru-RU" dirty="0"/>
              <a:t>При наслідуванні </a:t>
            </a:r>
            <a:r>
              <a:rPr lang="uk-UA" altLang="ru-RU" b="1" i="1" dirty="0"/>
              <a:t>дочірньому класу</a:t>
            </a:r>
            <a:r>
              <a:rPr lang="ru-RU" altLang="ru-RU" dirty="0"/>
              <a:t> </a:t>
            </a:r>
            <a:r>
              <a:rPr lang="en-US" altLang="ru-RU" dirty="0"/>
              <a:t>(</a:t>
            </a:r>
            <a:r>
              <a:rPr lang="en-US" altLang="ru-RU" b="1" i="1" dirty="0"/>
              <a:t>subclass</a:t>
            </a:r>
            <a:r>
              <a:rPr lang="en-US" altLang="ru-RU" dirty="0"/>
              <a:t>)</a:t>
            </a:r>
            <a:r>
              <a:rPr lang="ru-RU" altLang="ru-RU" dirty="0"/>
              <a:t> </a:t>
            </a:r>
            <a:r>
              <a:rPr lang="uk-UA" altLang="ru-RU" dirty="0"/>
              <a:t>передаються поля і методи </a:t>
            </a:r>
            <a:r>
              <a:rPr lang="uk-UA" altLang="ru-RU" b="1" i="1" dirty="0"/>
              <a:t>батьківського класу</a:t>
            </a:r>
            <a:r>
              <a:rPr lang="en-US" altLang="ru-RU" dirty="0"/>
              <a:t> </a:t>
            </a:r>
            <a:r>
              <a:rPr lang="ru-RU" altLang="ru-RU" dirty="0"/>
              <a:t>(</a:t>
            </a:r>
            <a:r>
              <a:rPr lang="en-US" altLang="ru-RU" b="1" i="1" dirty="0"/>
              <a:t>superclass</a:t>
            </a:r>
            <a:r>
              <a:rPr lang="en-US" altLang="ru-RU" dirty="0"/>
              <a:t>)</a:t>
            </a:r>
            <a:r>
              <a:rPr lang="ru-RU" altLang="ru-RU" dirty="0"/>
              <a:t> </a:t>
            </a:r>
          </a:p>
          <a:p>
            <a:pPr>
              <a:lnSpc>
                <a:spcPct val="90000"/>
              </a:lnSpc>
            </a:pPr>
            <a:r>
              <a:rPr lang="uk-UA" altLang="ru-RU" dirty="0"/>
              <a:t>У класу може бути один батько і будь-яка кількість дочірніх класів</a:t>
            </a:r>
          </a:p>
        </p:txBody>
      </p:sp>
      <p:sp>
        <p:nvSpPr>
          <p:cNvPr id="27652" name="Rectangle 1"/>
          <p:cNvSpPr>
            <a:spLocks noChangeArrowheads="1"/>
          </p:cNvSpPr>
          <p:nvPr/>
        </p:nvSpPr>
        <p:spPr bwMode="auto">
          <a:xfrm>
            <a:off x="2024064" y="3849689"/>
            <a:ext cx="34829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600">
                <a:latin typeface="Courier New" panose="02070309020205020404" pitchFamily="49" charset="0"/>
              </a:rPr>
              <a:t>class </a:t>
            </a:r>
            <a:r>
              <a:rPr lang="en-US" altLang="ru-RU" sz="1600" b="1">
                <a:latin typeface="Courier New" panose="02070309020205020404" pitchFamily="49" charset="0"/>
              </a:rPr>
              <a:t>Transport </a:t>
            </a:r>
            <a:r>
              <a:rPr lang="en-US" altLang="ru-RU" sz="16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600">
                <a:latin typeface="Courier New" panose="02070309020205020404" pitchFamily="49" charset="0"/>
              </a:rPr>
              <a:t>   …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6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en-US" altLang="ru-RU" sz="1600">
              <a:latin typeface="Courier New" panose="02070309020205020404" pitchFamily="49" charset="0"/>
            </a:endParaRP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600">
                <a:latin typeface="Courier New" panose="02070309020205020404" pitchFamily="49" charset="0"/>
              </a:rPr>
              <a:t>class </a:t>
            </a:r>
            <a:r>
              <a:rPr lang="en-US" altLang="ru-RU" sz="1600" b="1">
                <a:latin typeface="Courier New" panose="02070309020205020404" pitchFamily="49" charset="0"/>
              </a:rPr>
              <a:t>Car</a:t>
            </a:r>
            <a:r>
              <a:rPr lang="en-US" altLang="ru-RU" sz="160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600">
                <a:latin typeface="Courier New" panose="02070309020205020404" pitchFamily="49" charset="0"/>
              </a:rPr>
              <a:t>     </a:t>
            </a:r>
            <a:r>
              <a:rPr lang="en-US" altLang="ru-RU" sz="1600" b="1" i="1">
                <a:latin typeface="Courier New" panose="02070309020205020404" pitchFamily="49" charset="0"/>
              </a:rPr>
              <a:t>extends</a:t>
            </a:r>
            <a:r>
              <a:rPr lang="en-US" altLang="ru-RU" sz="1600">
                <a:latin typeface="Courier New" panose="02070309020205020404" pitchFamily="49" charset="0"/>
              </a:rPr>
              <a:t> Transport {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600">
                <a:latin typeface="Courier New" panose="02070309020205020404" pitchFamily="49" charset="0"/>
              </a:rPr>
              <a:t>   …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600">
                <a:latin typeface="Courier New" panose="02070309020205020404" pitchFamily="49" charset="0"/>
              </a:rPr>
              <a:t>}</a:t>
            </a:r>
            <a:endParaRPr lang="ru-RU" altLang="ru-RU" sz="1600">
              <a:latin typeface="Courier New" panose="02070309020205020404" pitchFamily="49" charset="0"/>
            </a:endParaRPr>
          </a:p>
        </p:txBody>
      </p:sp>
      <p:graphicFrame>
        <p:nvGraphicFramePr>
          <p:cNvPr id="2765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903709"/>
              </p:ext>
            </p:extLst>
          </p:nvPr>
        </p:nvGraphicFramePr>
        <p:xfrm>
          <a:off x="6096000" y="3195131"/>
          <a:ext cx="4763678" cy="3371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781655" imgH="2676602" progId="Visio.Drawing.11">
                  <p:embed/>
                </p:oleObj>
              </mc:Choice>
              <mc:Fallback>
                <p:oleObj name="Visio" r:id="rId2" imgW="3781655" imgH="2676602" progId="Visio.Drawing.11">
                  <p:embed/>
                  <p:pic>
                    <p:nvPicPr>
                      <p:cNvPr id="2765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195131"/>
                        <a:ext cx="4763678" cy="3371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771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851"/>
          </a:xfrm>
        </p:spPr>
        <p:txBody>
          <a:bodyPr>
            <a:norm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Модифікатори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359585797"/>
              </p:ext>
            </p:extLst>
          </p:nvPr>
        </p:nvGraphicFramePr>
        <p:xfrm>
          <a:off x="1981200" y="883920"/>
          <a:ext cx="8229599" cy="50901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830629383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95360545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75697502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46212356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21648141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360709429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565286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Клас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Внутр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Змін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Констр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Блок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57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248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protected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45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default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50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private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73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final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66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abstract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218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static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616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native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09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transient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89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synchro-</a:t>
                      </a:r>
                      <a:r>
                        <a:rPr lang="en-US" dirty="0" err="1"/>
                        <a:t>nized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48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volatile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5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strictfp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762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75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582400" cy="695324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Наслідування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>
          <a:xfrm>
            <a:off x="452766" y="770757"/>
            <a:ext cx="4986010" cy="539191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Наслідування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класу може бути один батько і будь-яка кількість дочірніх класів</a:t>
            </a:r>
          </a:p>
          <a:p>
            <a:pPr>
              <a:lnSpc>
                <a:spcPct val="90000"/>
              </a:lnSpc>
              <a:defRPr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Прабатьком всіх класів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клас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java.lang.Object</a:t>
            </a:r>
            <a:endParaRPr lang="en-US" altLang="ru-RU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Дочірньому класу передаються поля і методи батьківського класу</a:t>
            </a:r>
          </a:p>
          <a:p>
            <a:pPr>
              <a:lnSpc>
                <a:spcPct val="90000"/>
              </a:lnSpc>
              <a:defRPr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Дочірній клас може звертатись до полів і методів батьківського класу, які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90000"/>
              </a:lnSpc>
              <a:defRPr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оголошені зі специфікатором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</a:p>
          <a:p>
            <a:pPr lvl="1">
              <a:lnSpc>
                <a:spcPct val="90000"/>
              </a:lnSpc>
              <a:defRPr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оголошені без специфікатора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private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умові, що дочірній клас знаходиться в одному пакеті разом з батьківським</a:t>
            </a:r>
          </a:p>
          <a:p>
            <a:pPr>
              <a:lnSpc>
                <a:spcPct val="90000"/>
              </a:lnSpc>
              <a:defRPr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Дочірній клас може мати свої власні поля і методи, а також </a:t>
            </a:r>
            <a:r>
              <a:rPr lang="uk-UA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перевизначати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методи батьківського класу</a:t>
            </a:r>
            <a:endParaRPr lang="uk-UA" altLang="ru-RU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6863157" y="931863"/>
            <a:ext cx="3336925" cy="24971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Батьківський клас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(parent class)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Суперклас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(superclass)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Базовий клас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(base class)</a:t>
            </a:r>
          </a:p>
          <a:p>
            <a:pPr>
              <a:defRPr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Дочірній клас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class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Підклас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subclass)</a:t>
            </a:r>
          </a:p>
          <a:p>
            <a:pPr lvl="1">
              <a:defRPr/>
            </a:pPr>
            <a:r>
              <a:rPr 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Наслідуємий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class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4693" name="Picture 5" descr="All Classes in the Java Platform are Descendants of Ob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77" y="3665539"/>
            <a:ext cx="4986009" cy="2587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29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9602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Оголошення дочірніх класів</a:t>
            </a:r>
          </a:p>
        </p:txBody>
      </p:sp>
      <p:cxnSp>
        <p:nvCxnSpPr>
          <p:cNvPr id="115715" name="Прямая соединительная линия 6"/>
          <p:cNvCxnSpPr>
            <a:cxnSpLocks noChangeShapeType="1"/>
          </p:cNvCxnSpPr>
          <p:nvPr/>
        </p:nvCxnSpPr>
        <p:spPr bwMode="auto">
          <a:xfrm>
            <a:off x="5757863" y="872906"/>
            <a:ext cx="0" cy="3822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16" name="Прямая соединительная линия 10"/>
          <p:cNvCxnSpPr>
            <a:cxnSpLocks noChangeShapeType="1"/>
          </p:cNvCxnSpPr>
          <p:nvPr/>
        </p:nvCxnSpPr>
        <p:spPr bwMode="auto">
          <a:xfrm>
            <a:off x="5757863" y="4681538"/>
            <a:ext cx="8318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17" name="Прямая соединительная линия 12"/>
          <p:cNvCxnSpPr>
            <a:cxnSpLocks noChangeShapeType="1"/>
          </p:cNvCxnSpPr>
          <p:nvPr/>
        </p:nvCxnSpPr>
        <p:spPr bwMode="auto">
          <a:xfrm>
            <a:off x="6589713" y="4681538"/>
            <a:ext cx="0" cy="160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718" name="Стрелка вниз 14"/>
          <p:cNvSpPr>
            <a:spLocks noChangeArrowheads="1"/>
          </p:cNvSpPr>
          <p:nvPr/>
        </p:nvSpPr>
        <p:spPr bwMode="auto">
          <a:xfrm>
            <a:off x="8299450" y="4260851"/>
            <a:ext cx="330200" cy="841375"/>
          </a:xfrm>
          <a:prstGeom prst="downArrow">
            <a:avLst>
              <a:gd name="adj1" fmla="val 50000"/>
              <a:gd name="adj2" fmla="val 4985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115719" name="Объект 1"/>
          <p:cNvGraphicFramePr>
            <a:graphicFrameLocks noChangeAspect="1"/>
          </p:cNvGraphicFramePr>
          <p:nvPr/>
        </p:nvGraphicFramePr>
        <p:xfrm>
          <a:off x="1687514" y="944564"/>
          <a:ext cx="3870325" cy="314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106749" imgH="2504174" progId="Visio.Drawing.11">
                  <p:embed/>
                </p:oleObj>
              </mc:Choice>
              <mc:Fallback>
                <p:oleObj name="Visio" r:id="rId2" imgW="3106749" imgH="2504174" progId="Visio.Drawing.11">
                  <p:embed/>
                  <p:pic>
                    <p:nvPicPr>
                      <p:cNvPr id="115719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4" y="944564"/>
                        <a:ext cx="3870325" cy="314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0" name="Объект 3"/>
          <p:cNvGraphicFramePr>
            <a:graphicFrameLocks noChangeAspect="1"/>
          </p:cNvGraphicFramePr>
          <p:nvPr/>
        </p:nvGraphicFramePr>
        <p:xfrm>
          <a:off x="1646238" y="4065588"/>
          <a:ext cx="4527550" cy="24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465771" imgH="1900602" progId="Visio.Drawing.11">
                  <p:embed/>
                </p:oleObj>
              </mc:Choice>
              <mc:Fallback>
                <p:oleObj name="Visio" r:id="rId4" imgW="3465771" imgH="1900602" progId="Visio.Drawing.11">
                  <p:embed/>
                  <p:pic>
                    <p:nvPicPr>
                      <p:cNvPr id="11572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4065588"/>
                        <a:ext cx="4527550" cy="248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1" name="Объект 4"/>
          <p:cNvGraphicFramePr>
            <a:graphicFrameLocks noChangeAspect="1"/>
          </p:cNvGraphicFramePr>
          <p:nvPr/>
        </p:nvGraphicFramePr>
        <p:xfrm>
          <a:off x="5973764" y="1069976"/>
          <a:ext cx="4484687" cy="340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3633404" imgH="2755482" progId="Visio.Drawing.11">
                  <p:embed/>
                </p:oleObj>
              </mc:Choice>
              <mc:Fallback>
                <p:oleObj name="Visio" r:id="rId6" imgW="3633404" imgH="2755482" progId="Visio.Drawing.11">
                  <p:embed/>
                  <p:pic>
                    <p:nvPicPr>
                      <p:cNvPr id="115721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3764" y="1069976"/>
                        <a:ext cx="4484687" cy="340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2" name="Объект 1"/>
          <p:cNvGraphicFramePr>
            <a:graphicFrameLocks noChangeAspect="1"/>
          </p:cNvGraphicFramePr>
          <p:nvPr/>
        </p:nvGraphicFramePr>
        <p:xfrm>
          <a:off x="7700963" y="5316539"/>
          <a:ext cx="166211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196378" imgH="596553" progId="Visio.Drawing.11">
                  <p:embed/>
                </p:oleObj>
              </mc:Choice>
              <mc:Fallback>
                <p:oleObj name="Visio" r:id="rId8" imgW="1196378" imgH="596553" progId="Visio.Drawing.11">
                  <p:embed/>
                  <p:pic>
                    <p:nvPicPr>
                      <p:cNvPr id="11572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0963" y="5316539"/>
                        <a:ext cx="1662112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553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7838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елементів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6739" name="Объект 1"/>
          <p:cNvGraphicFramePr>
            <a:graphicFrameLocks noChangeAspect="1"/>
          </p:cNvGraphicFramePr>
          <p:nvPr/>
        </p:nvGraphicFramePr>
        <p:xfrm>
          <a:off x="1990726" y="1239839"/>
          <a:ext cx="5686425" cy="305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166807" imgH="2240179" progId="Visio.Drawing.11">
                  <p:embed/>
                </p:oleObj>
              </mc:Choice>
              <mc:Fallback>
                <p:oleObj name="Visio" r:id="rId2" imgW="4166807" imgH="2240179" progId="Visio.Drawing.11">
                  <p:embed/>
                  <p:pic>
                    <p:nvPicPr>
                      <p:cNvPr id="116739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26" y="1239839"/>
                        <a:ext cx="5686425" cy="305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0" name="Объект 2"/>
          <p:cNvGraphicFramePr>
            <a:graphicFrameLocks noChangeAspect="1"/>
          </p:cNvGraphicFramePr>
          <p:nvPr/>
        </p:nvGraphicFramePr>
        <p:xfrm>
          <a:off x="3286126" y="4200526"/>
          <a:ext cx="6945313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088925" imgH="1565345" progId="Visio.Drawing.11">
                  <p:embed/>
                </p:oleObj>
              </mc:Choice>
              <mc:Fallback>
                <p:oleObj name="Visio" r:id="rId4" imgW="5088925" imgH="1565345" progId="Visio.Drawing.11">
                  <p:embed/>
                  <p:pic>
                    <p:nvPicPr>
                      <p:cNvPr id="11674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6" y="4200526"/>
                        <a:ext cx="6945313" cy="213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002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7900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 при наслідувані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Объект 2"/>
          <p:cNvSpPr>
            <a:spLocks noGrp="1"/>
          </p:cNvSpPr>
          <p:nvPr>
            <p:ph idx="1"/>
          </p:nvPr>
        </p:nvSpPr>
        <p:spPr>
          <a:xfrm>
            <a:off x="1217629" y="921167"/>
            <a:ext cx="8229600" cy="111601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створенні об’єкту дочірнього класу спочатку викликається конструктор батьківського класу, а потім – дочірнього</a:t>
            </a:r>
          </a:p>
          <a:p>
            <a:pPr>
              <a:defRPr/>
            </a:pP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батьківського класу може бути викликаний явно з допомогою ключового слова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endParaRPr lang="ru-RU" alt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1860" name="Объект 1"/>
          <p:cNvGraphicFramePr>
            <a:graphicFrameLocks noChangeAspect="1"/>
          </p:cNvGraphicFramePr>
          <p:nvPr/>
        </p:nvGraphicFramePr>
        <p:xfrm>
          <a:off x="1981200" y="1980446"/>
          <a:ext cx="8629804" cy="1989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191503" imgH="1657548" progId="Visio.Drawing.11">
                  <p:embed/>
                </p:oleObj>
              </mc:Choice>
              <mc:Fallback>
                <p:oleObj name="Visio" r:id="rId2" imgW="7191503" imgH="1657548" progId="Visio.Drawing.11">
                  <p:embed/>
                  <p:pic>
                    <p:nvPicPr>
                      <p:cNvPr id="12186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980446"/>
                        <a:ext cx="8629804" cy="1989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1" name="Объект 2"/>
          <p:cNvGraphicFramePr>
            <a:graphicFrameLocks noChangeAspect="1"/>
          </p:cNvGraphicFramePr>
          <p:nvPr/>
        </p:nvGraphicFramePr>
        <p:xfrm>
          <a:off x="1912473" y="3831260"/>
          <a:ext cx="8367054" cy="300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972545" imgH="2505350" progId="Visio.Drawing.11">
                  <p:embed/>
                </p:oleObj>
              </mc:Choice>
              <mc:Fallback>
                <p:oleObj name="Visio" r:id="rId4" imgW="6972545" imgH="2505350" progId="Visio.Drawing.11">
                  <p:embed/>
                  <p:pic>
                    <p:nvPicPr>
                      <p:cNvPr id="121861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473" y="3831260"/>
                        <a:ext cx="8367054" cy="3006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474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9558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 при наслідувані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883" name="Стрелка вниз 5"/>
          <p:cNvSpPr>
            <a:spLocks noChangeArrowheads="1"/>
          </p:cNvSpPr>
          <p:nvPr/>
        </p:nvSpPr>
        <p:spPr bwMode="auto">
          <a:xfrm rot="-2664045">
            <a:off x="5064125" y="3149601"/>
            <a:ext cx="374650" cy="777875"/>
          </a:xfrm>
          <a:prstGeom prst="downArrow">
            <a:avLst>
              <a:gd name="adj1" fmla="val 50000"/>
              <a:gd name="adj2" fmla="val 5007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122884" name="Объект 7"/>
          <p:cNvGraphicFramePr>
            <a:graphicFrameLocks noChangeAspect="1"/>
          </p:cNvGraphicFramePr>
          <p:nvPr/>
        </p:nvGraphicFramePr>
        <p:xfrm>
          <a:off x="4494214" y="3948113"/>
          <a:ext cx="5578475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857869" imgH="1361980" progId="Visio.Drawing.11">
                  <p:embed/>
                </p:oleObj>
              </mc:Choice>
              <mc:Fallback>
                <p:oleObj name="Visio" r:id="rId2" imgW="3857869" imgH="1361980" progId="Visio.Drawing.11">
                  <p:embed/>
                  <p:pic>
                    <p:nvPicPr>
                      <p:cNvPr id="122884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214" y="3948113"/>
                        <a:ext cx="5578475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5" name="Объект 8"/>
          <p:cNvGraphicFramePr>
            <a:graphicFrameLocks noChangeAspect="1"/>
          </p:cNvGraphicFramePr>
          <p:nvPr/>
        </p:nvGraphicFramePr>
        <p:xfrm>
          <a:off x="2076450" y="1397000"/>
          <a:ext cx="5245100" cy="214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831541" imgH="1564805" progId="Visio.Drawing.11">
                  <p:embed/>
                </p:oleObj>
              </mc:Choice>
              <mc:Fallback>
                <p:oleObj name="Visio" r:id="rId4" imgW="3831541" imgH="1564805" progId="Visio.Drawing.11">
                  <p:embed/>
                  <p:pic>
                    <p:nvPicPr>
                      <p:cNvPr id="122885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1397000"/>
                        <a:ext cx="5245100" cy="214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987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52526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Приховування полів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042988"/>
            <a:ext cx="8229600" cy="931862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Дочірній клас може мати поля, які співпадають з назвами полів батьківського класу</a:t>
            </a: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такому випадку поля батьківського класу будуть </a:t>
            </a:r>
            <a:r>
              <a:rPr lang="uk-U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приховані</a:t>
            </a:r>
          </a:p>
        </p:txBody>
      </p:sp>
      <p:graphicFrame>
        <p:nvGraphicFramePr>
          <p:cNvPr id="123908" name="Объект 3"/>
          <p:cNvGraphicFramePr>
            <a:graphicFrameLocks noChangeAspect="1"/>
          </p:cNvGraphicFramePr>
          <p:nvPr/>
        </p:nvGraphicFramePr>
        <p:xfrm>
          <a:off x="1792289" y="2182814"/>
          <a:ext cx="4276725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046553" imgH="1232247" progId="Visio.Drawing.11">
                  <p:embed/>
                </p:oleObj>
              </mc:Choice>
              <mc:Fallback>
                <p:oleObj name="Visio" r:id="rId2" imgW="3046553" imgH="1232247" progId="Visio.Drawing.11">
                  <p:embed/>
                  <p:pic>
                    <p:nvPicPr>
                      <p:cNvPr id="123908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9" y="2182814"/>
                        <a:ext cx="4276725" cy="172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9" name="Объект 4"/>
          <p:cNvGraphicFramePr>
            <a:graphicFrameLocks noChangeAspect="1"/>
          </p:cNvGraphicFramePr>
          <p:nvPr/>
        </p:nvGraphicFramePr>
        <p:xfrm>
          <a:off x="1792289" y="3835401"/>
          <a:ext cx="4276725" cy="291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046553" imgH="2074709" progId="Visio.Drawing.11">
                  <p:embed/>
                </p:oleObj>
              </mc:Choice>
              <mc:Fallback>
                <p:oleObj name="Visio" r:id="rId4" imgW="3046553" imgH="2074709" progId="Visio.Drawing.11">
                  <p:embed/>
                  <p:pic>
                    <p:nvPicPr>
                      <p:cNvPr id="123909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9" y="3835401"/>
                        <a:ext cx="4276725" cy="291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0" name="Объект 6"/>
          <p:cNvGraphicFramePr>
            <a:graphicFrameLocks noChangeAspect="1"/>
          </p:cNvGraphicFramePr>
          <p:nvPr/>
        </p:nvGraphicFramePr>
        <p:xfrm>
          <a:off x="6527801" y="2125664"/>
          <a:ext cx="3940175" cy="311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627335" imgH="2076329" progId="Visio.Drawing.11">
                  <p:embed/>
                </p:oleObj>
              </mc:Choice>
              <mc:Fallback>
                <p:oleObj name="Visio" r:id="rId6" imgW="2627335" imgH="2076329" progId="Visio.Drawing.11">
                  <p:embed/>
                  <p:pic>
                    <p:nvPicPr>
                      <p:cNvPr id="12391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1" y="2125664"/>
                        <a:ext cx="3940175" cy="311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3911" name="Прямая соединительная линия 8"/>
          <p:cNvCxnSpPr>
            <a:cxnSpLocks noChangeShapeType="1"/>
          </p:cNvCxnSpPr>
          <p:nvPr/>
        </p:nvCxnSpPr>
        <p:spPr bwMode="auto">
          <a:xfrm>
            <a:off x="6251575" y="2212976"/>
            <a:ext cx="0" cy="40417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23912" name="Объект 9"/>
          <p:cNvGraphicFramePr>
            <a:graphicFrameLocks noChangeAspect="1"/>
          </p:cNvGraphicFramePr>
          <p:nvPr/>
        </p:nvGraphicFramePr>
        <p:xfrm>
          <a:off x="9344026" y="4997450"/>
          <a:ext cx="1122363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707515" imgH="749066" progId="Visio.Drawing.11">
                  <p:embed/>
                </p:oleObj>
              </mc:Choice>
              <mc:Fallback>
                <p:oleObj name="Visio" r:id="rId8" imgW="707515" imgH="749066" progId="Visio.Drawing.11">
                  <p:embed/>
                  <p:pic>
                    <p:nvPicPr>
                      <p:cNvPr id="123912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4026" y="4997450"/>
                        <a:ext cx="1122363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3" name="Стрелка вниз 10"/>
          <p:cNvSpPr>
            <a:spLocks noChangeArrowheads="1"/>
          </p:cNvSpPr>
          <p:nvPr/>
        </p:nvSpPr>
        <p:spPr bwMode="auto">
          <a:xfrm rot="-2789931">
            <a:off x="8693151" y="4681538"/>
            <a:ext cx="365125" cy="768350"/>
          </a:xfrm>
          <a:prstGeom prst="downArrow">
            <a:avLst>
              <a:gd name="adj1" fmla="val 50000"/>
              <a:gd name="adj2" fmla="val 5010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159619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722</Words>
  <Application>Microsoft Office PowerPoint</Application>
  <PresentationFormat>Широкоэкранный</PresentationFormat>
  <Paragraphs>161</Paragraphs>
  <Slides>15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Times New Roman</vt:lpstr>
      <vt:lpstr>Тема Office</vt:lpstr>
      <vt:lpstr>Visio</vt:lpstr>
      <vt:lpstr>Презентация PowerPoint</vt:lpstr>
      <vt:lpstr>Наслідування</vt:lpstr>
      <vt:lpstr>Модифікатори</vt:lpstr>
      <vt:lpstr>Наслідування</vt:lpstr>
      <vt:lpstr>Оголошення дочірніх класів</vt:lpstr>
      <vt:lpstr>Використання елементів protected</vt:lpstr>
      <vt:lpstr>Конструктори при наслідувані</vt:lpstr>
      <vt:lpstr>Конструктори при наслідувані</vt:lpstr>
      <vt:lpstr>Приховування полів</vt:lpstr>
      <vt:lpstr>Наслідування статичних методів</vt:lpstr>
      <vt:lpstr>Використання специфікатора final</vt:lpstr>
      <vt:lpstr>Абстрактні класи і абстрактні методи</vt:lpstr>
      <vt:lpstr>Приклад абстрактного класу</vt:lpstr>
      <vt:lpstr>Абстрактні класи як типи даних</vt:lpstr>
      <vt:lpstr>Чому в Java немає множинного успадкування класів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Наслідування</dc:title>
  <dc:creator>Шейко Ростислав Олександрович</dc:creator>
  <cp:lastModifiedBy>Шейко Ростислав Олександрович</cp:lastModifiedBy>
  <cp:revision>19</cp:revision>
  <dcterms:created xsi:type="dcterms:W3CDTF">2023-12-18T18:40:11Z</dcterms:created>
  <dcterms:modified xsi:type="dcterms:W3CDTF">2024-08-14T14:32:02Z</dcterms:modified>
</cp:coreProperties>
</file>