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901" r:id="rId3"/>
    <p:sldId id="902" r:id="rId4"/>
    <p:sldId id="903" r:id="rId5"/>
    <p:sldId id="904" r:id="rId6"/>
    <p:sldId id="905" r:id="rId7"/>
    <p:sldId id="906" r:id="rId8"/>
    <p:sldId id="907" r:id="rId9"/>
    <p:sldId id="908" r:id="rId10"/>
    <p:sldId id="909" r:id="rId11"/>
    <p:sldId id="910" r:id="rId12"/>
    <p:sldId id="911" r:id="rId13"/>
    <p:sldId id="912" r:id="rId14"/>
    <p:sldId id="913" r:id="rId15"/>
    <p:sldId id="914" r:id="rId16"/>
    <p:sldId id="897" r:id="rId17"/>
    <p:sldId id="915" r:id="rId18"/>
    <p:sldId id="916" r:id="rId19"/>
    <p:sldId id="917" r:id="rId20"/>
    <p:sldId id="918" r:id="rId21"/>
    <p:sldId id="919" r:id="rId22"/>
    <p:sldId id="920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8B97D-A147-4EE0-BAAF-930745F534A0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52B8-94B5-4D05-88BA-A5F865F046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28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52B8-94B5-4D05-88BA-A5F865F0461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531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E9F8-E5A5-4DAB-99E0-96F65A35F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F222D-2A41-4F75-A7F1-4EC72152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56E5A-FE89-4B6C-97A6-857FB5C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BBC732-496F-4A5A-8F78-A01BA580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F7C65-2BBB-4BE2-8C69-34DC5F76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89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9D35F-0DFD-4504-A352-7778C40F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FB5D1-0049-4A40-8800-9CC7BEF8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3BC41-90B5-4B20-BB32-210089A2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2729F-1AA6-4A91-8B89-6FB8D47C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9B004-C72D-4CA0-8286-5E418E78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19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4BCD09-E58E-4BD1-A992-102EA96A2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A8C698-6DB1-44D9-808F-FF89374E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0034D-3449-4D8A-80C4-5B8DD9AB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5829E-40B1-4AFF-9AB1-D7098C4E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3B5B58-3799-45A0-80C6-1AE67747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145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11604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78467-9436-4542-A3B5-E6F5021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66D34-05FB-456E-B5B9-6E8E86DB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EE65B-3AA5-4A91-84B4-F4CE9202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C6CA7-118E-49F0-838E-737363C0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CA742-8F36-42D6-A0A8-A1CDE969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252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0D85A-DED0-4746-A397-DBA7C8E0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86A67-99B5-440A-A63C-385ADCAB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484F0A-2404-4882-828B-FF2BAAC6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B37F7-8D83-4D2D-A614-5FAE07A6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24234-8062-4DE4-96FB-1F002DC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61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85020-9B0B-4B13-B031-EF2B3C2F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13047-9E63-4D14-82FA-3DED47E5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57E83F-CF3D-4CC8-A2DB-5C18BBC6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34560-F4A3-48A0-BF92-22AD547B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225FED-13E0-4968-884E-DA06DAA4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66FDA-B647-4E72-BE4C-32E64A7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68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7D1B0-5D13-43A4-AD2B-FEDB7929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D59455-25EE-4876-B3AB-88DA9D18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57C12A-054A-4983-B5BA-3D714AFF3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7B47EE-147A-4460-83F0-817897063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C3F77A-A7E3-4E41-B731-5410A8679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9D2B73-837D-4BD8-BEB4-65D18BB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B87651-62F5-4306-8E80-E18F6B27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26D628-8863-48F2-97DE-84F5D6F8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5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7E7D-4323-4080-9C50-8709009A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4F6FE1-0EC3-4B3C-B997-2640E2E9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2DF97A-C47D-43E9-9D24-76760C9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54360D-1F86-4E8D-94B5-D3C34A37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3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1C7138-1EF6-42BC-A1DB-B6F6EB95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7967E5-A32C-4A61-9FA6-CAC4D4AF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EB82D7-8D82-4AC4-898F-FB9A40F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30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8954-3EE7-4B1C-95DB-B8354619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9DA0-990D-421C-BC12-012FBABC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C35840-4762-475B-9257-2307D147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7F59DF-A2FC-4238-806F-80A0A875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7A887B-A797-44E1-80CC-F7270F05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4BF5E-BEC4-44FF-9039-9C5EBE87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C82A9-986B-4C11-AA61-11EE202C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FFC688-5D9F-401D-82D6-373D6022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DB1E6C-4D99-4FD4-87A8-30789051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DF0E5E-BAE3-4FB7-BA58-50B84E00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38AC9D-4F2D-4808-B59B-0ACF665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D3136-8EE5-484A-8B02-7F61EA52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5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AB998-F194-449D-B45B-1C63275E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7F7F3-4235-4EF1-B1FD-5C9F0DC9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458AF-E7D8-4D11-99B4-AF1FA2117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3C31-A71A-4565-B352-4957DD3DAAED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2BD0C-3077-4C1A-AF5D-6EAD7B51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0D795-A1D8-4C12-877B-05A33F90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252F5C-7819-465C-941D-76A406C59CBF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AA42D3-13E9-4084-A018-202492C8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5" y="90095"/>
            <a:ext cx="5989235" cy="2888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E76163-DACD-4EE1-89F4-746A570F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5" y="3429000"/>
            <a:ext cx="5989235" cy="2869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7F4BC-901E-41DC-A2EF-D1DC91599842}"/>
              </a:ext>
            </a:extLst>
          </p:cNvPr>
          <p:cNvSpPr txBox="1"/>
          <p:nvPr/>
        </p:nvSpPr>
        <p:spPr>
          <a:xfrm>
            <a:off x="106765" y="2978870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46B44-5720-44FE-8F86-57CDCD29E862}"/>
              </a:ext>
            </a:extLst>
          </p:cNvPr>
          <p:cNvSpPr txBox="1"/>
          <p:nvPr/>
        </p:nvSpPr>
        <p:spPr>
          <a:xfrm>
            <a:off x="106764" y="6298494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581863-B66C-4C26-8EA4-35790D11A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00" y="90095"/>
            <a:ext cx="5954979" cy="29830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3B9AEA-7DB3-42C6-8F51-BDFA62615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00" y="3450224"/>
            <a:ext cx="5944936" cy="2848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2BB73B-2C38-4F76-A9F0-D3C30221CEFB}"/>
              </a:ext>
            </a:extLst>
          </p:cNvPr>
          <p:cNvSpPr txBox="1"/>
          <p:nvPr/>
        </p:nvSpPr>
        <p:spPr>
          <a:xfrm>
            <a:off x="6095999" y="3019269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D2143-4BD7-4506-A067-48ADBA6360A2}"/>
              </a:ext>
            </a:extLst>
          </p:cNvPr>
          <p:cNvSpPr txBox="1"/>
          <p:nvPr/>
        </p:nvSpPr>
        <p:spPr>
          <a:xfrm>
            <a:off x="6095998" y="6317775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13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EC57A8-8443-40AA-BD33-54964007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957262"/>
            <a:ext cx="10296525" cy="4943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6D00B-E8C8-49C3-B59F-3BCE189E13C3}"/>
              </a:ext>
            </a:extLst>
          </p:cNvPr>
          <p:cNvSpPr txBox="1"/>
          <p:nvPr/>
        </p:nvSpPr>
        <p:spPr>
          <a:xfrm>
            <a:off x="0" y="61476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854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C1BF5-1C19-461F-B1A8-B1E68E64662E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Надмірний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077E21-B615-4CF1-A535-A19C5922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69" y="707886"/>
            <a:ext cx="1155726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наджадібному режимі робота матчера аналогічна механізму жадібного режиму. Відмінність у тому, що з захоплення тексту остаточно рядка пошук у зворотному напрямі немає. Тобто перші три етапи при наджадібному режимі будуть аналогічні жадібному режиму. Після захоплення всього рядка матчер додає залишок шаблону і порівнює із захопленим рядком. У нашому прикладі під час виконання методу main з шаблоном "А.++а" збігів не буде знайдено.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uk-UA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92772A-05E7-44C7-AAA5-8121A521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83" y="3072132"/>
            <a:ext cx="7075233" cy="3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69D57-2A3C-4063-82E8-F1AA87D2BCA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Лінивий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3BF11B-A536-4A50-9B32-0A507395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707886"/>
            <a:ext cx="5448694" cy="26829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4898D-BEF7-43BF-A149-51A64638B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4" y="3715038"/>
            <a:ext cx="5448694" cy="268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8221E9-15C1-4E1C-9875-827CA4E7F49D}"/>
              </a:ext>
            </a:extLst>
          </p:cNvPr>
          <p:cNvSpPr txBox="1"/>
          <p:nvPr/>
        </p:nvSpPr>
        <p:spPr>
          <a:xfrm>
            <a:off x="282804" y="3345706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6B34F6-E358-46D8-BDA0-D93309CA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02" y="707886"/>
            <a:ext cx="5448694" cy="2625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EA4BE-D515-4941-8080-F91DFCB775EE}"/>
              </a:ext>
            </a:extLst>
          </p:cNvPr>
          <p:cNvSpPr txBox="1"/>
          <p:nvPr/>
        </p:nvSpPr>
        <p:spPr>
          <a:xfrm>
            <a:off x="282804" y="6397950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7F529-0048-499F-8FED-F0BFFDA48F25}"/>
              </a:ext>
            </a:extLst>
          </p:cNvPr>
          <p:cNvSpPr txBox="1"/>
          <p:nvPr/>
        </p:nvSpPr>
        <p:spPr>
          <a:xfrm>
            <a:off x="6460502" y="3368252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3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2D2AE3-CA4D-408D-B12D-C822A596B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502" y="3737584"/>
            <a:ext cx="5448694" cy="263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E377DD-C260-4285-A57E-D2818695D663}"/>
              </a:ext>
            </a:extLst>
          </p:cNvPr>
          <p:cNvSpPr txBox="1"/>
          <p:nvPr/>
        </p:nvSpPr>
        <p:spPr>
          <a:xfrm>
            <a:off x="6460502" y="6376392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384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F00FE2-AA0C-4288-83D1-5D89CA5C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47737"/>
            <a:ext cx="10210800" cy="4962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4280C-4985-4E5E-9CBB-77451DD826DE}"/>
              </a:ext>
            </a:extLst>
          </p:cNvPr>
          <p:cNvSpPr txBox="1"/>
          <p:nvPr/>
        </p:nvSpPr>
        <p:spPr>
          <a:xfrm>
            <a:off x="0" y="61476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857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5E0A68-1E0B-4D55-B67C-8352290E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3" y="646331"/>
            <a:ext cx="1154997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регулярний вираз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точніше — його вихідне уявлення задається за допомогою рядкового літералу, необхідно враховувати правила специфікації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які стосуються рядкових літералів. Зокрема, символ зворотної косої риси «\» у рядкових літералах у вихідному коді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інтерпретується як символ послідовності, що управляє, який попереджає компілятор, що наступний за ним символ — спеціальний і що його потрібно особливим чином інтерпретувати. Наприклад: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6CE6C-B99F-473C-A35A-659D469ED4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Екранування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виразах</a:t>
            </a:r>
            <a:endParaRPr lang="ru-RU" sz="36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D0E43-963C-4A3A-A7EB-75BC91D1F7B0}"/>
              </a:ext>
            </a:extLst>
          </p:cNvPr>
          <p:cNvSpPr txBox="1"/>
          <p:nvPr/>
        </p:nvSpPr>
        <p:spPr>
          <a:xfrm>
            <a:off x="321013" y="2397559"/>
            <a:ext cx="82196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root directory is \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nWindows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перенос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 нову строку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root directory is \u00A7Windows"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вставка символу параграфа перед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E5564C-7FB6-4805-8094-2125A678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2" y="3632887"/>
            <a:ext cx="11549973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в рядкових літералах, які описують регулярний вираз, і використовують символ «\» (наприклад, для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метасимволів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потрібно подвоювати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щоб компілятор байт-коду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інтерпретував його по-своєму. Наприклад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B52A8-E4BB-4964-9284-F732CC010900}"/>
              </a:ext>
            </a:extLst>
          </p:cNvPr>
          <p:cNvSpPr txBox="1"/>
          <p:nvPr/>
        </p:nvSpPr>
        <p:spPr>
          <a:xfrm>
            <a:off x="321012" y="4739702"/>
            <a:ext cx="9831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для пошуку символ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пробілу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"\"Windows\""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для пошуку строки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C50AF-25BE-4CF9-AD56-21285E42FC3C}"/>
              </a:ext>
            </a:extLst>
          </p:cNvPr>
          <p:cNvSpPr txBox="1"/>
          <p:nvPr/>
        </p:nvSpPr>
        <p:spPr>
          <a:xfrm>
            <a:off x="321012" y="5477186"/>
            <a:ext cx="11549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Подвійний символ зворотної косої риси також слід використовувати для екранування символів, які задіяні як спеціальні, якщо ми плануємо їх використовувати як «звичайні» символи. Наприклад: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94AEE-CA5B-4514-AD35-C2370606941A}"/>
              </a:ext>
            </a:extLst>
          </p:cNvPr>
          <p:cNvSpPr txBox="1"/>
          <p:nvPr/>
        </p:nvSpPr>
        <p:spPr>
          <a:xfrm>
            <a:off x="321011" y="6238517"/>
            <a:ext cx="909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\\?"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шаблон для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пошуку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строки “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?”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3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1681AC-1FDE-719C-5D3E-2998B7F637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811354"/>
            <a:ext cx="10972800" cy="275197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Якщо необхідно використовувати позначення </a:t>
            </a:r>
            <a:r>
              <a:rPr lang="uk-UA" dirty="0" err="1"/>
              <a:t>метасимволу</a:t>
            </a:r>
            <a:r>
              <a:rPr lang="uk-UA" dirty="0"/>
              <a:t> або </a:t>
            </a:r>
            <a:r>
              <a:rPr lang="uk-UA" dirty="0" err="1"/>
              <a:t>квантифікатору</a:t>
            </a:r>
            <a:r>
              <a:rPr lang="uk-UA" dirty="0"/>
              <a:t> як звичайного символу, тоді застосовується екранування:</a:t>
            </a:r>
          </a:p>
          <a:p>
            <a:r>
              <a:rPr lang="uk-UA" dirty="0"/>
              <a:t>\</a:t>
            </a:r>
            <a:r>
              <a:rPr lang="en-US" dirty="0"/>
              <a:t>&lt;</a:t>
            </a:r>
            <a:r>
              <a:rPr lang="uk-UA" dirty="0" err="1"/>
              <a:t>метасимвол</a:t>
            </a:r>
            <a:r>
              <a:rPr lang="en-US" dirty="0"/>
              <a:t>&gt;</a:t>
            </a:r>
            <a:r>
              <a:rPr lang="uk-UA" dirty="0"/>
              <a:t> (наприклад: \*, \+, \., \?)</a:t>
            </a:r>
          </a:p>
          <a:p>
            <a:r>
              <a:rPr lang="en-US" dirty="0"/>
              <a:t>[&lt;</a:t>
            </a:r>
            <a:r>
              <a:rPr lang="uk-UA" dirty="0" err="1"/>
              <a:t>метасимвол</a:t>
            </a:r>
            <a:r>
              <a:rPr lang="en-US" dirty="0"/>
              <a:t>&gt;]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uk-UA" dirty="0"/>
              <a:t>наприклад: </a:t>
            </a:r>
            <a:r>
              <a:rPr lang="en-US" dirty="0"/>
              <a:t>[</a:t>
            </a:r>
            <a:r>
              <a:rPr lang="uk-UA" dirty="0"/>
              <a:t>+</a:t>
            </a:r>
            <a:r>
              <a:rPr lang="en-US" dirty="0"/>
              <a:t>]</a:t>
            </a:r>
            <a:r>
              <a:rPr lang="uk-UA" dirty="0"/>
              <a:t>, </a:t>
            </a:r>
            <a:r>
              <a:rPr lang="en-US" dirty="0"/>
              <a:t>[</a:t>
            </a:r>
            <a:r>
              <a:rPr lang="uk-UA" dirty="0"/>
              <a:t>?</a:t>
            </a:r>
            <a:r>
              <a:rPr lang="en-US" dirty="0"/>
              <a:t>]</a:t>
            </a:r>
            <a:r>
              <a:rPr lang="uk-UA" dirty="0"/>
              <a:t>, </a:t>
            </a:r>
            <a:r>
              <a:rPr lang="en-US" dirty="0"/>
              <a:t>[</a:t>
            </a:r>
            <a:r>
              <a:rPr lang="uk-UA" dirty="0"/>
              <a:t>*</a:t>
            </a:r>
            <a:r>
              <a:rPr lang="en-US" dirty="0"/>
              <a:t>]</a:t>
            </a:r>
            <a:r>
              <a:rPr lang="uk-UA" dirty="0"/>
              <a:t>, у випадку, якщо далі йде </a:t>
            </a:r>
            <a:r>
              <a:rPr lang="uk-UA" dirty="0" err="1"/>
              <a:t>квантифікатор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0E6D4-9499-4A8D-BDCC-E3DA3E415D1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Екранування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виразах</a:t>
            </a:r>
            <a:endParaRPr lang="ru-RU" sz="36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3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8A77F-5A69-419C-8CE6-92028EEFCF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34F973-C01A-4866-91CD-4019EB81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0" y="643082"/>
            <a:ext cx="1156669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класі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й інші методи для роботи з регулярними виразами: – повертає вихідне рядкове подання регулярного виразу, з якого було створено об'єкт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A373-0CFD-4BE1-888B-7B2B73846B19}"/>
              </a:ext>
            </a:extLst>
          </p:cNvPr>
          <p:cNvSpPr txBox="1"/>
          <p:nvPr/>
        </p:nvSpPr>
        <p:spPr>
          <a:xfrm>
            <a:off x="292230" y="1373659"/>
            <a:ext cx="6966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//"</a:t>
            </a:r>
            <a:r>
              <a:rPr lang="en-U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3D6BF85-7D2A-46C3-AF7A-1026EB64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2060352"/>
            <a:ext cx="1156669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дозволяє перевірити регулярний вираз, переданий у параметрі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відповідність тексту, переданому у параметрі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Повертає: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якщо текст відповідає шаблону;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інакше;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E2C-B2E7-4E46-AD56-C1D821C4F308}"/>
              </a:ext>
            </a:extLst>
          </p:cNvPr>
          <p:cNvSpPr txBox="1"/>
          <p:nvPr/>
        </p:nvSpPr>
        <p:spPr>
          <a:xfrm>
            <a:off x="292229" y="3553880"/>
            <a:ext cx="11679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А.+а"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"Алла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Егор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Алла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Александр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B122535-9E9F-458F-B1DE-5CA61082C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4143354"/>
            <a:ext cx="1156669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значення параметра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шаблону, які були встановлені під час його створення, або 0, якщо цей параметр не було встановлено. Приклад: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DBF43-067B-48DD-A1BC-79BFAF380E5C}"/>
              </a:ext>
            </a:extLst>
          </p:cNvPr>
          <p:cNvSpPr txBox="1"/>
          <p:nvPr/>
        </p:nvSpPr>
        <p:spPr>
          <a:xfrm>
            <a:off x="292229" y="4884176"/>
            <a:ext cx="11227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Pattern.CASE_INSENSITIVE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6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AB91C76-B5A1-4380-A3D0-DBD16082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64" y="646331"/>
            <a:ext cx="11349872" cy="1726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розбиває текст, переданий як параметр на масив елементів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Параметр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 граничну кількість збігів, які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шукаються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тексті: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&gt;0 – виконується пошук limit-1 збігів;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&lt;0 – виконується пошук усіх збігів у тексті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 – виконується пошук усіх збігів у тексті, при цьому порожні рядки в кінці масиву відкидаються;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A6575-50BF-4C74-AD0C-B66CEE7EAE3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33488-5720-4734-BC47-ED900ADB11C0}"/>
              </a:ext>
            </a:extLst>
          </p:cNvPr>
          <p:cNvSpPr txBox="1"/>
          <p:nvPr/>
        </p:nvSpPr>
        <p:spPr>
          <a:xfrm>
            <a:off x="421063" y="2220505"/>
            <a:ext cx="7158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 Алла Ганна"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strings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(text,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s : strings)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strings1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s : strings1)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1BB6F-D91F-4FF1-B889-917F9D908411}"/>
              </a:ext>
            </a:extLst>
          </p:cNvPr>
          <p:cNvSpPr txBox="1"/>
          <p:nvPr/>
        </p:nvSpPr>
        <p:spPr>
          <a:xfrm>
            <a:off x="7752762" y="3263188"/>
            <a:ext cx="1563278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0" i="1" dirty="0" err="1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</a:t>
            </a:r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Ганна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 </a:t>
            </a:r>
          </a:p>
          <a:p>
            <a:r>
              <a:rPr lang="ru-RU" b="0" i="1" dirty="0" err="1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</a:t>
            </a:r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Ганна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BC7060-4E60-4220-8EE7-46F5DB76171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AF5B786-3ED8-4050-9002-C16CE1EC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" y="759651"/>
            <a:ext cx="110076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клас, з якого створюється об'єкт для пошуку збігів за шаблоном.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це «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пошуковик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», «движок» регулярних виразів. Для пошуку йому треба дати дві речі: шаблон пошуку та «адресу», за якою шукати. Для створення об'єкта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передбачено наступний метод у класі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рublic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Matcher matcher(</a:t>
            </a:r>
            <a:r>
              <a:rPr lang="en-US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60B6565-16BF-4152-8DA8-67B4A798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" y="1905967"/>
            <a:ext cx="107565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аргумент метод приймає послідовність символів, в якому буде здійснюватися пошук. Це об'єкти класів, які реалізують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інтерфейс. як аргумент можна передати як 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й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StringBuilder, Segment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CharBuffer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9C8B5-9A73-4FBC-9E7C-65A02747F9BE}"/>
              </a:ext>
            </a:extLst>
          </p:cNvPr>
          <p:cNvSpPr txBox="1"/>
          <p:nvPr/>
        </p:nvSpPr>
        <p:spPr>
          <a:xfrm>
            <a:off x="266858" y="2947819"/>
            <a:ext cx="10376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p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"a*b"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скомпелювали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регулярне вираження в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подання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m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aaaaab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створили 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пошуковик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тексті “</a:t>
            </a:r>
            <a:r>
              <a:rPr lang="en-U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aaaaab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 шаблону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a*b"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5C9F-F60A-4739-917D-A74FEAAF18E8}"/>
              </a:ext>
            </a:extLst>
          </p:cNvPr>
          <p:cNvSpPr txBox="1"/>
          <p:nvPr/>
        </p:nvSpPr>
        <p:spPr>
          <a:xfrm>
            <a:off x="266858" y="4266670"/>
            <a:ext cx="11243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шукає наступне співпадіння у тексті з шаблоном. За допомогою цього методу та оператора циклу можна проводити аналіз усього тексту за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подійною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моделлю (виконувати необхідні операції при виникненні події – знаходженні співпадіння у тексті). Наприклад, за допомогою методів цього класу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можна визначати позиції співпадіння у тексті, а за допомогою методів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можна замінювати у тексті співпадіння іншим текстом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BDC871-54AE-41C0-AD5A-D73BE17E489F}"/>
              </a:ext>
            </a:extLst>
          </p:cNvPr>
          <p:cNvSpPr txBox="1"/>
          <p:nvPr/>
        </p:nvSpPr>
        <p:spPr>
          <a:xfrm>
            <a:off x="492551" y="963247"/>
            <a:ext cx="1127210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вислови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тема, яку програмісти, навіть досвідчені, найчастіше відкладають на потім. Однак більшості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розробників рано чи пізно доведеться зіткнутися з обробкою текстової інформації. Найчастіше - з операціями пошуку в тексті та редагуванням. Без регулярних виразів продуктивний і компактний програмний код, пов'язаний із обробкою текстів, просто немислимий. Тож вистачить відкладати, розберемося з «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регулярками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зараз. Це не таке вже й складне завдання.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C3E5F0-3BDC-4275-AE61-5EFEC51612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B403351-0CD6-41C6-9F44-60776034FEF0}"/>
              </a:ext>
            </a:extLst>
          </p:cNvPr>
          <p:cNvSpPr txBox="1">
            <a:spLocks/>
          </p:cNvSpPr>
          <p:nvPr/>
        </p:nvSpPr>
        <p:spPr>
          <a:xfrm>
            <a:off x="492551" y="3586430"/>
            <a:ext cx="11272101" cy="198056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uk-UA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інформації: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слова;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слів, які містять на початку, в кінці або всередині певні символи.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на відповідність – перевірка валідності номеру телефону,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e-mail, 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паролю тощо.</a:t>
            </a:r>
            <a:endParaRPr lang="LID4096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7896-B4A0-4E9D-B195-CEAF004CB419}"/>
              </a:ext>
            </a:extLst>
          </p:cNvPr>
          <p:cNvSpPr txBox="1"/>
          <p:nvPr/>
        </p:nvSpPr>
        <p:spPr>
          <a:xfrm>
            <a:off x="1348426" y="5794058"/>
            <a:ext cx="9495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строки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java";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"\\d{3}"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строки з тр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ьо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х цифрових символів;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7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F0F7E-98C0-4151-9C03-6E8AF53A35E2}"/>
              </a:ext>
            </a:extLst>
          </p:cNvPr>
          <p:cNvSpPr txBox="1"/>
          <p:nvPr/>
        </p:nvSpPr>
        <p:spPr>
          <a:xfrm>
            <a:off x="501975" y="743527"/>
            <a:ext cx="111872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гор Алла Ганна"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А.+?а"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айдено співпадіння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end-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позицію"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replaceFirst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Ольга"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C718E-E829-4FA0-B74C-811A6D27997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C180-D768-4FE8-B526-FACF6973B408}"/>
              </a:ext>
            </a:extLst>
          </p:cNvPr>
          <p:cNvSpPr txBox="1"/>
          <p:nvPr/>
        </p:nvSpPr>
        <p:spPr>
          <a:xfrm>
            <a:off x="501975" y="5166137"/>
            <a:ext cx="6094428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Знайдено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співпадіння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Алла з 5 по 8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позицію</a:t>
            </a:r>
            <a:endParaRPr lang="ru-RU" i="1" dirty="0">
              <a:solidFill>
                <a:srgbClr val="172B53"/>
              </a:solidFill>
              <a:latin typeface="Arial" panose="020B0604020202020204" pitchFamily="34" charset="0"/>
            </a:endParaRP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Іра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Ганна</a:t>
            </a: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Ольга Ганна</a:t>
            </a: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Алла Ганна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058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40418E-27D8-4BA4-BB38-2634F74CBA28}"/>
              </a:ext>
            </a:extLst>
          </p:cNvPr>
          <p:cNvSpPr txBox="1"/>
          <p:nvPr/>
        </p:nvSpPr>
        <p:spPr>
          <a:xfrm>
            <a:off x="709367" y="904502"/>
            <a:ext cx="110741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прикладу видно, що методи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створюють новий об'єкт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рядок, що представляє собою вихідний текст, в якому збіги з шаблоном замінені на текст, який передано методу в якості аргументу. При цьому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замінює лише перше збігання, 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всі збіги в тексті. Вихідний текст залишається без змін.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66A37-9182-444C-B68D-19E3DD8B762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219040-91D0-4D45-85E4-745BC77AE2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5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регулярних виразів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F64A118-D200-40DC-897B-634BE99C1B27}"/>
              </a:ext>
            </a:extLst>
          </p:cNvPr>
          <p:cNvSpPr txBox="1">
            <a:spLocks/>
          </p:cNvSpPr>
          <p:nvPr/>
        </p:nvSpPr>
        <p:spPr>
          <a:xfrm>
            <a:off x="2584315" y="1109662"/>
            <a:ext cx="8229600" cy="4638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 рядку на елементи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Заміна елементів в рядку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рядків на відповідність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шаблону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00FDF2-4B47-4016-83D1-F2A13A391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155" y="1490977"/>
            <a:ext cx="642349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"123, 456, 789"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s*,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s*"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7D86A-DD09-4D44-ACF2-72E21B48F825}"/>
              </a:ext>
            </a:extLst>
          </p:cNvPr>
          <p:cNvSpPr txBox="1"/>
          <p:nvPr/>
        </p:nvSpPr>
        <p:spPr>
          <a:xfrm>
            <a:off x="9243709" y="1490977"/>
            <a:ext cx="571501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/>
              <a:t>123</a:t>
            </a:r>
          </a:p>
          <a:p>
            <a:r>
              <a:rPr lang="uk-UA" dirty="0"/>
              <a:t>456</a:t>
            </a:r>
          </a:p>
          <a:p>
            <a:r>
              <a:rPr lang="uk-UA" dirty="0"/>
              <a:t>789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68523E7-7C6F-4785-8CEE-A2604E7BD2CC}"/>
              </a:ext>
            </a:extLst>
          </p:cNvPr>
          <p:cNvCxnSpPr>
            <a:cxnSpLocks/>
          </p:cNvCxnSpPr>
          <p:nvPr/>
        </p:nvCxnSpPr>
        <p:spPr>
          <a:xfrm>
            <a:off x="7879404" y="1952642"/>
            <a:ext cx="1361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B5F3177-4A42-45DA-9A82-B398B460D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155" y="3152971"/>
            <a:ext cx="814529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s.replaceAll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s*,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s*"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ADF83674-5F0B-42C5-AC1F-09643B2E1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23797"/>
              </p:ext>
            </p:extLst>
          </p:nvPr>
        </p:nvGraphicFramePr>
        <p:xfrm>
          <a:off x="9238505" y="3013161"/>
          <a:ext cx="2438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1477656" imgH="322301" progId="Visio.Drawing.11">
                  <p:embed/>
                </p:oleObj>
              </mc:Choice>
              <mc:Fallback>
                <p:oleObj name="Visio" r:id="rId3" imgW="1477656" imgH="322301" progId="Visio.Drawing.11">
                  <p:embed/>
                  <p:pic>
                    <p:nvPicPr>
                      <p:cNvPr id="7988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8505" y="3013161"/>
                        <a:ext cx="2438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8">
            <a:extLst>
              <a:ext uri="{FF2B5EF4-FFF2-40B4-BE49-F238E27FC236}">
                <a16:creationId xmlns:a16="http://schemas.microsoft.com/office/drawing/2014/main" id="{B1951316-7FB4-4EB7-9990-5D1BE8D24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259368"/>
              </p:ext>
            </p:extLst>
          </p:nvPr>
        </p:nvGraphicFramePr>
        <p:xfrm>
          <a:off x="2123366" y="3733800"/>
          <a:ext cx="4946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5" imgW="3298138" imgH="385465" progId="Visio.Drawing.11">
                  <p:embed/>
                </p:oleObj>
              </mc:Choice>
              <mc:Fallback>
                <p:oleObj name="Visio" r:id="rId5" imgW="3298138" imgH="385465" progId="Visio.Drawing.11">
                  <p:embed/>
                  <p:pic>
                    <p:nvPicPr>
                      <p:cNvPr id="79881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66" y="3733800"/>
                        <a:ext cx="4946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9">
            <a:extLst>
              <a:ext uri="{FF2B5EF4-FFF2-40B4-BE49-F238E27FC236}">
                <a16:creationId xmlns:a16="http://schemas.microsoft.com/office/drawing/2014/main" id="{B86C0FEF-951B-48C9-BD96-4C3722E21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4976" y="3643314"/>
          <a:ext cx="2430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7" imgW="1549731" imgH="322301" progId="Visio.Drawing.11">
                  <p:embed/>
                </p:oleObj>
              </mc:Choice>
              <mc:Fallback>
                <p:oleObj name="Visio" r:id="rId7" imgW="1549731" imgH="322301" progId="Visio.Drawing.11">
                  <p:embed/>
                  <p:pic>
                    <p:nvPicPr>
                      <p:cNvPr id="79882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976" y="3643314"/>
                        <a:ext cx="2430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0">
            <a:extLst>
              <a:ext uri="{FF2B5EF4-FFF2-40B4-BE49-F238E27FC236}">
                <a16:creationId xmlns:a16="http://schemas.microsoft.com/office/drawing/2014/main" id="{389B4D8A-FCA5-4A01-91FC-FCC0AF4C2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505952"/>
              </p:ext>
            </p:extLst>
          </p:nvPr>
        </p:nvGraphicFramePr>
        <p:xfrm>
          <a:off x="1869366" y="4292600"/>
          <a:ext cx="4946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9" imgW="3298138" imgH="385465" progId="Visio.Drawing.11">
                  <p:embed/>
                </p:oleObj>
              </mc:Choice>
              <mc:Fallback>
                <p:oleObj name="Visio" r:id="rId9" imgW="3298138" imgH="385465" progId="Visio.Drawing.11">
                  <p:embed/>
                  <p:pic>
                    <p:nvPicPr>
                      <p:cNvPr id="79883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366" y="4292600"/>
                        <a:ext cx="4946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1">
            <a:extLst>
              <a:ext uri="{FF2B5EF4-FFF2-40B4-BE49-F238E27FC236}">
                <a16:creationId xmlns:a16="http://schemas.microsoft.com/office/drawing/2014/main" id="{6AC16756-526A-4EF6-9984-763B0E0A9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4289" y="4200526"/>
          <a:ext cx="2847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11" imgW="1817242" imgH="322301" progId="Visio.Drawing.11">
                  <p:embed/>
                </p:oleObj>
              </mc:Choice>
              <mc:Fallback>
                <p:oleObj name="Visio" r:id="rId11" imgW="1817242" imgH="322301" progId="Visio.Drawing.11">
                  <p:embed/>
                  <p:pic>
                    <p:nvPicPr>
                      <p:cNvPr id="79884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9" y="4200526"/>
                        <a:ext cx="2847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">
            <a:extLst>
              <a:ext uri="{FF2B5EF4-FFF2-40B4-BE49-F238E27FC236}">
                <a16:creationId xmlns:a16="http://schemas.microsoft.com/office/drawing/2014/main" id="{C73A0569-7F3D-45D2-BFDF-58584456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317191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7A1C24C8-2B50-4321-A417-5D23DC1C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1" y="373380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F4FE4304-8F3C-4996-8E5F-A10E4FCD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1" y="426085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" name="Объект 15">
            <a:extLst>
              <a:ext uri="{FF2B5EF4-FFF2-40B4-BE49-F238E27FC236}">
                <a16:creationId xmlns:a16="http://schemas.microsoft.com/office/drawing/2014/main" id="{288D4A86-38ED-4A6B-8AD4-5CFE7FFB6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89433"/>
              </p:ext>
            </p:extLst>
          </p:nvPr>
        </p:nvGraphicFramePr>
        <p:xfrm>
          <a:off x="1793959" y="5436394"/>
          <a:ext cx="5605463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13" imgW="3717356" imgH="893750" progId="Visio.Drawing.11">
                  <p:embed/>
                </p:oleObj>
              </mc:Choice>
              <mc:Fallback>
                <p:oleObj name="Visio" r:id="rId13" imgW="3717356" imgH="893750" progId="Visio.Drawing.11">
                  <p:embed/>
                  <p:pic>
                    <p:nvPicPr>
                      <p:cNvPr id="79888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959" y="5436394"/>
                        <a:ext cx="5605463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5">
            <a:extLst>
              <a:ext uri="{FF2B5EF4-FFF2-40B4-BE49-F238E27FC236}">
                <a16:creationId xmlns:a16="http://schemas.microsoft.com/office/drawing/2014/main" id="{CA2CC016-D008-463C-B8EA-AAC364AE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786438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" name="Объект 17">
            <a:extLst>
              <a:ext uri="{FF2B5EF4-FFF2-40B4-BE49-F238E27FC236}">
                <a16:creationId xmlns:a16="http://schemas.microsoft.com/office/drawing/2014/main" id="{28950C18-95D8-4D46-86F7-8DD7057BC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9825" y="5564188"/>
          <a:ext cx="965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15" imgW="635441" imgH="505046" progId="Visio.Drawing.11">
                  <p:embed/>
                </p:oleObj>
              </mc:Choice>
              <mc:Fallback>
                <p:oleObj name="Visio" r:id="rId15" imgW="635441" imgH="505046" progId="Visio.Drawing.11">
                  <p:embed/>
                  <p:pic>
                    <p:nvPicPr>
                      <p:cNvPr id="7989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5564188"/>
                        <a:ext cx="9652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7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428A1-4F97-45C7-98B4-31686F0C20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7CAF2D-BBDD-4292-ACF8-99CB2184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8" y="672206"/>
            <a:ext cx="11199044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потрібно зробити два простих кроки: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 його у вигляді рядка з урахуванням синтаксису регулярних виразів;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скомпілювати цей рядок у регулярний вираз;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регулярними виразами в будь-якій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-програмі починається зі створення об'єкта класу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Для цього необхідно викликати один із двох наявних у класі статичних методів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Перший метод приймає один аргумент – рядковий літерал регулярного виразу, а другий – плюс ще параметр, що включає режим порівняння шаблону з текстом: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можливих значень параметра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визначено у класі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доступний нам як статичні змінні класу. Наприклад: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Pattern.CASE_INSENSITIVE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пошук співпадінь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шаблоном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що буде виконуватися без уваги на регістри символів.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суті, клас — це конструктор регулярних виразів. Під «капотом» метод викликає закритий конструктор класу для створення скомпільованого уявлення. Такий спосіб створення екземпляра шаблону реалізований з метою створення його у вигляді незмінного об'єкта. Під час створення проводиться синтаксична перевірка регулярного висловлювання. За наявності помилок у рядку – генерується виняток.</a:t>
            </a:r>
          </a:p>
        </p:txBody>
      </p:sp>
    </p:spTree>
    <p:extLst>
      <p:ext uri="{BB962C8B-B14F-4D97-AF65-F5344CB8AC3E}">
        <p14:creationId xmlns:p14="http://schemas.microsoft.com/office/powerpoint/2010/main" val="387638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EC1002-B340-4A55-8FC0-7ABA82CA33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регулярних виразів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546644-522F-4E60-9D9F-4B4438BF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60" y="711285"/>
            <a:ext cx="1177407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регулярних виразів ґрунтується на використанні символів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&lt;([{\^-=$!|]})?*+.&gt;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які можна комбінувати з літерними символами. Залежно від ролі їх можна поділити на кілька груп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632C9-F58A-4567-B007-B1BD34EADA4B}"/>
              </a:ext>
            </a:extLst>
          </p:cNvPr>
          <p:cNvSpPr txBox="1"/>
          <p:nvPr/>
        </p:nvSpPr>
        <p:spPr>
          <a:xfrm>
            <a:off x="0" y="191501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збігів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меж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тексту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470C763C-9881-4D2A-8ED8-B446A27E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62200"/>
              </p:ext>
            </p:extLst>
          </p:nvPr>
        </p:nvGraphicFramePr>
        <p:xfrm>
          <a:off x="3025358" y="2785653"/>
          <a:ext cx="6141281" cy="3718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65787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3875494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Початок рядка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рядка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Межа слова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межа слова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\A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Початок введення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\G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попереднього збігу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\Z </a:t>
                      </a:r>
                      <a:r>
                        <a:rPr lang="uk-UA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або 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введення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4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4A4BE-57AB-491D-89A5-DD2E54949F2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 символьних класів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CB582BD4-0871-4119-A81B-9F1EC828C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33115"/>
              </p:ext>
            </p:extLst>
          </p:nvPr>
        </p:nvGraphicFramePr>
        <p:xfrm>
          <a:off x="1495720" y="956852"/>
          <a:ext cx="9200559" cy="4754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9448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5806070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Цифровий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Нецифровий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 пропуску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Непробільний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Буквено-цифровий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символ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знак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підкреслення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\IN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символ,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окрім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буквеного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цифрового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знак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підкреслення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Будь-який символ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96CE1-44E0-409E-9A29-D79876AAAC5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 символів редагування тексту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7810859C-62C6-4CA2-9651-CD0AEFA2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91235"/>
              </p:ext>
            </p:extLst>
          </p:nvPr>
        </p:nvGraphicFramePr>
        <p:xfrm>
          <a:off x="2709562" y="881438"/>
          <a:ext cx="6772876" cy="4145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98810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4274066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табуляції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нового рядка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повернення каретки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\f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Перехід на нову сторінку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0085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наступного рядка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2028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поділу рядків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2029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поділу абзаців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4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9F1B7820-76DB-4BC3-A6A8-147C41F41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41991"/>
              </p:ext>
            </p:extLst>
          </p:nvPr>
        </p:nvGraphicFramePr>
        <p:xfrm>
          <a:off x="1104507" y="1249084"/>
          <a:ext cx="9982986" cy="3931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8315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6299827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517237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uk-UA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абв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удь-який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із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перерахованих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а,б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uk-UA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абв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крім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перерахованих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(не а, б, в)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Злиття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діапазонів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латинські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до z без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урахування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регістру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[a-d[m-p]]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Об'єднання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до d і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 до p)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[a-z&amp;&amp;[def]]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Перетин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d, e, 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[a-z&amp;&amp;[^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Віднімання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a, d-z)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91EC7E-632F-4F72-841F-0B4825D50F3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групування символів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D937A-CA26-4CDB-82F6-31AA1DAEE9C3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позначення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слідує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символу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AF48E1E8-FB08-4A30-B352-44BDE067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23531"/>
              </p:ext>
            </p:extLst>
          </p:nvPr>
        </p:nvGraphicFramePr>
        <p:xfrm>
          <a:off x="1104507" y="2276606"/>
          <a:ext cx="9982986" cy="36271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8315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6299827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один або відсутній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нуль або більше 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один або більше 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{n,}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 і більше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n,m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менше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і не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більше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71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DA52F2-CADF-472C-85DA-BEFF22FE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59" y="907032"/>
            <a:ext cx="1111500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Особливістю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квантифікаторів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можливість використання їх у різних режимах: жадібному,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наджадібному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лінивому.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Наджадібний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режим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включається додаванням символу «+» після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лінивий – символу «?». Наприклад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5D31-7477-4A41-8572-6A3B8D5FFD4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Жадібний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250A7-32B5-4AB0-B2D0-7D6B363214CD}"/>
              </a:ext>
            </a:extLst>
          </p:cNvPr>
          <p:cNvSpPr txBox="1"/>
          <p:nvPr/>
        </p:nvSpPr>
        <p:spPr>
          <a:xfrm>
            <a:off x="583659" y="277825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жадібний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"А.++а"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над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жадібний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"А.+?а"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лінивий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3EA08-ED32-4B9C-90A2-0FFADAE2E4BC}"/>
              </a:ext>
            </a:extLst>
          </p:cNvPr>
          <p:cNvSpPr txBox="1"/>
          <p:nvPr/>
        </p:nvSpPr>
        <p:spPr>
          <a:xfrm>
            <a:off x="860196" y="4003146"/>
            <a:ext cx="99523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Егор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Алла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Александр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94255-83E1-48F6-89FC-A3274E584480}"/>
              </a:ext>
            </a:extLst>
          </p:cNvPr>
          <p:cNvSpPr txBox="1"/>
          <p:nvPr/>
        </p:nvSpPr>
        <p:spPr>
          <a:xfrm>
            <a:off x="8675016" y="6219137"/>
            <a:ext cx="3023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r>
              <a:rPr lang="uk-UA" b="1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Алекса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72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2118</Words>
  <Application>Microsoft Office PowerPoint</Application>
  <PresentationFormat>Широкоэкранный</PresentationFormat>
  <Paragraphs>233</Paragraphs>
  <Slides>22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75</cp:revision>
  <dcterms:created xsi:type="dcterms:W3CDTF">2023-12-18T12:23:06Z</dcterms:created>
  <dcterms:modified xsi:type="dcterms:W3CDTF">2024-02-10T20:15:26Z</dcterms:modified>
</cp:coreProperties>
</file>