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9" r:id="rId3"/>
    <p:sldId id="271" r:id="rId4"/>
    <p:sldId id="300" r:id="rId5"/>
    <p:sldId id="906" r:id="rId6"/>
    <p:sldId id="272" r:id="rId7"/>
    <p:sldId id="296" r:id="rId8"/>
    <p:sldId id="274" r:id="rId9"/>
    <p:sldId id="275" r:id="rId10"/>
    <p:sldId id="276" r:id="rId11"/>
    <p:sldId id="289" r:id="rId12"/>
    <p:sldId id="904" r:id="rId13"/>
    <p:sldId id="903" r:id="rId14"/>
    <p:sldId id="736" r:id="rId15"/>
    <p:sldId id="258" r:id="rId16"/>
    <p:sldId id="259" r:id="rId17"/>
    <p:sldId id="260" r:id="rId18"/>
    <p:sldId id="263" r:id="rId19"/>
    <p:sldId id="261" r:id="rId20"/>
    <p:sldId id="262" r:id="rId21"/>
    <p:sldId id="266" r:id="rId22"/>
    <p:sldId id="265" r:id="rId23"/>
    <p:sldId id="267" r:id="rId24"/>
    <p:sldId id="727" r:id="rId2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йко Ростислав Олександрович" initials="ШРО" lastIdx="1" clrIdx="0">
    <p:extLst>
      <p:ext uri="{19B8F6BF-5375-455C-9EA6-DF929625EA0E}">
        <p15:presenceInfo xmlns:p15="http://schemas.microsoft.com/office/powerpoint/2012/main" userId="Шейко Ростислав Олександ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60" autoAdjust="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9T15:31:18.81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B662A-27A0-4358-8A41-57FE58D47770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075BD-0B99-410E-B28B-4836B34BAF9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359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11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322155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12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97258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34F2A-30A2-411B-AF6A-FF1DF182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330F29-9F2E-4845-BDA6-827E6593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1F352A-7175-4FE0-9377-93E151C6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BBFD17-2E3D-4A21-9360-72DDED5E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C797F9-A9ED-4A6D-9940-54271722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01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A467E-F13B-4F62-8696-56A17AC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E2A7B9-BB13-48C9-9891-CA936862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6C86F-2764-4ADD-8CC4-B56BA83E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D3EF5-25AF-423B-A7CB-147ADC7A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3536D-C529-4E97-B068-05EB0AF0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55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1CA38C-9620-483A-A161-B1080A584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8CE064-E216-44AD-B295-4716F6B6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B4B32-347F-440D-9E45-9F0A2C9E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C81975-E737-42D8-B60D-CCE22CE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FB9923-D5FA-49EF-8857-EAF5E9F5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13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99295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18FC0-0698-40C6-878D-DCF445B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953C-C272-45E1-A97F-0BD8E706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34DAC-EA96-42A7-954B-81DAF4A2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19D19-64D1-45E4-91F2-07348A69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5743F-E748-4F93-974E-9BB7DE49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16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B38C1-B24F-4134-9D62-88D6AF86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97C05-C6C5-4725-84D4-D947466C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7B2EA-C95C-4C6B-9368-42836F3D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70752-5201-4963-886D-C24108B6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2E128-FC3A-47A4-AF02-744A544B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19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38861-BBB2-4E89-860C-BF3C4AB4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428B7-1774-4A64-8CE6-B781DFF4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31DAE8-1D92-41D5-A38F-413A7281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4800A-F4E3-42EB-83FC-46252720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8D546B-B178-464A-9395-3C8EBA1A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0B8FF-27DB-4E71-A0FF-4F56321B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305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92B54-A848-4DFF-A742-A3F9CD19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5814E1-4FFC-4554-B390-60770F1C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F967AC-F6A3-4BF0-8F3E-191DB684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D3496-27FB-4A95-85F7-285ABC7E9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0CD42-3C31-4D84-B8C3-4E2FCBA70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ABD878-E977-402B-8921-65F1257F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9E5D32-F530-49B0-A0DE-DBE193B1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DD6851-CABA-461E-8D75-714B5EA5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E555-694A-4E7C-BCAE-46EC4672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DE546A-B8C1-4CFF-A9E6-905E28CA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02A7DB-0125-4DC6-B265-237E3877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1A77E1-9EB7-4341-AD30-A962F54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7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3EC7BD-C0E1-4129-B67B-2C4AB94A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F13776-4973-407F-9416-14A6CE24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B5136-EF3B-4683-879B-78C9175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989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8FAFF-358B-431C-9E63-35CCCC49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8AEA7-579F-41EC-83F9-25001B5D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51BF74-3679-4276-8FE4-7FFE8EF0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7902B-5DFA-480D-8A94-1936CC31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8690CB-C61E-410F-AC21-A71EE3A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989353-8597-43B1-A275-369CA51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8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6D664-085E-4147-B948-6C438E1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709B6E-9443-4002-968B-FD0E03E83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D25541-AFC2-4582-A4F7-68E40473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5645F3-5A50-478B-BB6B-FD6A4B43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95D4B-BA32-4B46-BA86-0955C071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3B5B92-9DC2-4F48-A968-6CD93919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36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8B589-07D7-424A-97F0-3F126E8E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3E7EAB-8A12-4C37-9689-BE50D992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56087-80AB-4698-AEFF-C0E40B1E3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6397-81EA-4CFE-ABE0-DFAF6EB92EF1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63286-A3AF-47A2-AB2F-C383A12E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BA187-718B-47B6-869A-67EF11B9A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7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9DCF20-244E-4C95-BF4C-3417C43DA499}"/>
              </a:ext>
            </a:extLst>
          </p:cNvPr>
          <p:cNvSpPr txBox="1"/>
          <p:nvPr/>
        </p:nvSpPr>
        <p:spPr>
          <a:xfrm>
            <a:off x="1223423" y="2028616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змінні. </a:t>
            </a:r>
            <a:r>
              <a:rPr lang="ru-RU" sz="8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базові</a:t>
            </a:r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оператори</a:t>
            </a:r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66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402938-487D-44EC-A057-891716FE8526}"/>
              </a:ext>
            </a:extLst>
          </p:cNvPr>
          <p:cNvSpPr txBox="1"/>
          <p:nvPr/>
        </p:nvSpPr>
        <p:spPr>
          <a:xfrm>
            <a:off x="0" y="3795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Втрата даних під час перетворення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9D4E4-CB77-4D15-8559-331A76C06A9B}"/>
              </a:ext>
            </a:extLst>
          </p:cNvPr>
          <p:cNvSpPr txBox="1"/>
          <p:nvPr/>
        </p:nvSpPr>
        <p:spPr>
          <a:xfrm>
            <a:off x="294587" y="761949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застосуванні явних змін ми можемо зіткнутися з втратою даних. Наприклад, у наступному коді у нас не виникне жодних проблем: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D30713-E1C6-476A-A658-AC07C803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87" y="1840778"/>
            <a:ext cx="45507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 // 5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ED0AE-D398-435D-BA43-8E5DB9194F11}"/>
              </a:ext>
            </a:extLst>
          </p:cNvPr>
          <p:cNvSpPr txBox="1"/>
          <p:nvPr/>
        </p:nvSpPr>
        <p:spPr>
          <a:xfrm>
            <a:off x="294587" y="28725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51E9B46-A636-4434-82D2-660843781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87" y="3429000"/>
            <a:ext cx="47298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258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 // 2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9DE9B-2ACC-4FEB-8355-3A4EB11243BA}"/>
              </a:ext>
            </a:extLst>
          </p:cNvPr>
          <p:cNvSpPr txBox="1"/>
          <p:nvPr/>
        </p:nvSpPr>
        <p:spPr>
          <a:xfrm>
            <a:off x="5513895" y="4490526"/>
            <a:ext cx="6224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яке дорівнює 258, у двійковому системі буде дорівнює 00000000 00000000 00000001 00000010. Значення типу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займають у пам'яті лише 8 біт. Тому двійкове уявлення числа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усікається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8 правих розрядів, тобто 00000010, що у десятковій системі дає число 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2FDB3-F11E-4DED-929F-374BEF5CB356}"/>
              </a:ext>
            </a:extLst>
          </p:cNvPr>
          <p:cNvSpPr txBox="1"/>
          <p:nvPr/>
        </p:nvSpPr>
        <p:spPr>
          <a:xfrm>
            <a:off x="200319" y="4490526"/>
            <a:ext cx="4550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буде число 2. У цьому випадку число 258 поза діапазоном типу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(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 -128 до 127), тому відбудеться усічення значення. Чому результатом буде саме число 2?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4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1852"/>
          </a:xfrm>
        </p:spPr>
        <p:txBody>
          <a:bodyPr/>
          <a:lstStyle/>
          <a:p>
            <a:pPr algn="ctr"/>
            <a:r>
              <a:rPr lang="uk-UA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4CA49030-1B90-4CA8-B060-6FBFA4D1E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3" y="3159917"/>
            <a:ext cx="6173817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Документація</a:t>
            </a:r>
            <a:b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Приклад документації</a:t>
            </a:r>
            <a:b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8A65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Аргументи*/</a:t>
            </a:r>
            <a:b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Коментар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І ще один коментар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Приклад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багаторядкового коментаря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*/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F7F70C-25BD-4151-BB44-4C7C2DDB8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843" y="3159917"/>
            <a:ext cx="3476625" cy="1076325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EDBA74AB-218A-4100-A17E-61033123D6AA}"/>
              </a:ext>
            </a:extLst>
          </p:cNvPr>
          <p:cNvSpPr/>
          <p:nvPr/>
        </p:nvSpPr>
        <p:spPr>
          <a:xfrm>
            <a:off x="5061168" y="3429000"/>
            <a:ext cx="3128675" cy="538163"/>
          </a:xfrm>
          <a:prstGeom prst="rightArrow">
            <a:avLst>
              <a:gd name="adj1" fmla="val 50000"/>
              <a:gd name="adj2" fmla="val 1586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C7006-9180-482C-90DE-289DF5B4199F}"/>
              </a:ext>
            </a:extLst>
          </p:cNvPr>
          <p:cNvSpPr txBox="1"/>
          <p:nvPr/>
        </p:nvSpPr>
        <p:spPr>
          <a:xfrm>
            <a:off x="556592" y="792994"/>
            <a:ext cx="11109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Коментарі - це інструмент для розробника, призначений для надання додаткової інформації про код та повідомлення компілятору про необхідність ігнорування певної структури або блоку під час компіляції. </a:t>
            </a:r>
          </a:p>
          <a:p>
            <a:r>
              <a:rPr lang="uk-UA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 не враховуються компілятором, оскільки вони призначені для розробника, а не для кінцевого користувача, що сприяє зменшенню обсягу компільованих класів.</a:t>
            </a:r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489AD-D073-7E48-30C7-029DD078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718"/>
          </a:xfrm>
        </p:spPr>
        <p:txBody>
          <a:bodyPr>
            <a:normAutofit/>
          </a:bodyPr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Форматування в коментарях</a:t>
            </a:r>
            <a:endParaRPr lang="LID4096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C3B1F-7875-D3A0-0692-2EB0F005D0C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05353" y="873076"/>
            <a:ext cx="11472419" cy="4500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&gt;…&lt;/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-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щоб текст виділявся курсивом</a:t>
            </a:r>
          </a:p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code&gt;…&lt;/code&gt; -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щоб текст був у </a:t>
            </a:r>
            <a:r>
              <a:rPr lang="uk-UA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моноширинному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шрифті</a:t>
            </a:r>
          </a:p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strong&gt;…&lt;/strong&gt; -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щоб текст виділявся напівжирним шрифтом</a:t>
            </a:r>
          </a:p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…&gt; -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щоб вставити зображення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34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DCCA8-4351-2ADC-6BAD-AF4D16AC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232"/>
            <a:ext cx="12192000" cy="903351"/>
          </a:xfrm>
        </p:spPr>
        <p:txBody>
          <a:bodyPr>
            <a:normAutofit fontScale="90000"/>
          </a:bodyPr>
          <a:lstStyle/>
          <a:p>
            <a:pPr algn="ctr"/>
            <a:r>
              <a:rPr lang="uk-UA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Дескриптори</a:t>
            </a:r>
            <a:endParaRPr lang="LID4096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CF282D-8F25-1C7E-1AFB-D23882634F2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257739"/>
            <a:ext cx="10972800" cy="450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починаються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знака @,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бути на початку рядка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цьому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 *,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присутній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початку, не буде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враховуватись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Вбудовані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починаються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фігурної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дужки,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{@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code},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можуть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всередині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опису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ID4096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5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0462"/>
          </a:xfrm>
        </p:spPr>
        <p:txBody>
          <a:bodyPr/>
          <a:lstStyle/>
          <a:p>
            <a:pPr algn="ctr"/>
            <a:r>
              <a:rPr lang="uk-UA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Стандартне введення-виведення</a:t>
            </a:r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4A241AD9-3AEA-47F5-B98B-73A21E0A0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215" y="1316862"/>
            <a:ext cx="9834666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"os.name"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Cума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чисел %d I %d дорівнює %d"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"Виведення помилки"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679176-EBBC-4064-8BBB-8F320F4A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464" y="3182504"/>
            <a:ext cx="4314825" cy="800100"/>
          </a:xfrm>
          <a:prstGeom prst="rect">
            <a:avLst/>
          </a:prstGeom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B42CACBC-601D-4ABF-8C67-45EC6BB0E217}"/>
              </a:ext>
            </a:extLst>
          </p:cNvPr>
          <p:cNvSpPr/>
          <p:nvPr/>
        </p:nvSpPr>
        <p:spPr>
          <a:xfrm rot="1787895">
            <a:off x="6591951" y="2701578"/>
            <a:ext cx="1070042" cy="7442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8A9C897C-11E3-4FCA-BBFA-A452EA785183}"/>
              </a:ext>
            </a:extLst>
          </p:cNvPr>
          <p:cNvSpPr/>
          <p:nvPr/>
        </p:nvSpPr>
        <p:spPr>
          <a:xfrm rot="1787895" flipH="1">
            <a:off x="4247547" y="4518269"/>
            <a:ext cx="1105758" cy="7442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id="{8F398633-8330-4B90-9E84-7C761A1F0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716" y="5404481"/>
            <a:ext cx="598251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"Введіть число"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"Число: "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i)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03775B-07CC-4AEC-8195-F733BE4C5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184" y="4016641"/>
            <a:ext cx="1371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17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D5D26E-4830-4933-9C2A-9659BD92F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346" y="1255726"/>
            <a:ext cx="5453308" cy="4346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FF01D-8499-4F0A-BBEF-90AAC17678B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Арифметичні операції</a:t>
            </a:r>
          </a:p>
        </p:txBody>
      </p:sp>
    </p:spTree>
    <p:extLst>
      <p:ext uri="{BB962C8B-B14F-4D97-AF65-F5344CB8AC3E}">
        <p14:creationId xmlns:p14="http://schemas.microsoft.com/office/powerpoint/2010/main" val="3720887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CA8B9D-CA04-4FAE-B03F-E80A8FF4366A}"/>
              </a:ext>
            </a:extLst>
          </p:cNvPr>
          <p:cNvSpPr txBox="1"/>
          <p:nvPr/>
        </p:nvSpPr>
        <p:spPr>
          <a:xfrm>
            <a:off x="3285240" y="294571"/>
            <a:ext cx="5175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225C7E-0F26-4188-BA85-3B5F923E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870" y="1011168"/>
            <a:ext cx="555773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3.2f;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*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16.0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+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8.199999809265137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-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1.7999999523162842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/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1.5625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тип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inherit"/>
                <a:cs typeface="Courier New" panose="02070309020205020404" pitchFamily="49" charset="0"/>
              </a:rPr>
              <a:t>'A’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c = 'B’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67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8E429-D3BB-49C3-833E-30FBFEAE261F}"/>
              </a:ext>
            </a:extLst>
          </p:cNvPr>
          <p:cNvSpPr txBox="1"/>
          <p:nvPr/>
        </p:nvSpPr>
        <p:spPr>
          <a:xfrm>
            <a:off x="633803" y="1011168"/>
            <a:ext cx="51093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арифметичні операції '+', '-', '*', '/’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8;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+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-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13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*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-40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/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-1 - ділення націло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+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13.5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f1 -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-6.5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*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35.0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/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0.3499999940395355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31161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1D211-D570-4FB0-9437-642A996B9261}"/>
              </a:ext>
            </a:extLst>
          </p:cNvPr>
          <p:cNvSpPr txBox="1"/>
          <p:nvPr/>
        </p:nvSpPr>
        <p:spPr>
          <a:xfrm>
            <a:off x="6711884" y="2505670"/>
            <a:ext cx="385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9CC146-F67C-4FD4-ABB3-CFDA9267C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45" y="197346"/>
            <a:ext cx="9202366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% - остача від ділення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4;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)(8 % a);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0.5f;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1.2f;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1.1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%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1.5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6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60E40-297F-439B-AF6D-BC6E130E69D0}"/>
              </a:ext>
            </a:extLst>
          </p:cNvPr>
          <p:cNvSpPr txBox="1"/>
          <p:nvPr/>
        </p:nvSpPr>
        <p:spPr>
          <a:xfrm>
            <a:off x="3048786" y="16702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складених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арифметичних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присвоюванням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+=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-=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*=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/=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%=</a:t>
            </a:r>
            <a:endParaRPr lang="ru-RU" b="1" i="0" dirty="0">
              <a:solidFill>
                <a:srgbClr val="2B2B2B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FA3626-A80C-4530-AF15-9F5153967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307" y="927272"/>
            <a:ext cx="3415645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Складені арифметичні операції з присвоюванням мають 2 переваги: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зменшують об’єм введеного коду,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коли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 зустрічаються довгі імена змінних;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реалізація складених арифметичних операцій у виконавчому середовищі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Java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 є більш ефективною ніж реалізація відповідних довгих операцій присвоювання.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Загальний вигляд складеної операції з присвоюванням: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змінна операція = вираз;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Така операція замінює стандартну форму присвоювання: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змінна = змінна операція вираз;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70DA54-6293-4296-A018-E8D2B41A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07" y="813359"/>
            <a:ext cx="6725055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7;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+= 8;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+ 8 = 15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-=5;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- 5 = -3 - 5 = -8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*=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30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/= 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4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%= 7; // a = 30 % 7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3.5f;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+= 2*f;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+ 2*3.5 = 10.5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-8.0f;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-= 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- f = 0.0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6.5f;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%=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0.5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D9E07-06F8-4B0D-BBEA-6FA441240D26}"/>
              </a:ext>
            </a:extLst>
          </p:cNvPr>
          <p:cNvSpPr txBox="1"/>
          <p:nvPr/>
        </p:nvSpPr>
        <p:spPr>
          <a:xfrm>
            <a:off x="483609" y="444027"/>
            <a:ext cx="145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5</a:t>
            </a:r>
          </a:p>
        </p:txBody>
      </p:sp>
    </p:spTree>
    <p:extLst>
      <p:ext uri="{BB962C8B-B14F-4D97-AF65-F5344CB8AC3E}">
        <p14:creationId xmlns:p14="http://schemas.microsoft.com/office/powerpoint/2010/main" val="1955551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5AD6A-D9B9-45CA-80D6-CD09CF9F75E0}"/>
              </a:ext>
            </a:extLst>
          </p:cNvPr>
          <p:cNvSpPr txBox="1"/>
          <p:nvPr/>
        </p:nvSpPr>
        <p:spPr>
          <a:xfrm>
            <a:off x="3048786" y="37441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 декременту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–</a:t>
            </a:r>
            <a:endParaRPr lang="ru-RU" b="1" i="0" dirty="0"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73625-8AE5-4FFF-98B3-634C9A878C72}"/>
              </a:ext>
            </a:extLst>
          </p:cNvPr>
          <p:cNvSpPr txBox="1"/>
          <p:nvPr/>
        </p:nvSpPr>
        <p:spPr>
          <a:xfrm>
            <a:off x="483124" y="1162648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ru-RU" sz="16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декременту ‘</a:t>
            </a:r>
            <a:r>
              <a:rPr lang="ru-RU" sz="16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зменшує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241DBA-5C74-4C82-9F5F-C63AC72B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553" y="2596465"/>
            <a:ext cx="2519151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9;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10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-15;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-16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2.3f;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3.3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-3.85f;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-4.85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A809F7-330B-4707-9E84-149B214C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627" y="3767494"/>
            <a:ext cx="3014975" cy="252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Операцію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+ 1;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само операцію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a--;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- 1;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Восклицательный знак – Бесплатные иконки: формы и символы">
            <a:extLst>
              <a:ext uri="{FF2B5EF4-FFF2-40B4-BE49-F238E27FC236}">
                <a16:creationId xmlns:a16="http://schemas.microsoft.com/office/drawing/2014/main" id="{D4C25CCC-A9AA-4546-B9CF-E69967A94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152" y="3692472"/>
            <a:ext cx="2523719" cy="252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C8717D-7B49-4C29-B471-62BC10AF4C5B}"/>
              </a:ext>
            </a:extLst>
          </p:cNvPr>
          <p:cNvSpPr txBox="1"/>
          <p:nvPr/>
        </p:nvSpPr>
        <p:spPr>
          <a:xfrm>
            <a:off x="2102177" y="1987278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3</a:t>
            </a:r>
          </a:p>
        </p:txBody>
      </p:sp>
    </p:spTree>
    <p:extLst>
      <p:ext uri="{BB962C8B-B14F-4D97-AF65-F5344CB8AC3E}">
        <p14:creationId xmlns:p14="http://schemas.microsoft.com/office/powerpoint/2010/main" val="251850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B8F0F-302D-4338-93CE-B9D9B7784A16}"/>
              </a:ext>
            </a:extLst>
          </p:cNvPr>
          <p:cNvSpPr txBox="1"/>
          <p:nvPr/>
        </p:nvSpPr>
        <p:spPr>
          <a:xfrm>
            <a:off x="0" y="48496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56473-FF2A-41DB-A795-DCBA0E8894FD}"/>
              </a:ext>
            </a:extLst>
          </p:cNvPr>
          <p:cNvSpPr txBox="1"/>
          <p:nvPr/>
        </p:nvSpPr>
        <p:spPr>
          <a:xfrm>
            <a:off x="179109" y="1291224"/>
            <a:ext cx="11670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Змінна</a:t>
            </a:r>
            <a:r>
              <a:rPr lang="ru-RU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8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контейнер, 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у 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якому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зберігатися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подальшого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програмі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706E21-153D-4E26-B481-C860A7FC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24" y="2564729"/>
            <a:ext cx="8221352" cy="348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36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5985AC-10E8-444D-8BF3-3C21705A64EB}"/>
              </a:ext>
            </a:extLst>
          </p:cNvPr>
          <p:cNvSpPr txBox="1"/>
          <p:nvPr/>
        </p:nvSpPr>
        <p:spPr>
          <a:xfrm>
            <a:off x="3972613" y="94515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Яка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префіксною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постфіксною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формою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та декременту (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–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65873-2EFF-45FA-8571-7AD60840764D}"/>
              </a:ext>
            </a:extLst>
          </p:cNvPr>
          <p:cNvSpPr txBox="1"/>
          <p:nvPr/>
        </p:nvSpPr>
        <p:spPr>
          <a:xfrm>
            <a:off x="4157221" y="1470582"/>
            <a:ext cx="734348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 між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префіксною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постфіксною формами застосування проявляється, коли операції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частиною більш складного виразу.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префіксній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формі (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результуюче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постфіксній формі 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a–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попереднє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DEA3885-CA4A-451E-8058-D1878CB0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47" y="1390432"/>
            <a:ext cx="291916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-6; a = -5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++a;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-5; a = -5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3; a = 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--a;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2; a = 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5.7f;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++f;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6.7; f = 6.7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81018-32BF-4A74-977E-0DC4516A654C}"/>
              </a:ext>
            </a:extLst>
          </p:cNvPr>
          <p:cNvSpPr txBox="1"/>
          <p:nvPr/>
        </p:nvSpPr>
        <p:spPr>
          <a:xfrm>
            <a:off x="801278" y="923826"/>
            <a:ext cx="1568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4</a:t>
            </a:r>
          </a:p>
        </p:txBody>
      </p:sp>
    </p:spTree>
    <p:extLst>
      <p:ext uri="{BB962C8B-B14F-4D97-AF65-F5344CB8AC3E}">
        <p14:creationId xmlns:p14="http://schemas.microsoft.com/office/powerpoint/2010/main" val="2087847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BD045-DAFC-4C6D-B2B2-5675702B72EF}"/>
              </a:ext>
            </a:extLst>
          </p:cNvPr>
          <p:cNvSpPr txBox="1"/>
          <p:nvPr/>
        </p:nvSpPr>
        <p:spPr>
          <a:xfrm>
            <a:off x="0" y="1602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 відношення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07D7E98-0603-4389-9B97-D94D6E033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31975"/>
              </p:ext>
            </p:extLst>
          </p:nvPr>
        </p:nvGraphicFramePr>
        <p:xfrm>
          <a:off x="1071513" y="850164"/>
          <a:ext cx="10048974" cy="57607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508356">
                  <a:extLst>
                    <a:ext uri="{9D8B030D-6E8A-4147-A177-3AD203B41FA5}">
                      <a16:colId xmlns:a16="http://schemas.microsoft.com/office/drawing/2014/main" val="148802417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309097056"/>
                    </a:ext>
                  </a:extLst>
                </a:gridCol>
                <a:gridCol w="3217329">
                  <a:extLst>
                    <a:ext uri="{9D8B030D-6E8A-4147-A177-3AD203B41FA5}">
                      <a16:colId xmlns:a16="http://schemas.microsoft.com/office/drawing/2014/main" val="644866427"/>
                    </a:ext>
                  </a:extLst>
                </a:gridCol>
                <a:gridCol w="2513539">
                  <a:extLst>
                    <a:ext uri="{9D8B030D-6E8A-4147-A177-3AD203B41FA5}">
                      <a16:colId xmlns:a16="http://schemas.microsoft.com/office/drawing/2014/main" val="147470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Назва операції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Знак операції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Приклад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Результат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5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==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1;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==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62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не 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!=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1;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</a:t>
                      </a:r>
                      <a:r>
                        <a:rPr lang="uk-UA" sz="2400" kern="1200" dirty="0">
                          <a:solidFill>
                            <a:schemeClr val="dk1"/>
                          </a:solidFill>
                          <a:effectLst/>
                        </a:rPr>
                        <a:t>!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32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менше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2;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&lt;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82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більше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1;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&gt;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48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менше або 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2;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&lt;=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більше або 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2;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&gt;=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7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9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906E5-D1D0-4EBE-9CB3-D8CBF81FA227}"/>
              </a:ext>
            </a:extLst>
          </p:cNvPr>
          <p:cNvSpPr txBox="1"/>
          <p:nvPr/>
        </p:nvSpPr>
        <p:spPr>
          <a:xfrm>
            <a:off x="-1" y="23950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Логічні операції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D68010C-4718-4C66-BA7E-6F675BE88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24137"/>
              </p:ext>
            </p:extLst>
          </p:nvPr>
        </p:nvGraphicFramePr>
        <p:xfrm>
          <a:off x="757783" y="1783080"/>
          <a:ext cx="10676433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1981">
                  <a:extLst>
                    <a:ext uri="{9D8B030D-6E8A-4147-A177-3AD203B41FA5}">
                      <a16:colId xmlns:a16="http://schemas.microsoft.com/office/drawing/2014/main" val="2410332276"/>
                    </a:ext>
                  </a:extLst>
                </a:gridCol>
                <a:gridCol w="1500220">
                  <a:extLst>
                    <a:ext uri="{9D8B030D-6E8A-4147-A177-3AD203B41FA5}">
                      <a16:colId xmlns:a16="http://schemas.microsoft.com/office/drawing/2014/main" val="1578808550"/>
                    </a:ext>
                  </a:extLst>
                </a:gridCol>
                <a:gridCol w="4809383">
                  <a:extLst>
                    <a:ext uri="{9D8B030D-6E8A-4147-A177-3AD203B41FA5}">
                      <a16:colId xmlns:a16="http://schemas.microsoft.com/office/drawing/2014/main" val="1759590944"/>
                    </a:ext>
                  </a:extLst>
                </a:gridCol>
                <a:gridCol w="1564849">
                  <a:extLst>
                    <a:ext uri="{9D8B030D-6E8A-4147-A177-3AD203B41FA5}">
                      <a16:colId xmlns:a16="http://schemas.microsoft.com/office/drawing/2014/main" val="374230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Назва операції</a:t>
                      </a:r>
                      <a:r>
                        <a:rPr lang="en-US" sz="2400" dirty="0"/>
                        <a:t>`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Знак операції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Приклад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Результат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Логічне «І»(</a:t>
                      </a:r>
                      <a:r>
                        <a:rPr lang="uk-UA" sz="2400" dirty="0" err="1"/>
                        <a:t>кон</a:t>
                      </a:r>
                      <a:r>
                        <a:rPr lang="en-US" sz="2400" dirty="0"/>
                        <a:t>`</a:t>
                      </a:r>
                      <a:r>
                        <a:rPr lang="uk-UA" sz="2400" dirty="0" err="1"/>
                        <a:t>юнкція</a:t>
                      </a:r>
                      <a:r>
                        <a:rPr lang="uk-UA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&amp;&amp;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 c, a = 1, b = 2;</a:t>
                      </a:r>
                    </a:p>
                    <a:p>
                      <a:pPr algn="l"/>
                      <a:r>
                        <a:rPr lang="en-US" sz="2400" dirty="0" err="1"/>
                        <a:t>boolean</a:t>
                      </a:r>
                      <a:r>
                        <a:rPr lang="en-US" sz="2400" dirty="0"/>
                        <a:t> c = a &gt; 0 &amp;&amp; b &lt; 9;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dirty="0"/>
                        <a:t>Логічне «АБО»(</a:t>
                      </a:r>
                      <a:r>
                        <a:rPr lang="uk-UA" sz="2400" dirty="0" err="1"/>
                        <a:t>диз</a:t>
                      </a:r>
                      <a:r>
                        <a:rPr lang="en-US" sz="2400" dirty="0"/>
                        <a:t>`</a:t>
                      </a:r>
                      <a:r>
                        <a:rPr lang="uk-UA" sz="2400" dirty="0" err="1"/>
                        <a:t>юнкція</a:t>
                      </a:r>
                      <a:r>
                        <a:rPr lang="uk-UA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||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 a = 5, b = 2;</a:t>
                      </a:r>
                    </a:p>
                    <a:p>
                      <a:pPr algn="l"/>
                      <a:r>
                        <a:rPr lang="en-US" sz="2400" dirty="0" err="1"/>
                        <a:t>boolean</a:t>
                      </a:r>
                      <a:r>
                        <a:rPr lang="en-US" sz="2400" dirty="0"/>
                        <a:t> c = a ==  5|| b &gt; 3;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906794"/>
                  </a:ext>
                </a:extLst>
              </a:tr>
              <a:tr h="235269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Логічне «НІ» (заперечення)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 a = 0, b = 2;</a:t>
                      </a:r>
                    </a:p>
                    <a:p>
                      <a:pPr algn="l"/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 = !(a == 3);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6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470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4FD2D2-83FB-4155-9B93-130340B24628}"/>
              </a:ext>
            </a:extLst>
          </p:cNvPr>
          <p:cNvSpPr txBox="1"/>
          <p:nvPr/>
        </p:nvSpPr>
        <p:spPr>
          <a:xfrm>
            <a:off x="435990" y="1884198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= (умова) ?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значення_якщо_умова_правдива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значення_якщо_умова_хибна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dirty="0"/>
          </a:p>
          <a:p>
            <a:r>
              <a:rPr lang="uk-UA" dirty="0"/>
              <a:t>Ось приклад використання </a:t>
            </a:r>
            <a:r>
              <a:rPr lang="uk-UA" dirty="0" err="1"/>
              <a:t>тернарної</a:t>
            </a:r>
            <a:r>
              <a:rPr lang="uk-UA" dirty="0"/>
              <a:t> операції в </a:t>
            </a:r>
            <a:r>
              <a:rPr lang="uk-UA" dirty="0" err="1"/>
              <a:t>Java</a:t>
            </a:r>
            <a:r>
              <a:rPr lang="uk-UA" dirty="0"/>
              <a:t>:</a:t>
            </a:r>
          </a:p>
          <a:p>
            <a:endParaRPr lang="uk-UA" dirty="0"/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число1 = 10;</a:t>
            </a: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число2 = 20;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(число1 &gt; число2) ? число1 : число2;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 = true ? 1 : 0;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("Більше число: " +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C1BBC-22D5-4B83-94A5-6F540A80E9EC}"/>
              </a:ext>
            </a:extLst>
          </p:cNvPr>
          <p:cNvSpPr txBox="1"/>
          <p:nvPr/>
        </p:nvSpPr>
        <p:spPr>
          <a:xfrm>
            <a:off x="3048786" y="200669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Тернарна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операція в мові програмування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1438D-E0DA-4CAC-B02F-0C0515609532}"/>
              </a:ext>
            </a:extLst>
          </p:cNvPr>
          <p:cNvSpPr txBox="1"/>
          <p:nvPr/>
        </p:nvSpPr>
        <p:spPr>
          <a:xfrm>
            <a:off x="6986047" y="2960017"/>
            <a:ext cx="4769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прикладі `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більше_число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отримує значення `число1`, якщо `число1` більше `число2`, інакше воно отримує значення `число2`. Таким чином, відображається більше з двох чисел.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9995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Вирази і пріоритет операцій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sz="half" idx="1"/>
          </p:nvPr>
        </p:nvSpPr>
        <p:spPr>
          <a:xfrm>
            <a:off x="1981200" y="1600201"/>
            <a:ext cx="4495800" cy="33178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 складається з операндів та операцій, які виконуються відповідно до своїх пріоритетів.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 з однаковим пріоритетом виконуються в порядку з права наліво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пріоритетів від 1 до 13 і зліва направо для пріоритету 14.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визначення пріоритетів операцій </a:t>
            </a:r>
            <a:r>
              <a:rPr lang="uk-UA" alt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рекомендується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використовувати круглі дужки.</a:t>
            </a:r>
          </a:p>
        </p:txBody>
      </p:sp>
      <p:sp>
        <p:nvSpPr>
          <p:cNvPr id="59396" name="Rectangle 55"/>
          <p:cNvSpPr>
            <a:spLocks noGrp="1"/>
          </p:cNvSpPr>
          <p:nvPr>
            <p:ph type="body" sz="half" idx="2"/>
          </p:nvPr>
        </p:nvSpPr>
        <p:spPr>
          <a:xfrm>
            <a:off x="6507164" y="1600201"/>
            <a:ext cx="1863725" cy="4500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Операнд: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константа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 (об’єкт)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 методу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</a:p>
          <a:p>
            <a:pPr>
              <a:lnSpc>
                <a:spcPct val="90000"/>
              </a:lnSpc>
            </a:pPr>
            <a:endParaRPr lang="uk-UA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1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03763"/>
              </p:ext>
            </p:extLst>
          </p:nvPr>
        </p:nvGraphicFramePr>
        <p:xfrm>
          <a:off x="8494713" y="1214438"/>
          <a:ext cx="2346112" cy="5030786"/>
        </p:xfrm>
        <a:graphic>
          <a:graphicData uri="http://schemas.openxmlformats.org/drawingml/2006/table">
            <a:tbl>
              <a:tblPr/>
              <a:tblGrid>
                <a:gridCol w="718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Операція</a:t>
                      </a:r>
                      <a:endParaRPr kumimoji="0" lang="en-US" alt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 x--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2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++x --x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+x -x ~ !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/ %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-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 &gt;&gt; &gt;&gt;&gt;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2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&gt; &lt;= &gt;= </a:t>
                      </a:r>
                      <a:r>
                        <a:rPr kumimoji="0" lang="en-US" alt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instanceof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 !=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?: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01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+= -= *= /= %= &amp;= ^= |= &lt;&lt;= &gt;&gt;= &gt;&gt;&gt;=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9447" name="Text Box 56"/>
          <p:cNvSpPr txBox="1">
            <a:spLocks noChangeArrowheads="1"/>
          </p:cNvSpPr>
          <p:nvPr/>
        </p:nvSpPr>
        <p:spPr bwMode="auto">
          <a:xfrm>
            <a:off x="2003425" y="5084763"/>
            <a:ext cx="6167438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int</a:t>
            </a:r>
            <a:r>
              <a:rPr lang="ru-RU" altLang="ru-RU" sz="1600" dirty="0">
                <a:latin typeface="Courier New" panose="02070309020205020404" pitchFamily="49" charset="0"/>
              </a:rPr>
              <a:t> a = 10 + 5 * 2 - 7;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double</a:t>
            </a:r>
            <a:r>
              <a:rPr lang="ru-RU" altLang="ru-RU" sz="1600" dirty="0">
                <a:latin typeface="Courier New" panose="02070309020205020404" pitchFamily="49" charset="0"/>
              </a:rPr>
              <a:t> z = </a:t>
            </a:r>
            <a:r>
              <a:rPr lang="ru-RU" altLang="ru-RU" sz="1600" dirty="0" err="1">
                <a:latin typeface="Courier New" panose="02070309020205020404" pitchFamily="49" charset="0"/>
              </a:rPr>
              <a:t>Math.sqrt</a:t>
            </a:r>
            <a:r>
              <a:rPr lang="ru-RU" altLang="ru-RU" sz="1600" dirty="0">
                <a:latin typeface="Courier New" panose="02070309020205020404" pitchFamily="49" charset="0"/>
              </a:rPr>
              <a:t>(25) + a * (10 - 2);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 dirty="0" err="1">
                <a:latin typeface="Courier New" panose="02070309020205020404" pitchFamily="49" charset="0"/>
              </a:rPr>
              <a:t>boolean</a:t>
            </a:r>
            <a:r>
              <a:rPr lang="en-US" altLang="ru-RU" sz="1600" dirty="0">
                <a:latin typeface="Courier New" panose="02070309020205020404" pitchFamily="49" charset="0"/>
              </a:rPr>
              <a:t> b =  3 &gt; 7 || 4 &gt; 0 &amp;&amp; 2 == 2;</a:t>
            </a:r>
            <a:endParaRPr lang="ru-RU" altLang="ru-RU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ru-RU" altLang="ru-RU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26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147BA2-A67C-4CD4-B517-F2FCFE207533}"/>
              </a:ext>
            </a:extLst>
          </p:cNvPr>
          <p:cNvSpPr txBox="1"/>
          <p:nvPr/>
        </p:nvSpPr>
        <p:spPr>
          <a:xfrm>
            <a:off x="480767" y="1414021"/>
            <a:ext cx="10953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Перш н</a:t>
            </a:r>
            <a:r>
              <a:rPr lang="uk-UA" sz="2800" dirty="0" err="1">
                <a:solidFill>
                  <a:srgbClr val="C00000"/>
                </a:solidFill>
              </a:rPr>
              <a:t>іж</a:t>
            </a:r>
            <a:r>
              <a:rPr lang="uk-UA" sz="2800" dirty="0">
                <a:solidFill>
                  <a:srgbClr val="C00000"/>
                </a:solidFill>
              </a:rPr>
              <a:t> використовувати змінну, її потрібно оголосити</a:t>
            </a:r>
            <a:r>
              <a:rPr lang="uk-UA" sz="2800" dirty="0"/>
              <a:t>.</a:t>
            </a:r>
            <a:br>
              <a:rPr lang="uk-UA" sz="2800" dirty="0"/>
            </a:br>
            <a:br>
              <a:rPr lang="uk-UA" sz="2800" dirty="0"/>
            </a:br>
            <a:r>
              <a:rPr lang="uk-UA" sz="2800" dirty="0" err="1"/>
              <a:t>тип_змінної</a:t>
            </a:r>
            <a:r>
              <a:rPr lang="uk-UA" sz="2800" dirty="0"/>
              <a:t> </a:t>
            </a:r>
            <a:r>
              <a:rPr lang="uk-UA" sz="2800" dirty="0" err="1"/>
              <a:t>ім</a:t>
            </a:r>
            <a:r>
              <a:rPr lang="en-US" sz="2800" dirty="0"/>
              <a:t>`</a:t>
            </a:r>
            <a:r>
              <a:rPr lang="uk-UA" sz="2800" dirty="0" err="1"/>
              <a:t>я_змінної</a:t>
            </a:r>
            <a:r>
              <a:rPr lang="en-US" sz="2800" dirty="0"/>
              <a:t>;</a:t>
            </a:r>
            <a:endParaRPr lang="uk-UA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D9DC75-98C3-4EE9-A9A1-E7BD0F6B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99" y="2865004"/>
            <a:ext cx="5067300" cy="174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AE442B-52EB-4328-8ADF-A0AFDB142BA8}"/>
              </a:ext>
            </a:extLst>
          </p:cNvPr>
          <p:cNvSpPr txBox="1"/>
          <p:nvPr/>
        </p:nvSpPr>
        <p:spPr>
          <a:xfrm>
            <a:off x="0" y="48496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7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войные круглые скобки 7">
            <a:extLst>
              <a:ext uri="{FF2B5EF4-FFF2-40B4-BE49-F238E27FC236}">
                <a16:creationId xmlns:a16="http://schemas.microsoft.com/office/drawing/2014/main" id="{00FE03BF-2155-4259-825B-B1243FD43922}"/>
              </a:ext>
            </a:extLst>
          </p:cNvPr>
          <p:cNvSpPr/>
          <p:nvPr/>
        </p:nvSpPr>
        <p:spPr>
          <a:xfrm>
            <a:off x="2433685" y="4825332"/>
            <a:ext cx="1555423" cy="1537414"/>
          </a:xfrm>
          <a:prstGeom prst="bracketPair">
            <a:avLst>
              <a:gd name="adj" fmla="val 1242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Двойные круглые скобки 6">
            <a:extLst>
              <a:ext uri="{FF2B5EF4-FFF2-40B4-BE49-F238E27FC236}">
                <a16:creationId xmlns:a16="http://schemas.microsoft.com/office/drawing/2014/main" id="{B74E5537-C9C2-427B-A60A-AE6EC9288971}"/>
              </a:ext>
            </a:extLst>
          </p:cNvPr>
          <p:cNvSpPr/>
          <p:nvPr/>
        </p:nvSpPr>
        <p:spPr>
          <a:xfrm>
            <a:off x="2433686" y="4396508"/>
            <a:ext cx="1555423" cy="373453"/>
          </a:xfrm>
          <a:prstGeom prst="bracketPair">
            <a:avLst>
              <a:gd name="adj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Двойные круглые скобки 4">
            <a:extLst>
              <a:ext uri="{FF2B5EF4-FFF2-40B4-BE49-F238E27FC236}">
                <a16:creationId xmlns:a16="http://schemas.microsoft.com/office/drawing/2014/main" id="{137A86C3-204C-4A86-9417-AE8BD327DB41}"/>
              </a:ext>
            </a:extLst>
          </p:cNvPr>
          <p:cNvSpPr/>
          <p:nvPr/>
        </p:nvSpPr>
        <p:spPr>
          <a:xfrm>
            <a:off x="2433685" y="3703197"/>
            <a:ext cx="1555423" cy="604887"/>
          </a:xfrm>
          <a:prstGeom prst="bracketPair">
            <a:avLst>
              <a:gd name="adj" fmla="val 3129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Двойные круглые скобки 2">
            <a:extLst>
              <a:ext uri="{FF2B5EF4-FFF2-40B4-BE49-F238E27FC236}">
                <a16:creationId xmlns:a16="http://schemas.microsoft.com/office/drawing/2014/main" id="{4CF002DF-5194-49E4-BA54-0F62FA21147A}"/>
              </a:ext>
            </a:extLst>
          </p:cNvPr>
          <p:cNvSpPr/>
          <p:nvPr/>
        </p:nvSpPr>
        <p:spPr>
          <a:xfrm>
            <a:off x="2433685" y="1927031"/>
            <a:ext cx="1555423" cy="1753385"/>
          </a:xfrm>
          <a:prstGeom prst="bracketPair">
            <a:avLst>
              <a:gd name="adj" fmla="val 1242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92D13-145F-4BEB-96DA-B7883F3986B4}"/>
              </a:ext>
            </a:extLst>
          </p:cNvPr>
          <p:cNvSpPr txBox="1"/>
          <p:nvPr/>
        </p:nvSpPr>
        <p:spPr>
          <a:xfrm>
            <a:off x="3211398" y="378548"/>
            <a:ext cx="5769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 у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048A791E-B5E3-4399-BBE1-24C4F19A4559}"/>
              </a:ext>
            </a:extLst>
          </p:cNvPr>
          <p:cNvGraphicFramePr>
            <a:graphicFrameLocks noGrp="1"/>
          </p:cNvGraphicFramePr>
          <p:nvPr/>
        </p:nvGraphicFramePr>
        <p:xfrm>
          <a:off x="2776718" y="1272585"/>
          <a:ext cx="8127999" cy="509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6421">
                  <a:extLst>
                    <a:ext uri="{9D8B030D-6E8A-4147-A177-3AD203B41FA5}">
                      <a16:colId xmlns:a16="http://schemas.microsoft.com/office/drawing/2014/main" val="1206545297"/>
                    </a:ext>
                  </a:extLst>
                </a:gridCol>
                <a:gridCol w="3502245">
                  <a:extLst>
                    <a:ext uri="{9D8B030D-6E8A-4147-A177-3AD203B41FA5}">
                      <a16:colId xmlns:a16="http://schemas.microsoft.com/office/drawing/2014/main" val="30985163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1930679"/>
                    </a:ext>
                  </a:extLst>
                </a:gridCol>
              </a:tblGrid>
              <a:tr h="502217"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ДАНИХ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ДІАПАЗОН ДОПУСТИМИХ ЗНАЧЕНЬ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`</a:t>
                      </a: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ЄМ ЗАЙМАНОЇ ПАМ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`</a:t>
                      </a: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ЯТІ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8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-128 до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74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-32768 до 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байта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8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-2137483648 до 2137483647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байта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3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-9223372036854775808 до 9223372036854775807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байт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4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-3.4Е+38 до 3.4Е+38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байта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7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-1.7Е+308 до 1.7Е+308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байт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0 до 65536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байта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или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false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зберігання значення цього типу досить 1 біта, але в реальності пам’ять такими пропорціями не виділяється, тому змінні цього типу можуть бути по різному упаковані віртуальною машиною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234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3F545D2-51D7-4935-A019-701FAED1300C}"/>
              </a:ext>
            </a:extLst>
          </p:cNvPr>
          <p:cNvSpPr txBox="1"/>
          <p:nvPr/>
        </p:nvSpPr>
        <p:spPr>
          <a:xfrm>
            <a:off x="1376313" y="2572890"/>
            <a:ext cx="105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Ціло</a:t>
            </a:r>
            <a:r>
              <a:rPr lang="uk-UA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-чисельний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888213-8A67-4273-BE20-9654725705BC}"/>
              </a:ext>
            </a:extLst>
          </p:cNvPr>
          <p:cNvSpPr txBox="1"/>
          <p:nvPr/>
        </p:nvSpPr>
        <p:spPr>
          <a:xfrm>
            <a:off x="1287283" y="3845147"/>
            <a:ext cx="114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З </a:t>
            </a:r>
            <a:r>
              <a:rPr lang="uk-UA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плавочою</a:t>
            </a:r>
            <a:r>
              <a:rPr lang="uk-UA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точкою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6B1AD-4283-4850-B9DF-B1C69907FA24}"/>
              </a:ext>
            </a:extLst>
          </p:cNvPr>
          <p:cNvSpPr txBox="1"/>
          <p:nvPr/>
        </p:nvSpPr>
        <p:spPr>
          <a:xfrm>
            <a:off x="1287283" y="4444735"/>
            <a:ext cx="114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символьний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58FAB-E5B4-40E5-A015-135BD47091A8}"/>
              </a:ext>
            </a:extLst>
          </p:cNvPr>
          <p:cNvSpPr txBox="1"/>
          <p:nvPr/>
        </p:nvSpPr>
        <p:spPr>
          <a:xfrm>
            <a:off x="1287283" y="5429660"/>
            <a:ext cx="114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логічний</a:t>
            </a:r>
          </a:p>
        </p:txBody>
      </p:sp>
    </p:spTree>
    <p:extLst>
      <p:ext uri="{BB962C8B-B14F-4D97-AF65-F5344CB8AC3E}">
        <p14:creationId xmlns:p14="http://schemas.microsoft.com/office/powerpoint/2010/main" val="82611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3328A7-3A2E-46F4-A968-AB2DFAD6E729}"/>
              </a:ext>
            </a:extLst>
          </p:cNvPr>
          <p:cNvSpPr txBox="1"/>
          <p:nvPr/>
        </p:nvSpPr>
        <p:spPr>
          <a:xfrm>
            <a:off x="3442354" y="377072"/>
            <a:ext cx="5307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 </a:t>
            </a:r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uk-UA" sz="60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E34CD-81C1-425B-A07C-F9BFE7B45634}"/>
              </a:ext>
            </a:extLst>
          </p:cNvPr>
          <p:cNvSpPr txBox="1"/>
          <p:nvPr/>
        </p:nvSpPr>
        <p:spPr>
          <a:xfrm>
            <a:off x="895546" y="1788798"/>
            <a:ext cx="108785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uk-UA" sz="3200" b="0" i="0" dirty="0">
                <a:solidFill>
                  <a:srgbClr val="333333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Також є ще один тип змінних – тип 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String. </a:t>
            </a:r>
            <a:r>
              <a:rPr lang="uk-UA" sz="3200" b="0" i="0" dirty="0">
                <a:solidFill>
                  <a:srgbClr val="333333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В нього можна записувати цілі речення, вислови та тексти.</a:t>
            </a:r>
            <a:endParaRPr lang="en-US" sz="3200" b="0" i="0" dirty="0">
              <a:solidFill>
                <a:srgbClr val="444444"/>
              </a:solidFill>
              <a:effectLst/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282637-A92B-4C2E-82E1-D8B9656FE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81" y="3754521"/>
            <a:ext cx="7269637" cy="2522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336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4FD922-D2B4-4F33-BAFD-F65CEE9259E2}"/>
              </a:ext>
            </a:extLst>
          </p:cNvPr>
          <p:cNvSpPr txBox="1"/>
          <p:nvPr/>
        </p:nvSpPr>
        <p:spPr>
          <a:xfrm>
            <a:off x="389248" y="1319256"/>
            <a:ext cx="114135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Змінні пишуться тільки латинськими літерами. Жодної кирилиці!!!</a:t>
            </a:r>
            <a:endParaRPr lang="uk-UA" sz="280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 змінної, якщо можливо, має "говорити"</a:t>
            </a:r>
            <a:endParaRPr lang="uk-UA" sz="280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змінна складається з 2 і більше слів, то пишеться в </a:t>
            </a:r>
            <a:r>
              <a:rPr lang="en-US" sz="28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CamelStyle</a:t>
            </a:r>
            <a:r>
              <a:rPr lang="en-US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інша назва – </a:t>
            </a:r>
            <a:r>
              <a:rPr lang="en-US" sz="28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CamelCase)</a:t>
            </a:r>
          </a:p>
          <a:p>
            <a:pPr algn="l" fontAlgn="base">
              <a:buFont typeface="+mj-lt"/>
              <a:buAutoNum type="arabicPeriod" startAt="4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54 слова, які не можна використовувати в назвах змінних</a:t>
            </a:r>
            <a:endParaRPr lang="uk-UA" sz="280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 startAt="4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 змінної:</a:t>
            </a:r>
            <a:endParaRPr lang="en-US" sz="28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uk-UA" sz="2800" b="1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 починатися</a:t>
            </a:r>
            <a:r>
              <a:rPr lang="uk-UA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 будь-яких латинських букв, $ або _</a:t>
            </a:r>
            <a:endParaRPr lang="uk-UA" sz="28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 може починатися</a:t>
            </a:r>
            <a:r>
              <a:rPr lang="uk-UA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 цифр</a:t>
            </a: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CC068-8006-4C2C-B674-07424BED79B4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правил вибору назв змінних:</a:t>
            </a:r>
            <a:endParaRPr lang="en-US" sz="3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306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pPr algn="ctr"/>
            <a:r>
              <a:rPr lang="uk-UA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Ключові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7649" name="Group 65"/>
          <p:cNvGraphicFramePr>
            <a:graphicFrameLocks noGrp="1"/>
          </p:cNvGraphicFramePr>
          <p:nvPr/>
        </p:nvGraphicFramePr>
        <p:xfrm>
          <a:off x="1217343" y="1761583"/>
          <a:ext cx="9757313" cy="4202430"/>
        </p:xfrm>
        <a:graphic>
          <a:graphicData uri="http://schemas.openxmlformats.org/drawingml/2006/table">
            <a:tbl>
              <a:tblPr/>
              <a:tblGrid>
                <a:gridCol w="2022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goto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package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protected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instanceof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transient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catch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extends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strictfp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native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833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Calibri" pitchFamily="34" charset="0"/>
                          <a:cs typeface="Courier New" panose="02070309020205020404" pitchFamily="49" charset="0"/>
                        </a:rPr>
                        <a:t>true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Calibri" pitchFamily="34" charset="0"/>
                          <a:cs typeface="Courier New" panose="02070309020205020404" pitchFamily="49" charset="0"/>
                        </a:rPr>
                        <a:t>false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Calibri" pitchFamily="34" charset="0"/>
                          <a:cs typeface="Courier New" panose="02070309020205020404" pitchFamily="49" charset="0"/>
                        </a:rPr>
                        <a:t>null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7859A-1062-4969-9C0A-A58ADF7319D5}"/>
              </a:ext>
            </a:extLst>
          </p:cNvPr>
          <p:cNvSpPr txBox="1"/>
          <p:nvPr/>
        </p:nvSpPr>
        <p:spPr>
          <a:xfrm>
            <a:off x="8832916" y="831677"/>
            <a:ext cx="28751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залучені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Деякі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виконуються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неявно автоматично.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83C15-AA82-429D-A57B-A479C064A02C}"/>
              </a:ext>
            </a:extLst>
          </p:cNvPr>
          <p:cNvSpPr txBox="1"/>
          <p:nvPr/>
        </p:nvSpPr>
        <p:spPr>
          <a:xfrm>
            <a:off x="0" y="18837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 типів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3960F9-948E-4725-B44A-E7ED4BC6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98" y="1466131"/>
            <a:ext cx="6867525" cy="2886075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9192FBDE-7DDC-4EF2-B9FA-63587B6C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02" y="5391869"/>
            <a:ext cx="1041504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2147483647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a;            // от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типа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 типу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 // 2.14748365E9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286C2-F34A-4B9F-844F-C57EFD538C7C}"/>
              </a:ext>
            </a:extLst>
          </p:cNvPr>
          <p:cNvSpPr txBox="1"/>
          <p:nvPr/>
        </p:nvSpPr>
        <p:spPr>
          <a:xfrm>
            <a:off x="2973320" y="3429000"/>
            <a:ext cx="1985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*пунктир – точність страждає</a:t>
            </a:r>
          </a:p>
        </p:txBody>
      </p:sp>
    </p:spTree>
    <p:extLst>
      <p:ext uri="{BB962C8B-B14F-4D97-AF65-F5344CB8AC3E}">
        <p14:creationId xmlns:p14="http://schemas.microsoft.com/office/powerpoint/2010/main" val="309621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9852F5-4DA8-49F5-8F21-ECE3AD55C9E5}"/>
              </a:ext>
            </a:extLst>
          </p:cNvPr>
          <p:cNvSpPr txBox="1"/>
          <p:nvPr/>
        </p:nvSpPr>
        <p:spPr>
          <a:xfrm>
            <a:off x="0" y="10353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 типів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2796CD1-9EA4-4876-B156-BD52D4051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7581" y="2304574"/>
            <a:ext cx="343683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0E40C-78AD-42A0-8278-96133A4CADF9}"/>
              </a:ext>
            </a:extLst>
          </p:cNvPr>
          <p:cNvSpPr txBox="1"/>
          <p:nvPr/>
        </p:nvSpPr>
        <p:spPr>
          <a:xfrm>
            <a:off x="515331" y="4424391"/>
            <a:ext cx="1116133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інших перетвореннях примітивних типів явним чином застосовується операція перетворення типів. Зазвичай це звуження перетворення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narrowing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від типу з більшою розрядністю до типу з меншою розрядністю:</a:t>
            </a:r>
          </a:p>
        </p:txBody>
      </p:sp>
    </p:spTree>
    <p:extLst>
      <p:ext uri="{BB962C8B-B14F-4D97-AF65-F5344CB8AC3E}">
        <p14:creationId xmlns:p14="http://schemas.microsoft.com/office/powerpoint/2010/main" val="5297938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2420</Words>
  <Application>Microsoft Office PowerPoint</Application>
  <PresentationFormat>Широкоэкранный</PresentationFormat>
  <Paragraphs>352</Paragraphs>
  <Slides>24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Cascadia Mono Light</vt:lpstr>
      <vt:lpstr>Courier New</vt:lpstr>
      <vt:lpstr>inherit</vt:lpstr>
      <vt:lpstr>Lato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Ключові слова </vt:lpstr>
      <vt:lpstr>Презентация PowerPoint</vt:lpstr>
      <vt:lpstr>Презентация PowerPoint</vt:lpstr>
      <vt:lpstr>Презентация PowerPoint</vt:lpstr>
      <vt:lpstr>Коментарі</vt:lpstr>
      <vt:lpstr>Форматування в коментарях</vt:lpstr>
      <vt:lpstr>Дескриптори</vt:lpstr>
      <vt:lpstr>Стандартне введення-виведення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Вирази і пріоритет операцій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39</cp:revision>
  <dcterms:created xsi:type="dcterms:W3CDTF">2023-10-11T13:14:03Z</dcterms:created>
  <dcterms:modified xsi:type="dcterms:W3CDTF">2024-02-07T23:31:51Z</dcterms:modified>
</cp:coreProperties>
</file>