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3" r:id="rId4"/>
    <p:sldId id="296" r:id="rId5"/>
    <p:sldId id="286" r:id="rId6"/>
    <p:sldId id="284" r:id="rId7"/>
    <p:sldId id="281" r:id="rId8"/>
    <p:sldId id="289" r:id="rId9"/>
    <p:sldId id="292" r:id="rId10"/>
    <p:sldId id="288" r:id="rId11"/>
    <p:sldId id="291" r:id="rId12"/>
    <p:sldId id="297" r:id="rId13"/>
    <p:sldId id="298" r:id="rId14"/>
    <p:sldId id="300" r:id="rId15"/>
    <p:sldId id="302" r:id="rId16"/>
    <p:sldId id="299" r:id="rId17"/>
    <p:sldId id="301" r:id="rId18"/>
    <p:sldId id="303" r:id="rId19"/>
    <p:sldId id="304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145447-1E29-4126-875C-B3117F67D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7A6492-2591-45A5-BA7C-2228D8AA4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414AA4-9024-41A3-8923-2820A632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34E3-87AD-49F0-AF09-C500CE1E1065}" type="datetimeFigureOut">
              <a:rPr lang="uk-UA" smtClean="0"/>
              <a:t>12.01.2024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B56495-947E-46B7-B8AE-233BB9C4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AD008A-1555-4C75-BDA2-A2DDAE9B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A9C-C7AD-4A2F-978B-770143C653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936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19749-C4CC-43B2-A3D2-FAA4E8EC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00DA67-8D89-4BE4-A08E-B5123487E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A5DC32-8C2F-41C9-8D73-6C9537DB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34E3-87AD-49F0-AF09-C500CE1E1065}" type="datetimeFigureOut">
              <a:rPr lang="uk-UA" smtClean="0"/>
              <a:t>12.01.2024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D60150-A162-44B6-A65F-AB1E8DEE1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25F4A0-00DB-4595-ABF4-7537BFA2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A9C-C7AD-4A2F-978B-770143C653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4032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4302643-F75E-4C15-8885-29EF720CD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28F92A-5762-43AF-876A-A5756AE49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EFCE2E-2DC0-4139-A3B1-823FDA51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34E3-87AD-49F0-AF09-C500CE1E1065}" type="datetimeFigureOut">
              <a:rPr lang="uk-UA" smtClean="0"/>
              <a:t>12.01.2024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6A0201-2DB8-4FE7-8A6C-24BCA7712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A18291-6460-46FE-8150-C50BD8D2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A9C-C7AD-4A2F-978B-770143C653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715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F834E-BAF1-4173-AEDF-C0DF9690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F452FC-E45F-409D-8547-93D6A995F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BFA63E-1AB2-49FC-8E4C-510635CA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34E3-87AD-49F0-AF09-C500CE1E1065}" type="datetimeFigureOut">
              <a:rPr lang="uk-UA" smtClean="0"/>
              <a:t>12.01.2024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719E2A-6C69-42D5-8CC6-AE942E13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44A64D-EEA0-435B-9DCB-CAE771A7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A9C-C7AD-4A2F-978B-770143C653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63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AF30B-5DE1-4858-8F9D-42DD83E0E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A5E268-F188-41F1-A0DA-932EBAF14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E0F575-0D73-4C6C-956E-58FB203D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34E3-87AD-49F0-AF09-C500CE1E1065}" type="datetimeFigureOut">
              <a:rPr lang="uk-UA" smtClean="0"/>
              <a:t>12.01.2024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CEA356-2DA7-4991-9C2A-FAF81F958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FFAB26-3D4C-4660-B331-A743E7CF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A9C-C7AD-4A2F-978B-770143C653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397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E03B0-E382-4E8B-88BC-44CF431E2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D46848-FD0B-4324-80DA-9635E491C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DD1A84-E8C6-496A-87C6-A282FF672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2B4441-E74B-4665-B1E0-68F52DCD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34E3-87AD-49F0-AF09-C500CE1E1065}" type="datetimeFigureOut">
              <a:rPr lang="uk-UA" smtClean="0"/>
              <a:t>12.01.2024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DCA1F8-A3EE-46A7-B2B7-2C43B756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18F7F6-4AEA-4F64-92EB-CF6E237A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A9C-C7AD-4A2F-978B-770143C653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023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F8936E-BDA8-49B9-8547-FEEFE24CA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B0DE83-2449-4615-AF8D-077183485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BB4310-A137-42AB-BC2E-DDD0B0E02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555E98-C3C9-40A2-9E21-ADF3D5158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305639-55F2-4529-BAFC-3674228AD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822AE49-1864-4695-B8AF-EB45BC37C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34E3-87AD-49F0-AF09-C500CE1E1065}" type="datetimeFigureOut">
              <a:rPr lang="uk-UA" smtClean="0"/>
              <a:t>12.01.2024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20BFF87-591D-4D37-9907-C6BC44EE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0E5DFDA-5E70-479C-8099-35DCF4BE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A9C-C7AD-4A2F-978B-770143C653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447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E45C3-1FB0-45AF-B205-42C17D76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0F97A6-E3D8-4AFC-9559-CDD48BA5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34E3-87AD-49F0-AF09-C500CE1E1065}" type="datetimeFigureOut">
              <a:rPr lang="uk-UA" smtClean="0"/>
              <a:t>12.01.2024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05974D6-5A75-4BD2-9632-FA0D2D49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5972E85-E593-4AFE-8365-C71EEA46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A9C-C7AD-4A2F-978B-770143C653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847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FD9A58F-4A7D-47FD-82DF-5AF6A67F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34E3-87AD-49F0-AF09-C500CE1E1065}" type="datetimeFigureOut">
              <a:rPr lang="uk-UA" smtClean="0"/>
              <a:t>12.01.2024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C2E62FE-1C1D-46F8-BDF6-9C59386C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E73E68-31BB-44F6-B2B6-2641FF5B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A9C-C7AD-4A2F-978B-770143C653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944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B2BCF-BA28-493F-8D9B-931FCF90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15A525-BFE0-4723-BA6E-E31EE1F4F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3B4B8C-92B6-45AD-93C9-3B6F19E62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C12173-A00F-4D9A-B311-38A16926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34E3-87AD-49F0-AF09-C500CE1E1065}" type="datetimeFigureOut">
              <a:rPr lang="uk-UA" smtClean="0"/>
              <a:t>12.01.2024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D4A3E9-C9CB-46DF-8C57-97A42A5F0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C63DD3-D5BB-4BBF-8A1F-E7AF41AA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A9C-C7AD-4A2F-978B-770143C653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610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E9B527-9330-47FD-9E57-89E63D6E1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97902B9-AF92-4CA8-BFF5-B815C1FE81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E3D144-F920-4551-9612-A2449F5E2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DBBD66-6534-4599-920C-4446EA57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34E3-87AD-49F0-AF09-C500CE1E1065}" type="datetimeFigureOut">
              <a:rPr lang="uk-UA" smtClean="0"/>
              <a:t>12.01.2024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BD8107-C9A6-48C6-AA17-870D230D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0A9DB4-6D03-4ADD-8A8E-DFD6D96C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A9C-C7AD-4A2F-978B-770143C653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420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005B73-22C5-4183-80AF-D9324971D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6F2B1B-3CD6-417F-A029-53D54FB51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CBA654-6AEC-4DC8-B325-E1338ADBC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C34E3-87AD-49F0-AF09-C500CE1E1065}" type="datetimeFigureOut">
              <a:rPr lang="uk-UA" smtClean="0"/>
              <a:t>12.01.2024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1266A1-6709-4159-9F39-FE00FAC78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17E7F4-5ECE-4934-8395-EE88A4918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27A9C-C7AD-4A2F-978B-770143C653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6962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0A219D-7250-4640-A9B0-C5D25875A6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6FE315-012D-48A1-B900-7EC0D2119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961B1-62DA-4428-9D79-BC5B4F751B59}"/>
              </a:ext>
            </a:extLst>
          </p:cNvPr>
          <p:cNvSpPr txBox="1"/>
          <p:nvPr/>
        </p:nvSpPr>
        <p:spPr>
          <a:xfrm>
            <a:off x="1223423" y="1351508"/>
            <a:ext cx="9745154" cy="415498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узагальнююче програмування </a:t>
            </a:r>
          </a:p>
        </p:txBody>
      </p:sp>
    </p:spTree>
    <p:extLst>
      <p:ext uri="{BB962C8B-B14F-4D97-AF65-F5344CB8AC3E}">
        <p14:creationId xmlns:p14="http://schemas.microsoft.com/office/powerpoint/2010/main" val="2576404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DCAFA0F-9392-4D4D-B65E-BDF89D1C3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 eaLnBrk="1" hangingPunct="1"/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Узагальнені методи</a:t>
            </a:r>
            <a:b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77D13ED-6126-4155-88BC-425E151ECA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uk-UA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Узагальнений метод</a:t>
            </a:r>
            <a:endParaRPr lang="en-US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700" dirty="0" err="1">
                <a:solidFill>
                  <a:srgbClr val="203582"/>
                </a:solidFill>
                <a:latin typeface="Courier New" panose="02070309020205020404" pitchFamily="49" charset="0"/>
              </a:rPr>
              <a:t>class</a:t>
            </a: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uk-UA" altLang="en-US" sz="17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Inspector</a:t>
            </a:r>
            <a:r>
              <a:rPr lang="en-US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en-US" sz="8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uk-UA" altLang="en-US" sz="17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uk-UA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 &lt;</a:t>
            </a:r>
            <a:r>
              <a:rPr lang="en-US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T</a:t>
            </a:r>
            <a:r>
              <a:rPr lang="uk-UA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&gt; </a:t>
            </a:r>
            <a:r>
              <a:rPr lang="uk-UA" altLang="en-US" sz="17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void</a:t>
            </a:r>
            <a:r>
              <a:rPr lang="uk-UA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uk-UA" altLang="en-US" sz="17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inspect</a:t>
            </a:r>
            <a:r>
              <a:rPr lang="uk-UA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T</a:t>
            </a:r>
            <a:r>
              <a:rPr lang="uk-UA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t</a:t>
            </a:r>
            <a:r>
              <a:rPr lang="uk-UA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)</a:t>
            </a: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        </a:t>
            </a:r>
            <a:r>
              <a:rPr lang="uk-UA" altLang="en-US" sz="1700" dirty="0" err="1">
                <a:solidFill>
                  <a:srgbClr val="203582"/>
                </a:solidFill>
                <a:latin typeface="Courier New" panose="02070309020205020404" pitchFamily="49" charset="0"/>
              </a:rPr>
              <a:t>System.out.println</a:t>
            </a: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t</a:t>
            </a: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.</a:t>
            </a:r>
            <a:r>
              <a:rPr lang="uk-UA" altLang="en-US" sz="1700" dirty="0" err="1">
                <a:solidFill>
                  <a:srgbClr val="203582"/>
                </a:solidFill>
                <a:latin typeface="Courier New" panose="02070309020205020404" pitchFamily="49" charset="0"/>
              </a:rPr>
              <a:t>getClass</a:t>
            </a: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().</a:t>
            </a:r>
            <a:r>
              <a:rPr lang="uk-UA" altLang="en-US" sz="1700" dirty="0" err="1">
                <a:solidFill>
                  <a:srgbClr val="203582"/>
                </a:solidFill>
                <a:latin typeface="Courier New" panose="02070309020205020404" pitchFamily="49" charset="0"/>
              </a:rPr>
              <a:t>getName</a:t>
            </a: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());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  <a:endParaRPr lang="en-US" altLang="en-US" sz="17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Виклик методу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Inspector </a:t>
            </a:r>
            <a:r>
              <a:rPr lang="en-US" altLang="en-US" sz="17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 = new Inspector();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String s = "Hello";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i.inspect</a:t>
            </a:r>
            <a:r>
              <a:rPr lang="en-US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(s);</a:t>
            </a:r>
            <a:r>
              <a:rPr lang="uk-UA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// </a:t>
            </a: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короткий синтаксис</a:t>
            </a:r>
            <a:endParaRPr lang="en-US" altLang="en-US" sz="17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.&lt;String&gt;inspect(s);</a:t>
            </a:r>
            <a:r>
              <a:rPr lang="uk-UA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// повний синтаксис</a:t>
            </a:r>
            <a:endParaRPr lang="en-US" altLang="en-US" sz="17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sz="17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endParaRPr lang="uk-UA" altLang="en-US" sz="1700" dirty="0">
              <a:solidFill>
                <a:srgbClr val="2035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Узагальнення конструкторів відбувається аналогічно</a:t>
            </a:r>
            <a:endParaRPr lang="ru-RU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C353FB3-8541-4E82-A1AE-2AB712D664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 eaLnBrk="1" hangingPunct="1"/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Обмеження для змінних типу</a:t>
            </a:r>
            <a:b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D47490F-4C5C-4333-A2C1-FD5F27FF0F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96975"/>
            <a:ext cx="8794750" cy="53276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Подібного немає в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endParaRPr lang="uk-UA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uk-UA" altLang="en-US" sz="19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1900" b="1" dirty="0">
                <a:solidFill>
                  <a:srgbClr val="203582"/>
                </a:solidFill>
                <a:latin typeface="Courier New" panose="02070309020205020404" pitchFamily="49" charset="0"/>
              </a:rPr>
              <a:t>extends</a:t>
            </a:r>
            <a:r>
              <a:rPr lang="ru-RU" altLang="en-US" sz="1900" b="1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900" b="1" dirty="0">
                <a:solidFill>
                  <a:srgbClr val="203582"/>
                </a:solidFill>
                <a:latin typeface="Courier New" panose="02070309020205020404" pitchFamily="49" charset="0"/>
              </a:rPr>
              <a:t>&amp;</a:t>
            </a:r>
          </a:p>
          <a:p>
            <a:pPr eaLnBrk="1" hangingPunct="1">
              <a:lnSpc>
                <a:spcPct val="80000"/>
              </a:lnSpc>
            </a:pPr>
            <a:endParaRPr lang="ru-RU" altLang="en-US" sz="19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700" dirty="0"/>
              <a:t> – </a:t>
            </a: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означає, що параметр типу повинен успадковувати вказаний клас чи реалізовувати вказані інтерфейси</a:t>
            </a:r>
            <a:endParaRPr lang="en-US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sz="1700" b="1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sz="1700" dirty="0"/>
              <a:t> - </a:t>
            </a: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 вказати декілька типів, які мають бути успадковані або реалізовані (один клас, декілька інтерфейсів). “,” застосувати не можна, оскільки це роздільник між змінними типу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16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600" dirty="0" err="1">
                <a:solidFill>
                  <a:srgbClr val="203582"/>
                </a:solidFill>
                <a:latin typeface="Courier New" panose="02070309020205020404" pitchFamily="49" charset="0"/>
              </a:rPr>
              <a:t>class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uk-UA" altLang="en-US" sz="16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Inspector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uk-UA" altLang="en-US" sz="16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uk-UA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 &lt;</a:t>
            </a:r>
            <a:r>
              <a:rPr lang="en-US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T extends </a:t>
            </a:r>
            <a:r>
              <a:rPr lang="en-US" altLang="en-US" sz="16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Number&amp;Comparable</a:t>
            </a:r>
            <a:r>
              <a:rPr lang="uk-UA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&gt; </a:t>
            </a:r>
            <a:r>
              <a:rPr lang="uk-UA" altLang="en-US" sz="16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void</a:t>
            </a:r>
            <a:r>
              <a:rPr lang="uk-UA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uk-UA" altLang="en-US" sz="16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inspect</a:t>
            </a:r>
            <a:r>
              <a:rPr lang="uk-UA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T</a:t>
            </a:r>
            <a:r>
              <a:rPr lang="uk-UA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t</a:t>
            </a:r>
            <a:r>
              <a:rPr lang="uk-UA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)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{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…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Inspector </a:t>
            </a:r>
            <a:r>
              <a:rPr lang="en-US" altLang="en-US" sz="16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= new Inspector();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String s = "Hello";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i.inspect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(s);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// 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помилка компіляції,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                      // оскільки 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s - 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це не 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Number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&amp;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Comparable</a:t>
            </a:r>
            <a:endParaRPr lang="ru-RU" altLang="en-US" sz="1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6951-389D-43C2-8BFD-F9FFB96E5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Whildcards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підстановочні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типи)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C86C-710B-41BC-B0D1-57B528D4B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951" y="2420939"/>
            <a:ext cx="8856663" cy="3709987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203582"/>
                </a:solidFill>
                <a:latin typeface="Courier New" panose="02070309020205020404" pitchFamily="49" charset="0"/>
              </a:rPr>
              <a:t>public void boxTest(</a:t>
            </a:r>
            <a:r>
              <a:rPr lang="en-US" altLang="en-US" sz="2000" b="1">
                <a:solidFill>
                  <a:srgbClr val="203582"/>
                </a:solidFill>
                <a:latin typeface="Courier New" panose="02070309020205020404" pitchFamily="49" charset="0"/>
              </a:rPr>
              <a:t>Box&lt;Number&gt;</a:t>
            </a:r>
            <a:r>
              <a:rPr lang="en-US" altLang="en-US" sz="2000">
                <a:solidFill>
                  <a:srgbClr val="203582"/>
                </a:solidFill>
                <a:latin typeface="Courier New" panose="02070309020205020404" pitchFamily="49" charset="0"/>
              </a:rPr>
              <a:t> n)</a:t>
            </a:r>
            <a:r>
              <a:rPr lang="uk-UA" altLang="en-US" sz="200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203582"/>
                </a:solidFill>
                <a:latin typeface="Courier New" panose="02070309020205020404" pitchFamily="49" charset="0"/>
              </a:rPr>
              <a:t>{ ...}</a:t>
            </a:r>
            <a:endParaRPr lang="uk-UA" altLang="en-US" sz="200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10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203582"/>
                </a:solidFill>
                <a:latin typeface="Courier New" panose="02070309020205020404" pitchFamily="49" charset="0"/>
              </a:rPr>
              <a:t>boxTest(new </a:t>
            </a:r>
            <a:r>
              <a:rPr lang="en-US" altLang="en-US" sz="2000" b="1">
                <a:solidFill>
                  <a:srgbClr val="203582"/>
                </a:solidFill>
                <a:latin typeface="Courier New" panose="02070309020205020404" pitchFamily="49" charset="0"/>
              </a:rPr>
              <a:t>Box&lt;Integer&gt;()</a:t>
            </a:r>
            <a:r>
              <a:rPr lang="en-US" altLang="en-US" sz="2000">
                <a:solidFill>
                  <a:srgbClr val="203582"/>
                </a:solidFill>
                <a:latin typeface="Courier New" panose="02070309020205020404" pitchFamily="49" charset="0"/>
              </a:rPr>
              <a:t>);</a:t>
            </a:r>
            <a:r>
              <a:rPr lang="uk-UA" altLang="en-US" sz="200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203582"/>
                </a:solidFill>
                <a:latin typeface="Courier New" panose="02070309020205020404" pitchFamily="49" charset="0"/>
              </a:rPr>
              <a:t>// compile error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203582"/>
                </a:solidFill>
                <a:latin typeface="Courier New" panose="02070309020205020404" pitchFamily="49" charset="0"/>
              </a:rPr>
              <a:t>boxTest(new </a:t>
            </a:r>
            <a:r>
              <a:rPr lang="en-US" altLang="en-US" sz="2000" b="1">
                <a:solidFill>
                  <a:srgbClr val="203582"/>
                </a:solidFill>
                <a:latin typeface="Courier New" panose="02070309020205020404" pitchFamily="49" charset="0"/>
              </a:rPr>
              <a:t>Box&lt;Double&gt;()</a:t>
            </a:r>
            <a:r>
              <a:rPr lang="en-US" altLang="en-US" sz="2000">
                <a:solidFill>
                  <a:srgbClr val="203582"/>
                </a:solidFill>
                <a:latin typeface="Courier New" panose="02070309020205020404" pitchFamily="49" charset="0"/>
              </a:rPr>
              <a:t>); </a:t>
            </a:r>
            <a:r>
              <a:rPr lang="uk-UA" altLang="en-US" sz="200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203582"/>
                </a:solidFill>
                <a:latin typeface="Courier New" panose="02070309020205020404" pitchFamily="49" charset="0"/>
              </a:rPr>
              <a:t>// compile error</a:t>
            </a:r>
          </a:p>
          <a:p>
            <a:pPr marL="0" indent="0">
              <a:lnSpc>
                <a:spcPct val="80000"/>
              </a:lnSpc>
              <a:buNone/>
            </a:pPr>
            <a:endParaRPr lang="uk-UA" altLang="en-US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0DA-6BE2-4F28-8F15-D84ACFF9A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7838"/>
          </a:xfrm>
        </p:spPr>
        <p:txBody>
          <a:bodyPr/>
          <a:lstStyle/>
          <a:p>
            <a:pPr algn="ctr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Whildcards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підстановочні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типи)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236DE-808F-4AC6-8FE1-6152B7B5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951" y="1719263"/>
            <a:ext cx="8856663" cy="4411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altLang="en-US" sz="1800"/>
              <a:t>Опція 1</a:t>
            </a:r>
            <a:endParaRPr lang="uk-UA" altLang="en-US" sz="1600" b="1"/>
          </a:p>
          <a:p>
            <a:pPr eaLnBrk="1" hangingPunct="1">
              <a:lnSpc>
                <a:spcPct val="80000"/>
              </a:lnSpc>
            </a:pPr>
            <a:endParaRPr lang="uk-UA" altLang="en-US" sz="1600" b="1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public void boxTest(</a:t>
            </a:r>
            <a:r>
              <a:rPr lang="en-US" altLang="en-US" sz="1600" b="1">
                <a:solidFill>
                  <a:srgbClr val="203582"/>
                </a:solidFill>
                <a:latin typeface="Courier New" panose="02070309020205020404" pitchFamily="49" charset="0"/>
              </a:rPr>
              <a:t>Box&lt;</a:t>
            </a:r>
            <a:r>
              <a:rPr lang="uk-UA" altLang="en-US" sz="1600" b="1">
                <a:solidFill>
                  <a:srgbClr val="203582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 sz="1600" b="1">
                <a:solidFill>
                  <a:srgbClr val="203582"/>
                </a:solidFill>
                <a:latin typeface="Courier New" panose="02070309020205020404" pitchFamily="49" charset="0"/>
              </a:rPr>
              <a:t>&gt;</a:t>
            </a: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 n)</a:t>
            </a:r>
            <a:r>
              <a:rPr lang="uk-UA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{ ...</a:t>
            </a:r>
            <a:r>
              <a:rPr lang="uk-UA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00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boxTest(new </a:t>
            </a:r>
            <a:r>
              <a:rPr lang="en-US" altLang="en-US" sz="1600" b="1">
                <a:solidFill>
                  <a:srgbClr val="203582"/>
                </a:solidFill>
                <a:latin typeface="Courier New" panose="02070309020205020404" pitchFamily="49" charset="0"/>
              </a:rPr>
              <a:t>Box&lt;Integer&gt;()</a:t>
            </a: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);</a:t>
            </a:r>
            <a:r>
              <a:rPr lang="uk-UA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// ok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boxTest(new </a:t>
            </a:r>
            <a:r>
              <a:rPr lang="en-US" altLang="en-US" sz="1600" b="1">
                <a:solidFill>
                  <a:srgbClr val="203582"/>
                </a:solidFill>
                <a:latin typeface="Courier New" panose="02070309020205020404" pitchFamily="49" charset="0"/>
              </a:rPr>
              <a:t>Box&lt;Double&gt;()</a:t>
            </a: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); </a:t>
            </a:r>
            <a:r>
              <a:rPr lang="uk-UA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// ok</a:t>
            </a:r>
            <a:endParaRPr lang="uk-UA" altLang="en-US" sz="160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boxTest(new </a:t>
            </a:r>
            <a:r>
              <a:rPr lang="en-US" altLang="en-US" sz="1600" b="1">
                <a:solidFill>
                  <a:srgbClr val="203582"/>
                </a:solidFill>
                <a:latin typeface="Courier New" panose="02070309020205020404" pitchFamily="49" charset="0"/>
              </a:rPr>
              <a:t>Box&lt;String&gt;()</a:t>
            </a: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); </a:t>
            </a:r>
            <a:r>
              <a:rPr lang="uk-UA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1600">
                <a:solidFill>
                  <a:srgbClr val="C00000"/>
                </a:solidFill>
                <a:latin typeface="Courier New" panose="02070309020205020404" pitchFamily="49" charset="0"/>
              </a:rPr>
              <a:t>ok?</a:t>
            </a:r>
            <a:endParaRPr lang="uk-UA" altLang="en-US" sz="160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en-US" sz="160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en-US" sz="160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endParaRPr lang="uk-UA" altLang="en-US" sz="1600" b="1"/>
          </a:p>
          <a:p>
            <a:pPr eaLnBrk="1" hangingPunct="1">
              <a:lnSpc>
                <a:spcPct val="80000"/>
              </a:lnSpc>
            </a:pPr>
            <a:r>
              <a:rPr lang="uk-UA" altLang="en-US" sz="1800"/>
              <a:t>Опція 2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public void boxTest(</a:t>
            </a:r>
            <a:r>
              <a:rPr lang="en-US" altLang="en-US" sz="1600" b="1">
                <a:solidFill>
                  <a:srgbClr val="203582"/>
                </a:solidFill>
                <a:latin typeface="Courier New" panose="02070309020205020404" pitchFamily="49" charset="0"/>
              </a:rPr>
              <a:t>Box&lt;</a:t>
            </a:r>
            <a:r>
              <a:rPr lang="uk-UA" altLang="en-US" sz="1600" b="1">
                <a:solidFill>
                  <a:srgbClr val="203582"/>
                </a:solidFill>
                <a:latin typeface="Courier New" panose="02070309020205020404" pitchFamily="49" charset="0"/>
              </a:rPr>
              <a:t>? </a:t>
            </a:r>
            <a:r>
              <a:rPr lang="en-US" altLang="en-US" sz="1600" b="1">
                <a:solidFill>
                  <a:srgbClr val="203582"/>
                </a:solidFill>
                <a:latin typeface="Courier New" panose="02070309020205020404" pitchFamily="49" charset="0"/>
              </a:rPr>
              <a:t>extends Number&gt;</a:t>
            </a: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 n)</a:t>
            </a:r>
            <a:r>
              <a:rPr lang="uk-UA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{ ...}</a:t>
            </a:r>
            <a:endParaRPr lang="uk-UA" altLang="en-US" sz="160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00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boxTest(new </a:t>
            </a:r>
            <a:r>
              <a:rPr lang="en-US" altLang="en-US" sz="1600" b="1">
                <a:solidFill>
                  <a:srgbClr val="203582"/>
                </a:solidFill>
                <a:latin typeface="Courier New" panose="02070309020205020404" pitchFamily="49" charset="0"/>
              </a:rPr>
              <a:t>Box&lt;Integer&gt;()</a:t>
            </a: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);</a:t>
            </a:r>
            <a:r>
              <a:rPr lang="uk-UA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// ok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boxTest(new </a:t>
            </a:r>
            <a:r>
              <a:rPr lang="en-US" altLang="en-US" sz="1600" b="1">
                <a:solidFill>
                  <a:srgbClr val="203582"/>
                </a:solidFill>
                <a:latin typeface="Courier New" panose="02070309020205020404" pitchFamily="49" charset="0"/>
              </a:rPr>
              <a:t>Box&lt;Double&gt;()</a:t>
            </a: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); </a:t>
            </a:r>
            <a:r>
              <a:rPr lang="uk-UA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// ok</a:t>
            </a:r>
            <a:endParaRPr lang="uk-UA" altLang="en-US" sz="160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en-US" sz="160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en-US" sz="160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endParaRPr lang="en-US" altLang="en-US"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D7C4-3EF9-4BBE-ADC0-C1853CBAD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357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Wildcards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F3E33-9FEC-44B1-A8A0-638B81614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uk-UA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“?”</a:t>
            </a:r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тільки для тих </a:t>
            </a:r>
            <a:r>
              <a:rPr lang="en-US" alt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arguments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полях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локальних змінних/методах/конструкторах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декларації класів</a:t>
            </a:r>
          </a:p>
          <a:p>
            <a:pPr lvl="1" eaLnBrk="1" hangingPunct="1">
              <a:lnSpc>
                <a:spcPct val="80000"/>
              </a:lnSpc>
            </a:pPr>
            <a:endParaRPr lang="uk-UA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endParaRPr lang="uk-UA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uk-UA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uk-UA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E12B6B1-36A6-41EB-AB6F-9D6FF5CFC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4076701"/>
            <a:ext cx="457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uk-UA"/>
              <a:t>List&lt;Integer&gt; l = Arrays.</a:t>
            </a:r>
            <a:r>
              <a:rPr lang="en-US" altLang="uk-UA" i="1"/>
              <a:t>asList</a:t>
            </a:r>
            <a:r>
              <a:rPr lang="en-US" altLang="uk-UA"/>
              <a:t>(</a:t>
            </a:r>
            <a:r>
              <a:rPr lang="en-US" altLang="uk-UA">
                <a:solidFill>
                  <a:srgbClr val="0000FF"/>
                </a:solidFill>
              </a:rPr>
              <a:t>1</a:t>
            </a:r>
            <a:r>
              <a:rPr lang="en-US" altLang="uk-UA"/>
              <a:t>, </a:t>
            </a:r>
            <a:r>
              <a:rPr lang="en-US" altLang="uk-UA">
                <a:solidFill>
                  <a:srgbClr val="0000FF"/>
                </a:solidFill>
              </a:rPr>
              <a:t>2</a:t>
            </a:r>
            <a:r>
              <a:rPr lang="en-US" altLang="uk-UA"/>
              <a:t>);</a:t>
            </a:r>
            <a:br>
              <a:rPr lang="en-US" altLang="uk-UA"/>
            </a:br>
            <a:r>
              <a:rPr lang="en-US" altLang="uk-UA"/>
              <a:t>List&lt;? </a:t>
            </a:r>
            <a:r>
              <a:rPr lang="en-US" altLang="uk-UA" b="1">
                <a:solidFill>
                  <a:srgbClr val="000080"/>
                </a:solidFill>
              </a:rPr>
              <a:t>extends </a:t>
            </a:r>
            <a:r>
              <a:rPr lang="en-US" altLang="uk-UA"/>
              <a:t>Number&gt; lNum = l;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7FA1-B872-4E4E-AB9E-391E73C69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Bounded 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D6652-ECE4-49A6-B7AA-519B4CFBF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272"/>
            <a:ext cx="10515600" cy="435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wildcards</a:t>
            </a:r>
            <a:endParaRPr lang="uk-UA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203582"/>
                </a:solidFill>
                <a:latin typeface="Courier New" panose="02070309020205020404" pitchFamily="49" charset="0"/>
              </a:rPr>
              <a:t>&lt;? extends </a:t>
            </a:r>
            <a:r>
              <a:rPr lang="uk-UA" altLang="en-US" sz="2000" i="1" dirty="0">
                <a:solidFill>
                  <a:srgbClr val="203582"/>
                </a:solidFill>
                <a:latin typeface="Courier New" panose="02070309020205020404" pitchFamily="49" charset="0"/>
              </a:rPr>
              <a:t>Тип</a:t>
            </a:r>
            <a:r>
              <a:rPr lang="en-US" altLang="en-US" sz="2000" dirty="0">
                <a:solidFill>
                  <a:srgbClr val="203582"/>
                </a:solidFill>
                <a:latin typeface="Courier New" panose="02070309020205020404" pitchFamily="49" charset="0"/>
              </a:rPr>
              <a:t>&gt;</a:t>
            </a:r>
            <a:r>
              <a:rPr lang="en-US" altLang="en-US" sz="2000" dirty="0"/>
              <a:t> - </a:t>
            </a: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будь-який тип-нащадок </a:t>
            </a:r>
            <a:r>
              <a:rPr lang="uk-UA" altLang="en-US" sz="2000" i="1" dirty="0">
                <a:solidFill>
                  <a:srgbClr val="2035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</a:t>
            </a:r>
            <a:endParaRPr lang="en-US" altLang="en-US" sz="2000" dirty="0">
              <a:solidFill>
                <a:srgbClr val="2035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203582"/>
                </a:solidFill>
                <a:latin typeface="Courier New" panose="02070309020205020404" pitchFamily="49" charset="0"/>
              </a:rPr>
              <a:t>&lt;? super </a:t>
            </a:r>
            <a:r>
              <a:rPr lang="uk-UA" altLang="en-US" sz="2000" i="1" dirty="0">
                <a:solidFill>
                  <a:srgbClr val="203582"/>
                </a:solidFill>
                <a:latin typeface="Courier New" panose="02070309020205020404" pitchFamily="49" charset="0"/>
              </a:rPr>
              <a:t>Тип</a:t>
            </a:r>
            <a:r>
              <a:rPr lang="en-US" altLang="en-US" sz="2000" dirty="0">
                <a:solidFill>
                  <a:srgbClr val="203582"/>
                </a:solidFill>
                <a:latin typeface="Courier New" panose="02070309020205020404" pitchFamily="49" charset="0"/>
              </a:rPr>
              <a:t>&gt;</a:t>
            </a:r>
            <a:r>
              <a:rPr lang="en-US" altLang="en-US" sz="2000" dirty="0"/>
              <a:t> -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будь-</a:t>
            </a:r>
            <a:r>
              <a:rPr lang="ru-R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тип-пращур </a:t>
            </a:r>
            <a:r>
              <a:rPr lang="ru-RU" altLang="en-US" sz="2000" i="1" dirty="0">
                <a:solidFill>
                  <a:srgbClr val="2035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</a:t>
            </a:r>
            <a:endParaRPr lang="uk-UA" altLang="en-US" sz="2000" i="1" dirty="0">
              <a:solidFill>
                <a:srgbClr val="2035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uk-UA" sz="3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5F397-819E-4D60-99BA-EEC111BAC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14413"/>
          </a:xfrm>
        </p:spPr>
        <p:txBody>
          <a:bodyPr/>
          <a:lstStyle/>
          <a:p>
            <a:pPr algn="ctr"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Давайте подивимось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source</a:t>
            </a:r>
          </a:p>
        </p:txBody>
      </p:sp>
      <p:sp>
        <p:nvSpPr>
          <p:cNvPr id="28674" name="Rectangle 4">
            <a:extLst>
              <a:ext uri="{FF2B5EF4-FFF2-40B4-BE49-F238E27FC236}">
                <a16:creationId xmlns:a16="http://schemas.microsoft.com/office/drawing/2014/main" id="{072F1AF3-DB9F-4849-A01D-B306CF9DA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133601"/>
            <a:ext cx="7272338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000080"/>
                </a:solidFill>
              </a:rPr>
              <a:t>public class </a:t>
            </a:r>
            <a:r>
              <a:rPr lang="en-US" altLang="en-US"/>
              <a:t>LinkedList&lt;</a:t>
            </a:r>
            <a:r>
              <a:rPr lang="en-US" altLang="en-US">
                <a:solidFill>
                  <a:srgbClr val="20999D"/>
                </a:solidFill>
              </a:rPr>
              <a:t>E</a:t>
            </a:r>
            <a:r>
              <a:rPr lang="en-US" altLang="en-US"/>
              <a:t>&gt; {</a:t>
            </a:r>
            <a:br>
              <a:rPr lang="en-US" altLang="en-US"/>
            </a:br>
            <a:r>
              <a:rPr lang="en-US" altLang="en-US"/>
              <a:t>    </a:t>
            </a:r>
            <a:r>
              <a:rPr lang="en-US" altLang="en-US" b="1">
                <a:solidFill>
                  <a:srgbClr val="000080"/>
                </a:solidFill>
              </a:rPr>
              <a:t>public boolean </a:t>
            </a:r>
            <a:r>
              <a:rPr lang="en-US" altLang="en-US"/>
              <a:t>addAll(Collection&lt;? </a:t>
            </a:r>
            <a:r>
              <a:rPr lang="en-US" altLang="en-US" b="1">
                <a:solidFill>
                  <a:srgbClr val="000080"/>
                </a:solidFill>
              </a:rPr>
              <a:t>extends </a:t>
            </a:r>
            <a:r>
              <a:rPr lang="en-US" altLang="en-US">
                <a:solidFill>
                  <a:srgbClr val="20999D"/>
                </a:solidFill>
              </a:rPr>
              <a:t>E</a:t>
            </a:r>
            <a:r>
              <a:rPr lang="en-US" altLang="en-US"/>
              <a:t>&gt; c) {…}</a:t>
            </a:r>
            <a:br>
              <a:rPr lang="en-US" altLang="en-US"/>
            </a:br>
            <a:r>
              <a:rPr lang="en-US" altLang="en-US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5CED-D572-4EBE-88BC-42577B888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8025"/>
          </a:xfrm>
        </p:spPr>
        <p:txBody>
          <a:bodyPr/>
          <a:lstStyle/>
          <a:p>
            <a:pPr algn="ctr"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Далі і глибше 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source</a:t>
            </a:r>
          </a:p>
        </p:txBody>
      </p:sp>
      <p:sp>
        <p:nvSpPr>
          <p:cNvPr id="29698" name="Rectangle 5">
            <a:extLst>
              <a:ext uri="{FF2B5EF4-FFF2-40B4-BE49-F238E27FC236}">
                <a16:creationId xmlns:a16="http://schemas.microsoft.com/office/drawing/2014/main" id="{7DDBCCF9-71CB-47A5-9208-0C701326F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4" y="1700213"/>
            <a:ext cx="66071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000080"/>
                </a:solidFill>
              </a:rPr>
              <a:t>public interface </a:t>
            </a:r>
            <a:r>
              <a:rPr lang="en-US" altLang="en-US"/>
              <a:t>List&lt;</a:t>
            </a:r>
            <a:r>
              <a:rPr lang="en-US" altLang="en-US">
                <a:solidFill>
                  <a:srgbClr val="20999D"/>
                </a:solidFill>
              </a:rPr>
              <a:t>E</a:t>
            </a:r>
            <a:r>
              <a:rPr lang="en-US" altLang="en-US"/>
              <a:t>&gt; </a:t>
            </a:r>
            <a:r>
              <a:rPr lang="en-US" altLang="en-US" b="1">
                <a:solidFill>
                  <a:srgbClr val="000080"/>
                </a:solidFill>
              </a:rPr>
              <a:t>extends </a:t>
            </a:r>
            <a:r>
              <a:rPr lang="en-US" altLang="en-US"/>
              <a:t>Collection&lt;</a:t>
            </a:r>
            <a:r>
              <a:rPr lang="en-US" altLang="en-US">
                <a:solidFill>
                  <a:srgbClr val="20999D"/>
                </a:solidFill>
              </a:rPr>
              <a:t>E</a:t>
            </a:r>
            <a:r>
              <a:rPr lang="en-US" altLang="en-US"/>
              <a:t>&gt;</a:t>
            </a:r>
            <a:br>
              <a:rPr lang="en-US" altLang="en-US"/>
            </a:br>
            <a:r>
              <a:rPr lang="en-US" altLang="en-US"/>
              <a:t>    </a:t>
            </a:r>
            <a:r>
              <a:rPr lang="en-US" altLang="en-US" b="1">
                <a:solidFill>
                  <a:srgbClr val="000080"/>
                </a:solidFill>
              </a:rPr>
              <a:t>default void </a:t>
            </a:r>
            <a:r>
              <a:rPr lang="en-US" altLang="en-US"/>
              <a:t>sort(Comparator&lt;? </a:t>
            </a:r>
            <a:r>
              <a:rPr lang="en-US" altLang="en-US" b="1">
                <a:solidFill>
                  <a:srgbClr val="000080"/>
                </a:solidFill>
              </a:rPr>
              <a:t>super </a:t>
            </a:r>
            <a:r>
              <a:rPr lang="en-US" altLang="en-US"/>
              <a:t>E&gt; c) { … }</a:t>
            </a:r>
            <a:br>
              <a:rPr lang="en-US" altLang="en-US"/>
            </a:br>
            <a:r>
              <a:rPr lang="en-US" altLang="en-US"/>
              <a:t>}</a:t>
            </a:r>
          </a:p>
        </p:txBody>
      </p:sp>
      <p:sp>
        <p:nvSpPr>
          <p:cNvPr id="29699" name="TextBox 3">
            <a:extLst>
              <a:ext uri="{FF2B5EF4-FFF2-40B4-BE49-F238E27FC236}">
                <a16:creationId xmlns:a16="http://schemas.microsoft.com/office/drawing/2014/main" id="{D8B7927B-BFF8-4BBC-9479-90FC34458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4038" y="4292601"/>
            <a:ext cx="3365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uk-UA"/>
              <a:t>Див. наступний слайд для </a:t>
            </a:r>
          </a:p>
          <a:p>
            <a:r>
              <a:rPr lang="uk-UA" altLang="uk-UA"/>
              <a:t>прикладу навіщо все це</a:t>
            </a:r>
            <a:endParaRPr lang="en-US" altLang="uk-U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3">
            <a:extLst>
              <a:ext uri="{FF2B5EF4-FFF2-40B4-BE49-F238E27FC236}">
                <a16:creationId xmlns:a16="http://schemas.microsoft.com/office/drawing/2014/main" id="{045DB19E-F87E-4D6D-8E94-F823BCE1F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26" y="1844052"/>
            <a:ext cx="5265738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uk-UA" sz="1400" b="1" dirty="0">
                <a:solidFill>
                  <a:srgbClr val="FF0000"/>
                </a:solidFill>
              </a:rPr>
              <a:t>Це продовження попереднього слайду</a:t>
            </a:r>
          </a:p>
          <a:p>
            <a:r>
              <a:rPr lang="uk-UA" altLang="uk-UA" sz="1400" b="1" dirty="0">
                <a:solidFill>
                  <a:srgbClr val="FF0000"/>
                </a:solidFill>
              </a:rPr>
              <a:t>Дано</a:t>
            </a:r>
          </a:p>
          <a:p>
            <a:endParaRPr lang="en-US" altLang="uk-UA" sz="1400" b="1" dirty="0">
              <a:solidFill>
                <a:srgbClr val="000080"/>
              </a:solidFill>
            </a:endParaRPr>
          </a:p>
          <a:p>
            <a:r>
              <a:rPr lang="en-US" altLang="uk-UA" sz="1400" b="1" dirty="0">
                <a:solidFill>
                  <a:srgbClr val="000080"/>
                </a:solidFill>
              </a:rPr>
              <a:t>class </a:t>
            </a:r>
            <a:r>
              <a:rPr lang="en-US" altLang="uk-UA" sz="1400" dirty="0"/>
              <a:t>A {}</a:t>
            </a:r>
            <a:br>
              <a:rPr lang="en-US" altLang="uk-UA" sz="1400" dirty="0"/>
            </a:br>
            <a:br>
              <a:rPr lang="en-US" altLang="uk-UA" sz="1400" dirty="0"/>
            </a:br>
            <a:r>
              <a:rPr lang="en-US" altLang="uk-UA" sz="1400" b="1" dirty="0">
                <a:solidFill>
                  <a:srgbClr val="000080"/>
                </a:solidFill>
              </a:rPr>
              <a:t>class </a:t>
            </a:r>
            <a:r>
              <a:rPr lang="en-US" altLang="uk-UA" sz="1400" dirty="0"/>
              <a:t>AA </a:t>
            </a:r>
            <a:r>
              <a:rPr lang="en-US" altLang="uk-UA" sz="1400" b="1" dirty="0">
                <a:solidFill>
                  <a:srgbClr val="000080"/>
                </a:solidFill>
              </a:rPr>
              <a:t>extends </a:t>
            </a:r>
            <a:r>
              <a:rPr lang="en-US" altLang="uk-UA" sz="1400" dirty="0"/>
              <a:t>A {}</a:t>
            </a:r>
            <a:br>
              <a:rPr lang="en-US" altLang="uk-UA" sz="1400" dirty="0"/>
            </a:br>
            <a:br>
              <a:rPr lang="en-US" altLang="uk-UA" sz="1400" dirty="0"/>
            </a:br>
            <a:r>
              <a:rPr lang="en-US" altLang="uk-UA" sz="1400" b="1" dirty="0">
                <a:solidFill>
                  <a:srgbClr val="000080"/>
                </a:solidFill>
              </a:rPr>
              <a:t>class </a:t>
            </a:r>
            <a:r>
              <a:rPr lang="en-US" altLang="uk-UA" sz="1400" dirty="0"/>
              <a:t>AAA </a:t>
            </a:r>
            <a:r>
              <a:rPr lang="en-US" altLang="uk-UA" sz="1400" b="1" dirty="0">
                <a:solidFill>
                  <a:srgbClr val="000080"/>
                </a:solidFill>
              </a:rPr>
              <a:t>extends </a:t>
            </a:r>
            <a:r>
              <a:rPr lang="en-US" altLang="uk-UA" sz="1400" dirty="0"/>
              <a:t>AA {}</a:t>
            </a:r>
            <a:br>
              <a:rPr lang="en-US" altLang="uk-UA" sz="1400" dirty="0"/>
            </a:br>
            <a:br>
              <a:rPr lang="en-US" altLang="uk-UA" sz="1400" dirty="0"/>
            </a:br>
            <a:r>
              <a:rPr lang="en-US" altLang="uk-UA" sz="1400" b="1" dirty="0">
                <a:solidFill>
                  <a:srgbClr val="000080"/>
                </a:solidFill>
              </a:rPr>
              <a:t>class </a:t>
            </a:r>
            <a:r>
              <a:rPr lang="en-US" altLang="uk-UA" sz="1400" dirty="0" err="1"/>
              <a:t>AComparator</a:t>
            </a:r>
            <a:r>
              <a:rPr lang="en-US" altLang="uk-UA" sz="1400" dirty="0"/>
              <a:t> </a:t>
            </a:r>
            <a:r>
              <a:rPr lang="en-US" altLang="uk-UA" sz="1400" b="1" dirty="0">
                <a:solidFill>
                  <a:srgbClr val="000080"/>
                </a:solidFill>
              </a:rPr>
              <a:t>implements </a:t>
            </a:r>
            <a:r>
              <a:rPr lang="en-US" altLang="uk-UA" sz="1400" dirty="0"/>
              <a:t>Comparator&lt;A&gt; {</a:t>
            </a:r>
            <a:br>
              <a:rPr lang="en-US" altLang="uk-UA" sz="1400" dirty="0"/>
            </a:br>
            <a:r>
              <a:rPr lang="en-US" altLang="uk-UA" sz="1400" dirty="0"/>
              <a:t>    </a:t>
            </a:r>
            <a:r>
              <a:rPr lang="en-US" altLang="uk-UA" sz="1400" b="1" dirty="0">
                <a:solidFill>
                  <a:srgbClr val="000080"/>
                </a:solidFill>
              </a:rPr>
              <a:t>public int </a:t>
            </a:r>
            <a:r>
              <a:rPr lang="en-US" altLang="uk-UA" sz="1400" dirty="0"/>
              <a:t>compare(A o1, A o2) {  </a:t>
            </a:r>
            <a:r>
              <a:rPr lang="en-US" altLang="uk-UA" sz="1400" b="1" dirty="0">
                <a:solidFill>
                  <a:srgbClr val="000080"/>
                </a:solidFill>
              </a:rPr>
              <a:t>return </a:t>
            </a:r>
            <a:r>
              <a:rPr lang="en-US" altLang="uk-UA" sz="1400" dirty="0">
                <a:solidFill>
                  <a:srgbClr val="0000FF"/>
                </a:solidFill>
              </a:rPr>
              <a:t>0</a:t>
            </a:r>
            <a:r>
              <a:rPr lang="en-US" altLang="uk-UA" sz="1400" dirty="0"/>
              <a:t>; }</a:t>
            </a:r>
            <a:br>
              <a:rPr lang="en-US" altLang="uk-UA" sz="1400" dirty="0"/>
            </a:br>
            <a:r>
              <a:rPr lang="en-US" altLang="uk-UA" sz="1400" dirty="0"/>
              <a:t>}</a:t>
            </a:r>
            <a:br>
              <a:rPr lang="en-US" altLang="uk-UA" sz="1400" dirty="0"/>
            </a:br>
            <a:br>
              <a:rPr lang="en-US" altLang="uk-UA" sz="1400" dirty="0"/>
            </a:br>
            <a:r>
              <a:rPr lang="en-US" altLang="uk-UA" sz="1400" b="1" dirty="0">
                <a:solidFill>
                  <a:srgbClr val="000080"/>
                </a:solidFill>
              </a:rPr>
              <a:t>class </a:t>
            </a:r>
            <a:r>
              <a:rPr lang="en-US" altLang="uk-UA" sz="1400" dirty="0" err="1"/>
              <a:t>AAComparator</a:t>
            </a:r>
            <a:r>
              <a:rPr lang="en-US" altLang="uk-UA" sz="1400" dirty="0"/>
              <a:t> </a:t>
            </a:r>
            <a:r>
              <a:rPr lang="en-US" altLang="uk-UA" sz="1400" b="1" dirty="0">
                <a:solidFill>
                  <a:srgbClr val="000080"/>
                </a:solidFill>
              </a:rPr>
              <a:t>implements </a:t>
            </a:r>
            <a:r>
              <a:rPr lang="en-US" altLang="uk-UA" sz="1400" dirty="0"/>
              <a:t>Comparator&lt;AA&gt; {</a:t>
            </a:r>
            <a:br>
              <a:rPr lang="en-US" altLang="uk-UA" sz="1400" dirty="0"/>
            </a:br>
            <a:r>
              <a:rPr lang="en-US" altLang="uk-UA" sz="1400" dirty="0"/>
              <a:t>    </a:t>
            </a:r>
            <a:r>
              <a:rPr lang="en-US" altLang="uk-UA" sz="1400" b="1" dirty="0">
                <a:solidFill>
                  <a:srgbClr val="000080"/>
                </a:solidFill>
              </a:rPr>
              <a:t>public int </a:t>
            </a:r>
            <a:r>
              <a:rPr lang="en-US" altLang="uk-UA" sz="1400" dirty="0"/>
              <a:t>compare(AA o1, AA o2) { </a:t>
            </a:r>
            <a:r>
              <a:rPr lang="en-US" altLang="uk-UA" sz="1400" b="1" dirty="0">
                <a:solidFill>
                  <a:srgbClr val="000080"/>
                </a:solidFill>
              </a:rPr>
              <a:t>return </a:t>
            </a:r>
            <a:r>
              <a:rPr lang="en-US" altLang="uk-UA" sz="1400" dirty="0">
                <a:solidFill>
                  <a:srgbClr val="0000FF"/>
                </a:solidFill>
              </a:rPr>
              <a:t>0</a:t>
            </a:r>
            <a:r>
              <a:rPr lang="en-US" altLang="uk-UA" sz="1400" dirty="0"/>
              <a:t>; }</a:t>
            </a:r>
            <a:br>
              <a:rPr lang="en-US" altLang="uk-UA" sz="1400" dirty="0"/>
            </a:br>
            <a:r>
              <a:rPr lang="en-US" altLang="uk-UA" sz="1400" dirty="0"/>
              <a:t>}</a:t>
            </a:r>
            <a:br>
              <a:rPr lang="en-US" altLang="uk-UA" sz="1400" dirty="0"/>
            </a:br>
            <a:br>
              <a:rPr lang="en-US" altLang="uk-UA" sz="1400" dirty="0"/>
            </a:br>
            <a:r>
              <a:rPr lang="en-US" altLang="uk-UA" sz="1400" b="1" dirty="0">
                <a:solidFill>
                  <a:srgbClr val="000080"/>
                </a:solidFill>
              </a:rPr>
              <a:t>class </a:t>
            </a:r>
            <a:r>
              <a:rPr lang="en-US" altLang="uk-UA" sz="1400" dirty="0" err="1"/>
              <a:t>AAAComparator</a:t>
            </a:r>
            <a:r>
              <a:rPr lang="en-US" altLang="uk-UA" sz="1400" dirty="0"/>
              <a:t> </a:t>
            </a:r>
            <a:r>
              <a:rPr lang="en-US" altLang="uk-UA" sz="1400" b="1" dirty="0">
                <a:solidFill>
                  <a:srgbClr val="000080"/>
                </a:solidFill>
              </a:rPr>
              <a:t>implements </a:t>
            </a:r>
            <a:r>
              <a:rPr lang="en-US" altLang="uk-UA" sz="1400" dirty="0"/>
              <a:t>Comparator&lt;AAA&gt; {</a:t>
            </a:r>
            <a:br>
              <a:rPr lang="en-US" altLang="uk-UA" sz="1400" dirty="0"/>
            </a:br>
            <a:r>
              <a:rPr lang="en-US" altLang="uk-UA" sz="1400" dirty="0"/>
              <a:t>    </a:t>
            </a:r>
            <a:r>
              <a:rPr lang="en-US" altLang="uk-UA" sz="1400" b="1" dirty="0">
                <a:solidFill>
                  <a:srgbClr val="000080"/>
                </a:solidFill>
              </a:rPr>
              <a:t>public int </a:t>
            </a:r>
            <a:r>
              <a:rPr lang="en-US" altLang="uk-UA" sz="1400" dirty="0"/>
              <a:t>compare(AAA o1, AAA o2) { </a:t>
            </a:r>
            <a:r>
              <a:rPr lang="en-US" altLang="uk-UA" sz="1400" b="1" dirty="0">
                <a:solidFill>
                  <a:srgbClr val="000080"/>
                </a:solidFill>
              </a:rPr>
              <a:t>return </a:t>
            </a:r>
            <a:r>
              <a:rPr lang="en-US" altLang="uk-UA" sz="1400" dirty="0">
                <a:solidFill>
                  <a:srgbClr val="0000FF"/>
                </a:solidFill>
              </a:rPr>
              <a:t>0</a:t>
            </a:r>
            <a:r>
              <a:rPr lang="en-US" altLang="uk-UA" sz="1400" dirty="0"/>
              <a:t>;  }</a:t>
            </a:r>
            <a:br>
              <a:rPr lang="en-US" altLang="uk-UA" sz="1400" dirty="0"/>
            </a:br>
            <a:r>
              <a:rPr lang="en-US" altLang="uk-UA" sz="1400" dirty="0"/>
              <a:t>}</a:t>
            </a:r>
            <a:br>
              <a:rPr lang="en-US" altLang="uk-UA" sz="1400" dirty="0"/>
            </a:br>
            <a:endParaRPr lang="en-US" altLang="uk-UA" sz="1400" dirty="0"/>
          </a:p>
        </p:txBody>
      </p:sp>
      <p:sp>
        <p:nvSpPr>
          <p:cNvPr id="33794" name="Rectangle 4">
            <a:extLst>
              <a:ext uri="{FF2B5EF4-FFF2-40B4-BE49-F238E27FC236}">
                <a16:creationId xmlns:a16="http://schemas.microsoft.com/office/drawing/2014/main" id="{A8FC6068-E475-4FC3-A056-F5B3ABB67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036" y="4432170"/>
            <a:ext cx="4572000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uk-UA" sz="1600" b="1" dirty="0">
                <a:solidFill>
                  <a:srgbClr val="FF0000"/>
                </a:solidFill>
              </a:rPr>
              <a:t>Який рядок не буде компілюватися і чому</a:t>
            </a:r>
          </a:p>
          <a:p>
            <a:r>
              <a:rPr lang="en-US" altLang="uk-UA" sz="1600" b="1" dirty="0">
                <a:solidFill>
                  <a:srgbClr val="000080"/>
                </a:solidFill>
              </a:rPr>
              <a:t>public static void </a:t>
            </a:r>
            <a:r>
              <a:rPr lang="en-US" altLang="uk-UA" sz="1600" dirty="0"/>
              <a:t>main(String[] </a:t>
            </a:r>
            <a:r>
              <a:rPr lang="en-US" altLang="uk-UA" sz="1600" dirty="0" err="1"/>
              <a:t>args</a:t>
            </a:r>
            <a:r>
              <a:rPr lang="en-US" altLang="uk-UA" sz="1600" dirty="0"/>
              <a:t>) {</a:t>
            </a:r>
            <a:br>
              <a:rPr lang="en-US" altLang="uk-UA" sz="1600" dirty="0"/>
            </a:br>
            <a:br>
              <a:rPr lang="en-US" altLang="uk-UA" sz="1600" dirty="0"/>
            </a:br>
            <a:r>
              <a:rPr lang="en-US" altLang="uk-UA" sz="1600" dirty="0"/>
              <a:t>    List&lt;AA&gt; l = </a:t>
            </a:r>
            <a:r>
              <a:rPr lang="en-US" altLang="uk-UA" sz="1600" b="1" dirty="0">
                <a:solidFill>
                  <a:srgbClr val="000080"/>
                </a:solidFill>
              </a:rPr>
              <a:t>new </a:t>
            </a:r>
            <a:r>
              <a:rPr lang="en-US" altLang="uk-UA" sz="1600" dirty="0" err="1"/>
              <a:t>ArrayList</a:t>
            </a:r>
            <a:r>
              <a:rPr lang="en-US" altLang="uk-UA" sz="1600" dirty="0"/>
              <a:t>&lt;&gt;();</a:t>
            </a:r>
            <a:br>
              <a:rPr lang="en-US" altLang="uk-UA" sz="1600" dirty="0"/>
            </a:br>
            <a:r>
              <a:rPr lang="en-US" altLang="uk-UA" sz="1600" dirty="0"/>
              <a:t>    </a:t>
            </a:r>
            <a:r>
              <a:rPr lang="en-US" altLang="uk-UA" sz="1600" dirty="0" err="1"/>
              <a:t>l.sort</a:t>
            </a:r>
            <a:r>
              <a:rPr lang="en-US" altLang="uk-UA" sz="1600" dirty="0"/>
              <a:t>(</a:t>
            </a:r>
            <a:r>
              <a:rPr lang="en-US" altLang="uk-UA" sz="1600" b="1" dirty="0">
                <a:solidFill>
                  <a:srgbClr val="000080"/>
                </a:solidFill>
              </a:rPr>
              <a:t>new </a:t>
            </a:r>
            <a:r>
              <a:rPr lang="en-US" altLang="uk-UA" sz="1600" dirty="0" err="1"/>
              <a:t>AComparator</a:t>
            </a:r>
            <a:r>
              <a:rPr lang="en-US" altLang="uk-UA" sz="1600" dirty="0"/>
              <a:t>());</a:t>
            </a:r>
            <a:br>
              <a:rPr lang="en-US" altLang="uk-UA" sz="1600" dirty="0"/>
            </a:br>
            <a:r>
              <a:rPr lang="en-US" altLang="uk-UA" sz="1600" dirty="0"/>
              <a:t>    </a:t>
            </a:r>
            <a:r>
              <a:rPr lang="en-US" altLang="uk-UA" sz="1600" dirty="0" err="1"/>
              <a:t>l.sort</a:t>
            </a:r>
            <a:r>
              <a:rPr lang="en-US" altLang="uk-UA" sz="1600" dirty="0"/>
              <a:t>(</a:t>
            </a:r>
            <a:r>
              <a:rPr lang="en-US" altLang="uk-UA" sz="1600" b="1" dirty="0">
                <a:solidFill>
                  <a:srgbClr val="000080"/>
                </a:solidFill>
              </a:rPr>
              <a:t>new </a:t>
            </a:r>
            <a:r>
              <a:rPr lang="en-US" altLang="uk-UA" sz="1600" dirty="0" err="1"/>
              <a:t>AAComparator</a:t>
            </a:r>
            <a:r>
              <a:rPr lang="en-US" altLang="uk-UA" sz="1600" dirty="0"/>
              <a:t>());</a:t>
            </a:r>
            <a:br>
              <a:rPr lang="en-US" altLang="uk-UA" sz="1600" dirty="0"/>
            </a:br>
            <a:r>
              <a:rPr lang="en-US" altLang="uk-UA" sz="1600" dirty="0"/>
              <a:t>    </a:t>
            </a:r>
            <a:r>
              <a:rPr lang="en-US" altLang="uk-UA" sz="1600" dirty="0" err="1"/>
              <a:t>l.sort</a:t>
            </a:r>
            <a:r>
              <a:rPr lang="en-US" altLang="uk-UA" sz="1600" dirty="0"/>
              <a:t>(</a:t>
            </a:r>
            <a:r>
              <a:rPr lang="en-US" altLang="uk-UA" sz="1600" b="1" dirty="0">
                <a:solidFill>
                  <a:srgbClr val="000080"/>
                </a:solidFill>
              </a:rPr>
              <a:t>new </a:t>
            </a:r>
            <a:r>
              <a:rPr lang="en-US" altLang="uk-UA" sz="1600" dirty="0" err="1"/>
              <a:t>AAAComparator</a:t>
            </a:r>
            <a:r>
              <a:rPr lang="en-US" altLang="uk-UA" sz="1600" dirty="0"/>
              <a:t>());</a:t>
            </a:r>
            <a:br>
              <a:rPr lang="en-US" altLang="uk-UA" sz="1600" dirty="0"/>
            </a:br>
            <a:r>
              <a:rPr lang="en-US" altLang="uk-UA" sz="1600" dirty="0"/>
              <a:t>}</a:t>
            </a:r>
            <a:br>
              <a:rPr lang="en-US" altLang="uk-UA" sz="1600" dirty="0"/>
            </a:br>
            <a:endParaRPr lang="en-US" altLang="uk-UA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6A647D-71F2-40CA-BEC8-D6D53062F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8025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source. </a:t>
            </a:r>
            <a: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  <a:t>Задачка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420D-DBB8-4152-BD78-ED20945E8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3950"/>
          </a:xfrm>
        </p:spPr>
        <p:txBody>
          <a:bodyPr/>
          <a:lstStyle/>
          <a:p>
            <a:pPr algn="ctr">
              <a:defRPr/>
            </a:pP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Реальний кейс з використанням узагальнень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18" name="Rectangle 4">
            <a:extLst>
              <a:ext uri="{FF2B5EF4-FFF2-40B4-BE49-F238E27FC236}">
                <a16:creationId xmlns:a16="http://schemas.microsoft.com/office/drawing/2014/main" id="{D437A6C7-15D0-4392-931E-71F46D5E9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739" y="1125539"/>
            <a:ext cx="8453437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uk-UA" sz="1400" b="1">
                <a:solidFill>
                  <a:srgbClr val="000080"/>
                </a:solidFill>
              </a:rPr>
              <a:t>class </a:t>
            </a:r>
            <a:r>
              <a:rPr lang="en-US" altLang="uk-UA" sz="1400"/>
              <a:t>State &lt;</a:t>
            </a:r>
            <a:r>
              <a:rPr lang="en-US" altLang="uk-UA" sz="1400">
                <a:solidFill>
                  <a:srgbClr val="20999D"/>
                </a:solidFill>
              </a:rPr>
              <a:t>V</a:t>
            </a:r>
            <a:r>
              <a:rPr lang="en-US" altLang="uk-UA" sz="1400"/>
              <a:t>&gt; {</a:t>
            </a:r>
            <a:br>
              <a:rPr lang="en-US" altLang="uk-UA" sz="1400"/>
            </a:br>
            <a:r>
              <a:rPr lang="en-US" altLang="uk-UA" sz="1400"/>
              <a:t>    </a:t>
            </a:r>
            <a:r>
              <a:rPr lang="en-US" altLang="uk-UA" sz="1400">
                <a:solidFill>
                  <a:srgbClr val="20999D"/>
                </a:solidFill>
              </a:rPr>
              <a:t>V </a:t>
            </a:r>
            <a:r>
              <a:rPr lang="en-US" altLang="uk-UA" sz="1400" b="1">
                <a:solidFill>
                  <a:srgbClr val="660E7A"/>
                </a:solidFill>
              </a:rPr>
              <a:t>value</a:t>
            </a:r>
            <a:r>
              <a:rPr lang="en-US" altLang="uk-UA" sz="1400"/>
              <a:t>;</a:t>
            </a:r>
            <a:br>
              <a:rPr lang="en-US" altLang="uk-UA" sz="1400"/>
            </a:br>
            <a:r>
              <a:rPr lang="en-US" altLang="uk-UA" sz="1400"/>
              <a:t>}</a:t>
            </a:r>
            <a:br>
              <a:rPr lang="en-US" altLang="uk-UA" sz="1400"/>
            </a:br>
            <a:r>
              <a:rPr lang="en-US" altLang="uk-UA" sz="1400" b="1">
                <a:solidFill>
                  <a:srgbClr val="000080"/>
                </a:solidFill>
              </a:rPr>
              <a:t>interface </a:t>
            </a:r>
            <a:r>
              <a:rPr lang="en-US" altLang="uk-UA" sz="1400"/>
              <a:t>TransitionFunction&lt;</a:t>
            </a:r>
            <a:r>
              <a:rPr lang="en-US" altLang="uk-UA" sz="1400">
                <a:solidFill>
                  <a:srgbClr val="20999D"/>
                </a:solidFill>
              </a:rPr>
              <a:t>V</a:t>
            </a:r>
            <a:r>
              <a:rPr lang="en-US" altLang="uk-UA" sz="1400"/>
              <a:t>, </a:t>
            </a:r>
            <a:r>
              <a:rPr lang="en-US" altLang="uk-UA" sz="1400">
                <a:solidFill>
                  <a:srgbClr val="20999D"/>
                </a:solidFill>
              </a:rPr>
              <a:t>S</a:t>
            </a:r>
            <a:r>
              <a:rPr lang="en-US" altLang="uk-UA" sz="1400"/>
              <a:t>&gt; {</a:t>
            </a:r>
            <a:br>
              <a:rPr lang="en-US" altLang="uk-UA" sz="1400"/>
            </a:br>
            <a:r>
              <a:rPr lang="en-US" altLang="uk-UA" sz="1400"/>
              <a:t>    </a:t>
            </a:r>
            <a:r>
              <a:rPr lang="en-US" altLang="uk-UA" sz="1400">
                <a:solidFill>
                  <a:srgbClr val="20999D"/>
                </a:solidFill>
              </a:rPr>
              <a:t>V </a:t>
            </a:r>
            <a:r>
              <a:rPr lang="en-US" altLang="uk-UA" sz="1400"/>
              <a:t>transit (</a:t>
            </a:r>
            <a:r>
              <a:rPr lang="en-US" altLang="uk-UA" sz="1400">
                <a:solidFill>
                  <a:srgbClr val="20999D"/>
                </a:solidFill>
              </a:rPr>
              <a:t>V </a:t>
            </a:r>
            <a:r>
              <a:rPr lang="en-US" altLang="uk-UA" sz="1400"/>
              <a:t>calue, </a:t>
            </a:r>
            <a:r>
              <a:rPr lang="en-US" altLang="uk-UA" sz="1400">
                <a:solidFill>
                  <a:srgbClr val="20999D"/>
                </a:solidFill>
              </a:rPr>
              <a:t>S </a:t>
            </a:r>
            <a:r>
              <a:rPr lang="en-US" altLang="uk-UA" sz="1400"/>
              <a:t>signal);</a:t>
            </a:r>
            <a:br>
              <a:rPr lang="en-US" altLang="uk-UA" sz="1400"/>
            </a:br>
            <a:r>
              <a:rPr lang="en-US" altLang="uk-UA" sz="1400"/>
              <a:t>}</a:t>
            </a:r>
            <a:br>
              <a:rPr lang="en-US" altLang="uk-UA" sz="1400"/>
            </a:br>
            <a:br>
              <a:rPr lang="en-US" altLang="uk-UA" sz="1400"/>
            </a:br>
            <a:r>
              <a:rPr lang="en-US" altLang="uk-UA" sz="1400" b="1">
                <a:solidFill>
                  <a:srgbClr val="000080"/>
                </a:solidFill>
              </a:rPr>
              <a:t>class </a:t>
            </a:r>
            <a:r>
              <a:rPr lang="en-US" altLang="uk-UA" sz="1400"/>
              <a:t>StateLauncher&lt;</a:t>
            </a:r>
            <a:r>
              <a:rPr lang="en-US" altLang="uk-UA" sz="1400">
                <a:solidFill>
                  <a:srgbClr val="20999D"/>
                </a:solidFill>
              </a:rPr>
              <a:t>V</a:t>
            </a:r>
            <a:r>
              <a:rPr lang="en-US" altLang="uk-UA" sz="1400"/>
              <a:t>&gt; {</a:t>
            </a:r>
            <a:br>
              <a:rPr lang="en-US" altLang="uk-UA" sz="1400"/>
            </a:br>
            <a:r>
              <a:rPr lang="en-US" altLang="uk-UA" sz="1400"/>
              <a:t>    State &lt;</a:t>
            </a:r>
            <a:r>
              <a:rPr lang="en-US" altLang="uk-UA" sz="1400">
                <a:solidFill>
                  <a:srgbClr val="20999D"/>
                </a:solidFill>
              </a:rPr>
              <a:t>V</a:t>
            </a:r>
            <a:r>
              <a:rPr lang="en-US" altLang="uk-UA" sz="1400"/>
              <a:t>&gt; </a:t>
            </a:r>
            <a:r>
              <a:rPr lang="en-US" altLang="uk-UA" sz="1400" b="1">
                <a:solidFill>
                  <a:srgbClr val="660E7A"/>
                </a:solidFill>
              </a:rPr>
              <a:t>internalState</a:t>
            </a:r>
            <a:r>
              <a:rPr lang="en-US" altLang="uk-UA" sz="1400"/>
              <a:t>;</a:t>
            </a:r>
            <a:br>
              <a:rPr lang="en-US" altLang="uk-UA" sz="1400"/>
            </a:br>
            <a:r>
              <a:rPr lang="en-US" altLang="uk-UA" sz="1400"/>
              <a:t>    &lt;</a:t>
            </a:r>
            <a:r>
              <a:rPr lang="en-US" altLang="uk-UA" sz="1400">
                <a:solidFill>
                  <a:srgbClr val="20999D"/>
                </a:solidFill>
              </a:rPr>
              <a:t>S</a:t>
            </a:r>
            <a:r>
              <a:rPr lang="en-US" altLang="uk-UA" sz="1400"/>
              <a:t>&gt; StateLauncher (</a:t>
            </a:r>
            <a:r>
              <a:rPr lang="en-US" altLang="uk-UA" sz="1400">
                <a:solidFill>
                  <a:srgbClr val="20999D"/>
                </a:solidFill>
              </a:rPr>
              <a:t>V </a:t>
            </a:r>
            <a:r>
              <a:rPr lang="en-US" altLang="uk-UA" sz="1400"/>
              <a:t>value, TransitionFunction&lt;</a:t>
            </a:r>
            <a:r>
              <a:rPr lang="en-US" altLang="uk-UA" sz="1400">
                <a:solidFill>
                  <a:srgbClr val="20999D"/>
                </a:solidFill>
              </a:rPr>
              <a:t>V</a:t>
            </a:r>
            <a:r>
              <a:rPr lang="en-US" altLang="uk-UA" sz="1400"/>
              <a:t>,</a:t>
            </a:r>
            <a:r>
              <a:rPr lang="en-US" altLang="uk-UA" sz="1400">
                <a:solidFill>
                  <a:srgbClr val="20999D"/>
                </a:solidFill>
              </a:rPr>
              <a:t>S</a:t>
            </a:r>
            <a:r>
              <a:rPr lang="en-US" altLang="uk-UA" sz="1400"/>
              <a:t>&gt; transFunc, </a:t>
            </a:r>
            <a:r>
              <a:rPr lang="en-US" altLang="uk-UA" sz="1400">
                <a:solidFill>
                  <a:srgbClr val="20999D"/>
                </a:solidFill>
              </a:rPr>
              <a:t>S </a:t>
            </a:r>
            <a:r>
              <a:rPr lang="en-US" altLang="uk-UA" sz="1400"/>
              <a:t>signal) {</a:t>
            </a:r>
            <a:br>
              <a:rPr lang="en-US" altLang="uk-UA" sz="1400"/>
            </a:br>
            <a:r>
              <a:rPr lang="en-US" altLang="uk-UA" sz="1400"/>
              <a:t>        </a:t>
            </a:r>
            <a:r>
              <a:rPr lang="en-US" altLang="uk-UA" sz="1400" b="1">
                <a:solidFill>
                  <a:srgbClr val="660E7A"/>
                </a:solidFill>
              </a:rPr>
              <a:t>internalState</a:t>
            </a:r>
            <a:r>
              <a:rPr lang="en-US" altLang="uk-UA" sz="1400"/>
              <a:t>.</a:t>
            </a:r>
            <a:r>
              <a:rPr lang="en-US" altLang="uk-UA" sz="1400" b="1">
                <a:solidFill>
                  <a:srgbClr val="660E7A"/>
                </a:solidFill>
              </a:rPr>
              <a:t>value </a:t>
            </a:r>
            <a:r>
              <a:rPr lang="en-US" altLang="uk-UA" sz="1400"/>
              <a:t>= transFunc.transit(value, signal);</a:t>
            </a:r>
            <a:br>
              <a:rPr lang="en-US" altLang="uk-UA" sz="1400"/>
            </a:br>
            <a:r>
              <a:rPr lang="en-US" altLang="uk-UA" sz="1400"/>
              <a:t>    }</a:t>
            </a:r>
            <a:br>
              <a:rPr lang="en-US" altLang="uk-UA" sz="1400"/>
            </a:br>
            <a:r>
              <a:rPr lang="en-US" altLang="uk-UA" sz="1400"/>
              <a:t>}</a:t>
            </a:r>
            <a:br>
              <a:rPr lang="en-US" altLang="uk-UA" sz="1400"/>
            </a:br>
            <a:endParaRPr lang="en-US" altLang="uk-UA" sz="1400"/>
          </a:p>
        </p:txBody>
      </p:sp>
      <p:sp>
        <p:nvSpPr>
          <p:cNvPr id="34819" name="Rectangle 6">
            <a:extLst>
              <a:ext uri="{FF2B5EF4-FFF2-40B4-BE49-F238E27FC236}">
                <a16:creationId xmlns:a16="http://schemas.microsoft.com/office/drawing/2014/main" id="{0602E01A-9309-4A2D-B2C9-C5EF543E5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4149726"/>
            <a:ext cx="82804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uk-UA" sz="1400" b="1">
                <a:solidFill>
                  <a:srgbClr val="000080"/>
                </a:solidFill>
              </a:rPr>
              <a:t>public static void </a:t>
            </a:r>
            <a:r>
              <a:rPr lang="en-US" altLang="uk-UA" sz="1400"/>
              <a:t>main(String[] args) {</a:t>
            </a:r>
            <a:br>
              <a:rPr lang="en-US" altLang="uk-UA" sz="1400"/>
            </a:br>
            <a:br>
              <a:rPr lang="en-US" altLang="uk-UA" sz="1400"/>
            </a:br>
            <a:r>
              <a:rPr lang="en-US" altLang="uk-UA" sz="1400"/>
              <a:t>    StateLauncher&lt;Integer&gt; sl = </a:t>
            </a:r>
            <a:r>
              <a:rPr lang="en-US" altLang="uk-UA" sz="1400" b="1">
                <a:solidFill>
                  <a:srgbClr val="000080"/>
                </a:solidFill>
              </a:rPr>
              <a:t>new </a:t>
            </a:r>
            <a:r>
              <a:rPr lang="en-US" altLang="uk-UA" sz="1400"/>
              <a:t>StateLauncher&lt;Integer&gt;(</a:t>
            </a:r>
            <a:br>
              <a:rPr lang="en-US" altLang="uk-UA" sz="1400"/>
            </a:br>
            <a:r>
              <a:rPr lang="en-US" altLang="uk-UA" sz="1400"/>
              <a:t>            </a:t>
            </a:r>
            <a:r>
              <a:rPr lang="en-US" altLang="uk-UA" sz="1400">
                <a:solidFill>
                  <a:srgbClr val="0000FF"/>
                </a:solidFill>
              </a:rPr>
              <a:t>1</a:t>
            </a:r>
            <a:r>
              <a:rPr lang="en-US" altLang="uk-UA" sz="1400"/>
              <a:t>,</a:t>
            </a:r>
            <a:br>
              <a:rPr lang="en-US" altLang="uk-UA" sz="1400"/>
            </a:br>
            <a:r>
              <a:rPr lang="en-US" altLang="uk-UA" sz="1400"/>
              <a:t>            </a:t>
            </a:r>
            <a:r>
              <a:rPr lang="en-US" altLang="uk-UA" sz="1400" b="1">
                <a:solidFill>
                  <a:srgbClr val="000080"/>
                </a:solidFill>
              </a:rPr>
              <a:t>new </a:t>
            </a:r>
            <a:r>
              <a:rPr lang="en-US" altLang="uk-UA" sz="1400"/>
              <a:t>TransitionFunction&lt;Integer, String&gt;() {</a:t>
            </a:r>
            <a:br>
              <a:rPr lang="en-US" altLang="uk-UA" sz="1400"/>
            </a:br>
            <a:r>
              <a:rPr lang="en-US" altLang="uk-UA" sz="1400"/>
              <a:t>                </a:t>
            </a:r>
            <a:r>
              <a:rPr lang="en-US" altLang="uk-UA" sz="1400" b="1">
                <a:solidFill>
                  <a:srgbClr val="000080"/>
                </a:solidFill>
              </a:rPr>
              <a:t>public </a:t>
            </a:r>
            <a:r>
              <a:rPr lang="en-US" altLang="uk-UA" sz="1400"/>
              <a:t>Integer transit(Integer value, String signal) {</a:t>
            </a:r>
            <a:br>
              <a:rPr lang="en-US" altLang="uk-UA" sz="1400"/>
            </a:br>
            <a:r>
              <a:rPr lang="en-US" altLang="uk-UA" sz="1400"/>
              <a:t>                    </a:t>
            </a:r>
            <a:r>
              <a:rPr lang="en-US" altLang="uk-UA" sz="1400" b="1">
                <a:solidFill>
                  <a:srgbClr val="000080"/>
                </a:solidFill>
              </a:rPr>
              <a:t>return </a:t>
            </a:r>
            <a:r>
              <a:rPr lang="en-US" altLang="uk-UA" sz="1400"/>
              <a:t>value + signal.hashCode();</a:t>
            </a:r>
            <a:br>
              <a:rPr lang="en-US" altLang="uk-UA" sz="1400"/>
            </a:br>
            <a:r>
              <a:rPr lang="en-US" altLang="uk-UA" sz="1400"/>
              <a:t>                }</a:t>
            </a:r>
            <a:br>
              <a:rPr lang="en-US" altLang="uk-UA" sz="1400"/>
            </a:br>
            <a:r>
              <a:rPr lang="en-US" altLang="uk-UA" sz="1400"/>
              <a:t>            },</a:t>
            </a:r>
            <a:br>
              <a:rPr lang="en-US" altLang="uk-UA" sz="1400"/>
            </a:br>
            <a:r>
              <a:rPr lang="en-US" altLang="uk-UA" sz="1400"/>
              <a:t>            </a:t>
            </a:r>
            <a:r>
              <a:rPr lang="en-US" altLang="uk-UA" sz="1400" b="1">
                <a:solidFill>
                  <a:srgbClr val="008000"/>
                </a:solidFill>
              </a:rPr>
              <a:t>"sample signal"</a:t>
            </a:r>
            <a:r>
              <a:rPr lang="en-US" altLang="uk-UA" sz="1400"/>
              <a:t>);</a:t>
            </a:r>
            <a:br>
              <a:rPr lang="en-US" altLang="uk-UA" sz="1400"/>
            </a:br>
            <a:r>
              <a:rPr lang="en-US" altLang="uk-UA" sz="140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1C65459-455D-44D9-A0DC-2E3F974A4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92151"/>
          </a:xfrm>
        </p:spPr>
        <p:txBody>
          <a:bodyPr/>
          <a:lstStyle/>
          <a:p>
            <a:pPr algn="ctr" eaLnBrk="1" hangingPunct="1"/>
            <a:r>
              <a:rPr lang="uk-UA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без застосування узагальнень</a:t>
            </a:r>
            <a:endParaRPr lang="ru-RU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E5DAF6A-72F5-4F51-A5A9-1F79F7C88E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1" y="1052514"/>
            <a:ext cx="8435975" cy="554513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Перевантаження коду змінними типу 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uk-UA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class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Box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en-US" sz="2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private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Object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object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en-US" sz="3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void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add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(Object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object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) {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this.object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=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object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;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en-US" sz="2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Object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get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() {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return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object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;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Перевантаження коду приведенням типів</a:t>
            </a:r>
            <a:endParaRPr lang="ru-RU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static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void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main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(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String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[]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args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Box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integerBox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=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new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Box(); //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домовимося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uk-UA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передавати в</a:t>
            </a:r>
            <a:endParaRPr lang="en-US" altLang="en-US" sz="15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                            // Box </a:t>
            </a:r>
            <a:r>
              <a:rPr lang="uk-UA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значення 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Integer</a:t>
            </a:r>
            <a:endParaRPr lang="ru-RU" altLang="en-US" sz="15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integerBox.add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("10"); //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увага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–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це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значення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типу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String</a:t>
            </a:r>
            <a:endParaRPr lang="ru-RU" altLang="en-US" sz="15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...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someInteger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 = (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)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integerBox.get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();// 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помилка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endParaRPr lang="en-US" altLang="en-US" sz="1500" b="1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                        </a:t>
            </a:r>
            <a:r>
              <a:rPr lang="uk-UA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                         //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часу 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виконання</a:t>
            </a:r>
            <a:endParaRPr lang="ru-RU" altLang="en-US" sz="1500" b="1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en-US" sz="17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негаразд із типами - </a:t>
            </a:r>
            <a:r>
              <a:rPr lang="uk-UA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помилка часу виконання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java.lang.ClassCastException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:</a:t>
            </a:r>
            <a:r>
              <a:rPr lang="uk-UA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java.lang.String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cannot be cast to </a:t>
            </a:r>
            <a:r>
              <a:rPr lang="en-US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java.lang.Integer</a:t>
            </a:r>
            <a:endParaRPr lang="ru-RU" altLang="en-US" sz="1500" dirty="0">
              <a:solidFill>
                <a:srgbClr val="20358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>
            <a:extLst>
              <a:ext uri="{FF2B5EF4-FFF2-40B4-BE49-F238E27FC236}">
                <a16:creationId xmlns:a16="http://schemas.microsoft.com/office/drawing/2014/main" id="{A6A2F45F-D547-4970-9F1E-445FDC55B4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679" y="1027522"/>
            <a:ext cx="10275217" cy="4430597"/>
          </a:xfrm>
        </p:spPr>
        <p:txBody>
          <a:bodyPr>
            <a:noAutofit/>
          </a:bodyPr>
          <a:lstStyle/>
          <a:p>
            <a:pPr eaLnBrk="1" hangingPunct="1"/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класи задач, які потребують застосування узагальнень:</a:t>
            </a:r>
          </a:p>
          <a:p>
            <a:pPr lvl="1" eaLnBrk="1" hangingPunct="1"/>
            <a:r>
              <a:rPr lang="uk-UA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функцій-утиліт для колекцій (пошук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max, min</a:t>
            </a:r>
            <a:r>
              <a:rPr lang="uk-UA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avg, sum </a:t>
            </a:r>
            <a:r>
              <a:rPr lang="uk-UA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тощо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uk-UA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контейнерів для об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єктів</a:t>
            </a:r>
            <a:r>
              <a:rPr lang="uk-UA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різних типів (стек, колекція тощо)</a:t>
            </a:r>
          </a:p>
          <a:p>
            <a:pPr eaLnBrk="1" hangingPunct="1"/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Мотивація для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generics:</a:t>
            </a:r>
          </a:p>
          <a:p>
            <a:pPr lvl="1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uk-UA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тримувати</a:t>
            </a:r>
            <a:r>
              <a:rPr lang="uk-UA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етапі компіляції помилки приведення типів</a:t>
            </a:r>
          </a:p>
          <a:p>
            <a:pPr lvl="1" eaLnBrk="1" hangingPunct="1"/>
            <a:r>
              <a:rPr lang="uk-UA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Обійтись без приведення типів “вручну”</a:t>
            </a:r>
          </a:p>
          <a:p>
            <a:pPr lvl="1" eaLnBrk="1" hangingPunct="1"/>
            <a:r>
              <a:rPr lang="uk-UA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Отримати більш безпечний код, який краще пишеться та </a:t>
            </a:r>
            <a:r>
              <a:rPr lang="uk-UA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читається</a:t>
            </a:r>
            <a:r>
              <a:rPr lang="ru-R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8355F-0FC3-423E-B167-C7A31359D6DC}"/>
              </a:ext>
            </a:extLst>
          </p:cNvPr>
          <p:cNvSpPr txBox="1"/>
          <p:nvPr/>
        </p:nvSpPr>
        <p:spPr>
          <a:xfrm>
            <a:off x="1572" y="0"/>
            <a:ext cx="121904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Узагальнення (</a:t>
            </a:r>
            <a:r>
              <a:rPr lang="en-US" sz="4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Generics)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D188CC9-FB86-4317-A30C-BB5880447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820131"/>
          </a:xfrm>
        </p:spPr>
        <p:txBody>
          <a:bodyPr/>
          <a:lstStyle/>
          <a:p>
            <a:pPr algn="ctr" eaLnBrk="1" hangingPunct="1"/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Історія появи узагальнень в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ru-R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8D1EAEC-8C8D-49B4-AB29-6C536F83B5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7010" y="1121790"/>
            <a:ext cx="10646790" cy="5055173"/>
          </a:xfrm>
        </p:spPr>
        <p:txBody>
          <a:bodyPr>
            <a:normAutofit/>
          </a:bodyPr>
          <a:lstStyle/>
          <a:p>
            <a:pPr eaLnBrk="1" hangingPunct="1"/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Узагальнення побачили світ в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J2SE 5 (2004</a:t>
            </a: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р.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uk-UA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- розширити систему типів мови, що широко застосовується і до якої висуваються вимоги жорсткої зворотної сумісності</a:t>
            </a:r>
          </a:p>
          <a:p>
            <a:pPr eaLnBrk="1" hangingPunct="1"/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Роботу розпочато у 1999р.</a:t>
            </a:r>
          </a:p>
          <a:p>
            <a:pPr eaLnBrk="1" hangingPunct="1"/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Деякі деталі із проробки задачі:</a:t>
            </a:r>
          </a:p>
          <a:p>
            <a:pPr lvl="1" eaLnBrk="1" hangingPunct="1"/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Специфікація “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JSR-014: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Generics to the Java Programming Language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розроблялася протягом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1999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-2004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Розширення системи типів </a:t>
            </a:r>
            <a:r>
              <a:rPr lang="uk-UA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підстановочними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типами (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wildcards) 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здійснено у співпраці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університету </a:t>
            </a:r>
            <a:r>
              <a:rPr lang="uk-UA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м.Орхус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(Данія)</a:t>
            </a:r>
          </a:p>
          <a:p>
            <a:pPr lvl="2" eaLnBrk="1" hangingPunct="1"/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Цікаво – один із відомих уродженців </a:t>
            </a:r>
            <a:r>
              <a:rPr lang="uk-UA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м.Орхус</a:t>
            </a: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Бйорн</a:t>
            </a: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Страуструп</a:t>
            </a: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автор мови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</a:p>
          <a:p>
            <a:pPr eaLnBrk="1" hangingPunct="1"/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DE9D0D6-5D30-4647-BC8B-26654D13AF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92150"/>
          </a:xfrm>
        </p:spPr>
        <p:txBody>
          <a:bodyPr/>
          <a:lstStyle/>
          <a:p>
            <a:pPr algn="ctr" eaLnBrk="1" hangingPunct="1"/>
            <a:r>
              <a:rPr lang="uk-UA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застосування узагальнень</a:t>
            </a:r>
            <a:endParaRPr lang="ru-RU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8A0E69D-A8AE-4236-BF48-A98E2DA37B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052513"/>
            <a:ext cx="8578850" cy="54721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Замість 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застосовуємо “типи-параметри”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class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Box&lt;T&gt;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en-US" sz="5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private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T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t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en-US" sz="4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void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add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(T t) { this.t = t;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en-US" sz="4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T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get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() {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return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t;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uk-UA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потрібно приводити типи</a:t>
            </a:r>
            <a:endParaRPr lang="ru-RU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static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void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main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(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String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[]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args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Box&lt;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&gt;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integerBox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=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new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Box&lt;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&gt;();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integerBox.add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("10");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               // 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Помилка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компіляції</a:t>
            </a:r>
            <a:endParaRPr lang="ru-RU" altLang="en-US" sz="1500" b="1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someInteger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 = 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integerBox.get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();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// Не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потрібне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приведення</a:t>
            </a:r>
            <a:endParaRPr lang="ru-RU" altLang="en-US" sz="15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                                        //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типів</a:t>
            </a:r>
            <a:endParaRPr lang="ru-RU" altLang="en-US" sz="15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uk-UA" altLang="en-US" sz="1700" dirty="0"/>
          </a:p>
          <a:p>
            <a:pPr eaLnBrk="1" hangingPunct="1">
              <a:lnSpc>
                <a:spcPct val="80000"/>
              </a:lnSpc>
            </a:pP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Негаразд із типами - помилка компіляції</a:t>
            </a:r>
            <a:endParaRPr lang="ru-RU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ABD393B-E86D-4D34-BABF-F2442A316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62216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uk-UA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 узагальнень в </a:t>
            </a:r>
            <a:r>
              <a:rPr lang="en-US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ru-RU" alt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150A847-02B0-47E4-AA10-A9273ED2C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547" y="1093509"/>
            <a:ext cx="10407192" cy="501836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елементи мови</a:t>
            </a:r>
          </a:p>
          <a:p>
            <a:pPr eaLnBrk="1" hangingPunct="1">
              <a:lnSpc>
                <a:spcPct val="90000"/>
              </a:lnSpc>
            </a:pP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функціональність </a:t>
            </a:r>
            <a:r>
              <a:rPr lang="uk-UA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компілятора</a:t>
            </a: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яка дозволяє виявити певні помилки на стадії компіляції</a:t>
            </a:r>
          </a:p>
          <a:p>
            <a:pPr eaLnBrk="1" hangingPunct="1">
              <a:lnSpc>
                <a:spcPct val="90000"/>
              </a:lnSpc>
            </a:pPr>
            <a:endParaRPr lang="uk-UA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</a:t>
            </a:r>
            <a:r>
              <a:rPr lang="uk-UA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функціональність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endParaRPr lang="uk-UA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erasure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стадії виконання (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уся інформація про узагальнення стирається</a:t>
            </a:r>
          </a:p>
          <a:p>
            <a:pPr lvl="1" eaLnBrk="1" hangingPunct="1">
              <a:lnSpc>
                <a:spcPct val="90000"/>
              </a:lnSpc>
            </a:pP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Через вимоги жорсткої зворотної сумісності – старий байт-код повинен працювати на нових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endParaRPr lang="uk-UA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Узагальнення не потребують додаткових ресурсів часу виконання </a:t>
            </a:r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7FD8DE1-97B2-4F4A-9EFF-B6B0AC1284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641022"/>
          </a:xfrm>
        </p:spPr>
        <p:txBody>
          <a:bodyPr/>
          <a:lstStyle/>
          <a:p>
            <a:pPr algn="ctr" eaLnBrk="1" hangingPunct="1"/>
            <a:r>
              <a:rPr lang="ru-RU" alt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</a:t>
            </a:r>
            <a:r>
              <a:rPr lang="ru-RU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мови</a:t>
            </a:r>
            <a:r>
              <a:rPr lang="ru-RU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узагальнюються</a:t>
            </a:r>
            <a:endParaRPr lang="ru-RU" alt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FF698F9-62F6-49D2-B38B-8728A49D42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0326" y="999242"/>
            <a:ext cx="10001839" cy="5617263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Що може бути узагальнене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Класи</a:t>
            </a:r>
          </a:p>
          <a:p>
            <a:pPr lvl="2" eaLnBrk="1" hangingPunct="1">
              <a:lnSpc>
                <a:spcPct val="80000"/>
              </a:lnSpc>
            </a:pP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 не всі, див. нижче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Інтерфейси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</a:p>
          <a:p>
            <a:pPr lvl="1" eaLnBrk="1" hangingPunct="1">
              <a:lnSpc>
                <a:spcPct val="80000"/>
              </a:lnSpc>
            </a:pPr>
            <a:endParaRPr lang="uk-UA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Які типи можуть бути параметрами для узагальнення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Типи-посилання (класи, інтерфейси, масиви)</a:t>
            </a:r>
          </a:p>
          <a:p>
            <a:pPr eaLnBrk="1" hangingPunct="1">
              <a:lnSpc>
                <a:spcPct val="80000"/>
              </a:lnSpc>
            </a:pPr>
            <a:endParaRPr lang="uk-UA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Які типи не можуть бути параметрами для узагальнення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Примітивні типи (але класи-оболонки можуть)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</a:t>
            </a: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класи не можуть бути узагальнені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endParaRPr lang="uk-UA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Чому?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Throwable </a:t>
            </a: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його нащадки</a:t>
            </a:r>
          </a:p>
          <a:p>
            <a:pPr lvl="2" eaLnBrk="1" hangingPunct="1">
              <a:lnSpc>
                <a:spcPct val="80000"/>
              </a:lnSpc>
            </a:pP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Обмеження викликане тим, що механізм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 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 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працює з </a:t>
            </a:r>
            <a:r>
              <a:rPr lang="uk-UA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параметризованими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класами</a:t>
            </a:r>
            <a:endParaRPr lang="ru-R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E417F85-7A44-42D2-B2F7-0ABA3BE87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1268414"/>
          </a:xfrm>
        </p:spPr>
        <p:txBody>
          <a:bodyPr/>
          <a:lstStyle/>
          <a:p>
            <a:pPr algn="ctr" eaLnBrk="1" hangingPunct="1"/>
            <a:r>
              <a:rPr lang="uk-UA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Узагальнені типи</a:t>
            </a:r>
            <a:br>
              <a:rPr lang="uk-UA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alt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1FBE5151-6C16-4259-BF85-16DAB1059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836614"/>
            <a:ext cx="8229600" cy="58324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Узагальнені типи – узагальнені класи та узагальнені інтерфейси</a:t>
            </a:r>
          </a:p>
          <a:p>
            <a:pPr eaLnBrk="1" hangingPunct="1">
              <a:lnSpc>
                <a:spcPct val="80000"/>
              </a:lnSpc>
            </a:pPr>
            <a:endParaRPr lang="uk-UA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uk-UA" altLang="en-US" sz="8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class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Box&lt;T&gt;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en-US" sz="4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private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T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t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en-US" sz="4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void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add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(T t) {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this.t = t;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en-US" sz="4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T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get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() {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return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t;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en-US" sz="5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Box – </a:t>
            </a:r>
            <a:r>
              <a:rPr lang="uk-U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узагальнений клас, який вводить </a:t>
            </a:r>
            <a:r>
              <a:rPr lang="uk-UA" altLang="en-US" sz="1600" b="1" dirty="0">
                <a:solidFill>
                  <a:srgbClr val="2035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змінну типу</a:t>
            </a:r>
            <a:r>
              <a:rPr lang="uk-UA" altLang="en-US" sz="1600" dirty="0">
                <a:solidFill>
                  <a:srgbClr val="2035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T</a:t>
            </a:r>
            <a:endParaRPr lang="uk-UA" altLang="en-US" sz="1700" dirty="0"/>
          </a:p>
          <a:p>
            <a:pPr eaLnBrk="1" hangingPunct="1">
              <a:lnSpc>
                <a:spcPct val="80000"/>
              </a:lnSpc>
            </a:pPr>
            <a:endParaRPr lang="uk-UA" altLang="en-US" sz="1700" dirty="0"/>
          </a:p>
          <a:p>
            <a:pPr eaLnBrk="1" hangingPunct="1">
              <a:lnSpc>
                <a:spcPct val="80000"/>
              </a:lnSpc>
            </a:pPr>
            <a:endParaRPr lang="en-US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Декілька змінних типу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class </a:t>
            </a:r>
            <a:r>
              <a:rPr lang="en-US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Suitecase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&lt;T,U&gt;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{</a:t>
            </a:r>
            <a:r>
              <a:rPr lang="is-I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…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uk-UA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Успадкування</a:t>
            </a: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узагальнених класів/інтерфейсів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Suitecase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&lt;T,U&gt;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extends Box&lt;T&gt; {…}</a:t>
            </a:r>
            <a:endParaRPr lang="uk-UA" altLang="en-US" sz="1500" dirty="0">
              <a:solidFill>
                <a:srgbClr val="203582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083BC3-9B59-42A7-B439-823C907EB280}"/>
              </a:ext>
            </a:extLst>
          </p:cNvPr>
          <p:cNvSpPr/>
          <p:nvPr/>
        </p:nvSpPr>
        <p:spPr>
          <a:xfrm>
            <a:off x="6977064" y="5240338"/>
            <a:ext cx="3690937" cy="161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Угода щодо назв змінних типів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E – Element (</a:t>
            </a:r>
            <a:r>
              <a:rPr lang="uk-UA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використовується у 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Java Collections Framework)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K – Key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T – Type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V - Value</a:t>
            </a:r>
            <a:endParaRPr lang="ru-RU" altLang="en-US" sz="1500" dirty="0">
              <a:solidFill>
                <a:srgbClr val="20358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BDC99BF-AE7E-4572-B3BB-C7E032AE1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/>
          <a:lstStyle/>
          <a:p>
            <a:pPr algn="ctr" eaLnBrk="1" hangingPunct="1"/>
            <a:r>
              <a:rPr lang="uk-UA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Узагальнені типи</a:t>
            </a:r>
            <a:endParaRPr lang="ru-RU" alt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91A1337-48B4-42E4-847A-032F52847C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en-US" sz="11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Box&lt;T</a:t>
            </a:r>
            <a:r>
              <a:rPr lang="ru-RU" altLang="en-US" sz="1800" dirty="0">
                <a:latin typeface="Courier New" panose="02070309020205020404" pitchFamily="49" charset="0"/>
              </a:rPr>
              <a:t>&gt; - </a:t>
            </a:r>
            <a:r>
              <a:rPr lang="ru-RU" altLang="en-US" sz="1800" dirty="0" err="1">
                <a:latin typeface="Courier New" panose="02070309020205020404" pitchFamily="49" charset="0"/>
              </a:rPr>
              <a:t>узагальнений</a:t>
            </a:r>
            <a:r>
              <a:rPr lang="ru-RU" altLang="en-US" sz="1800" dirty="0">
                <a:latin typeface="Courier New" panose="02070309020205020404" pitchFamily="49" charset="0"/>
              </a:rPr>
              <a:t> </a:t>
            </a:r>
            <a:r>
              <a:rPr lang="ru-RU" altLang="en-US" sz="1800" dirty="0" err="1">
                <a:latin typeface="Courier New" panose="02070309020205020404" pitchFamily="49" charset="0"/>
              </a:rPr>
              <a:t>клас</a:t>
            </a:r>
            <a:r>
              <a:rPr lang="ru-RU" altLang="en-US" sz="1800" dirty="0">
                <a:latin typeface="Courier New" panose="02070309020205020404" pitchFamily="49" charset="0"/>
              </a:rPr>
              <a:t> </a:t>
            </a:r>
            <a:r>
              <a:rPr lang="ru-RU" altLang="en-US" sz="1800" dirty="0" err="1">
                <a:latin typeface="Courier New" panose="02070309020205020404" pitchFamily="49" charset="0"/>
              </a:rPr>
              <a:t>із</a:t>
            </a:r>
            <a:r>
              <a:rPr lang="ru-RU" altLang="en-US" sz="1800" dirty="0">
                <a:latin typeface="Courier New" panose="02070309020205020404" pitchFamily="49" charset="0"/>
              </a:rPr>
              <a:t> </a:t>
            </a:r>
            <a:r>
              <a:rPr lang="ru-RU" altLang="en-US" sz="1800" dirty="0" err="1">
                <a:latin typeface="Courier New" panose="02070309020205020404" pitchFamily="49" charset="0"/>
              </a:rPr>
              <a:t>змінною</a:t>
            </a:r>
            <a:r>
              <a:rPr lang="ru-RU" altLang="en-US" sz="1800" dirty="0">
                <a:latin typeface="Courier New" panose="02070309020205020404" pitchFamily="49" charset="0"/>
              </a:rPr>
              <a:t> типу </a:t>
            </a:r>
            <a:r>
              <a:rPr lang="en-US" altLang="en-US" sz="1800" dirty="0">
                <a:latin typeface="Courier New" panose="02070309020205020404" pitchFamily="49" charset="0"/>
              </a:rPr>
              <a:t>T</a:t>
            </a:r>
            <a:endParaRPr lang="ru-RU" altLang="en-US" sz="1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800" b="1" dirty="0">
                <a:solidFill>
                  <a:srgbClr val="203582"/>
                </a:solidFill>
                <a:latin typeface="Courier New" panose="02070309020205020404" pitchFamily="49" charset="0"/>
              </a:rPr>
              <a:t>Box&lt;</a:t>
            </a:r>
            <a:r>
              <a:rPr lang="ru-RU" altLang="en-US" sz="18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</a:t>
            </a:r>
            <a:r>
              <a:rPr lang="ru-RU" altLang="en-US" sz="1800" b="1" dirty="0">
                <a:solidFill>
                  <a:srgbClr val="203582"/>
                </a:solidFill>
                <a:latin typeface="Courier New" panose="02070309020205020404" pitchFamily="49" charset="0"/>
              </a:rPr>
              <a:t>&gt;</a:t>
            </a:r>
            <a:r>
              <a:rPr lang="ru-RU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</a:rPr>
              <a:t>- </a:t>
            </a:r>
            <a:r>
              <a:rPr lang="uk-UA" altLang="en-US" sz="1800" b="1" dirty="0" err="1">
                <a:latin typeface="Courier New" panose="02070309020205020404" pitchFamily="49" charset="0"/>
              </a:rPr>
              <a:t>параметризований</a:t>
            </a:r>
            <a:r>
              <a:rPr lang="uk-UA" altLang="en-US" sz="1800" b="1" dirty="0">
                <a:latin typeface="Courier New" panose="02070309020205020404" pitchFamily="49" charset="0"/>
              </a:rPr>
              <a:t> тип,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800" b="1" dirty="0">
                <a:latin typeface="Courier New" panose="02070309020205020404" pitchFamily="49" charset="0"/>
              </a:rPr>
              <a:t>				із параметром (аргументом) </a:t>
            </a:r>
            <a:r>
              <a:rPr lang="ru-RU" altLang="en-US" sz="18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</a:t>
            </a:r>
            <a:endParaRPr lang="uk-UA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en-US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sz="1900" dirty="0">
                <a:latin typeface="Courier New" panose="02070309020205020404" pitchFamily="49" charset="0"/>
              </a:rPr>
              <a:t>Приклади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Vector&lt;String&gt;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Seq&lt;Seq&lt;A&gt;&gt;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Collection&lt;Integer&gt;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Pair&lt;</a:t>
            </a:r>
            <a:r>
              <a:rPr lang="en-US" altLang="en-US" sz="1800" dirty="0" err="1">
                <a:solidFill>
                  <a:srgbClr val="203582"/>
                </a:solidFill>
                <a:latin typeface="Courier New" panose="02070309020205020404" pitchFamily="49" charset="0"/>
              </a:rPr>
              <a:t>String,String</a:t>
            </a:r>
            <a:r>
              <a:rPr lang="en-US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&gt;</a:t>
            </a:r>
            <a:endParaRPr lang="uk-UA" altLang="en-US" sz="18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8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Iterator</a:t>
            </a:r>
            <a:r>
              <a:rPr lang="ru-RU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&lt;</a:t>
            </a:r>
            <a:r>
              <a:rPr lang="ru-RU" altLang="en-US" sz="18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</a:t>
            </a:r>
            <a:r>
              <a:rPr lang="ru-RU" altLang="en-US" sz="1800" b="1" dirty="0">
                <a:solidFill>
                  <a:srgbClr val="203582"/>
                </a:solidFill>
                <a:latin typeface="Courier New" panose="02070309020205020404" pitchFamily="49" charset="0"/>
              </a:rPr>
              <a:t>[]</a:t>
            </a:r>
            <a:r>
              <a:rPr lang="ru-RU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&gt; -</a:t>
            </a:r>
            <a:r>
              <a:rPr lang="ru-RU" altLang="en-US" sz="1800" dirty="0">
                <a:latin typeface="Courier New" panose="02070309020205020404" pitchFamily="49" charset="0"/>
              </a:rPr>
              <a:t> </a:t>
            </a:r>
            <a:r>
              <a:rPr lang="ru-RU" altLang="en-US" sz="1800" b="1" dirty="0" err="1">
                <a:latin typeface="Courier New" panose="02070309020205020404" pitchFamily="49" charset="0"/>
              </a:rPr>
              <a:t>параметризація</a:t>
            </a:r>
            <a:r>
              <a:rPr lang="ru-RU" altLang="en-US" sz="1800" b="1" dirty="0">
                <a:latin typeface="Courier New" panose="02070309020205020404" pitchFamily="49" charset="0"/>
              </a:rPr>
              <a:t> </a:t>
            </a:r>
            <a:r>
              <a:rPr lang="ru-RU" altLang="en-US" sz="1800" b="1" dirty="0" err="1">
                <a:latin typeface="Courier New" panose="02070309020205020404" pitchFamily="49" charset="0"/>
              </a:rPr>
              <a:t>масивом</a:t>
            </a:r>
            <a:endParaRPr lang="uk-UA" altLang="en-US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uk-UA" altLang="en-US" sz="1700" b="1" dirty="0"/>
          </a:p>
          <a:p>
            <a:pPr eaLnBrk="1" hangingPunct="1">
              <a:lnSpc>
                <a:spcPct val="80000"/>
              </a:lnSpc>
            </a:pPr>
            <a:r>
              <a:rPr lang="uk-UA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Виклик конструктора </a:t>
            </a:r>
            <a:endParaRPr lang="ru-RU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Box&lt;</a:t>
            </a:r>
            <a:r>
              <a:rPr lang="ru-RU" altLang="en-US" sz="18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</a:t>
            </a:r>
            <a:r>
              <a:rPr lang="ru-RU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&gt; </a:t>
            </a:r>
            <a:r>
              <a:rPr lang="ru-RU" altLang="en-US" sz="18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integerBox</a:t>
            </a:r>
            <a:r>
              <a:rPr lang="ru-RU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 = </a:t>
            </a:r>
            <a:r>
              <a:rPr lang="ru-RU" altLang="en-US" sz="1800" dirty="0" err="1">
                <a:solidFill>
                  <a:srgbClr val="203582"/>
                </a:solidFill>
                <a:latin typeface="Courier New" panose="02070309020205020404" pitchFamily="49" charset="0"/>
              </a:rPr>
              <a:t>new</a:t>
            </a:r>
            <a:r>
              <a:rPr lang="ru-RU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 Box&lt;</a:t>
            </a:r>
            <a:r>
              <a:rPr lang="ru-RU" altLang="en-US" sz="18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</a:t>
            </a:r>
            <a:r>
              <a:rPr lang="ru-RU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&gt;();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1528</Words>
  <Application>Microsoft Office PowerPoint</Application>
  <PresentationFormat>Широкоэкранный</PresentationFormat>
  <Paragraphs>215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Times New Roman</vt:lpstr>
      <vt:lpstr>Wingdings</vt:lpstr>
      <vt:lpstr>Тема Office</vt:lpstr>
      <vt:lpstr>Презентация PowerPoint</vt:lpstr>
      <vt:lpstr>Приклад без застосування узагальнень</vt:lpstr>
      <vt:lpstr>Презентация PowerPoint</vt:lpstr>
      <vt:lpstr>Історія появи узагальнень в Java</vt:lpstr>
      <vt:lpstr>Приклад застосування узагальнень</vt:lpstr>
      <vt:lpstr>Реалізація узагальнень в Java</vt:lpstr>
      <vt:lpstr>Елементи мови, які узагальнюються</vt:lpstr>
      <vt:lpstr>Узагальнені типи </vt:lpstr>
      <vt:lpstr>Узагальнені типи</vt:lpstr>
      <vt:lpstr>Узагальнені методи </vt:lpstr>
      <vt:lpstr>Обмеження для змінних типу </vt:lpstr>
      <vt:lpstr>Whildcards (підстановочні типи)</vt:lpstr>
      <vt:lpstr>Whildcards (підстановочні типи)</vt:lpstr>
      <vt:lpstr>Wildcards details</vt:lpstr>
      <vt:lpstr>Bounded wildcards</vt:lpstr>
      <vt:lpstr>Давайте подивимось java source</vt:lpstr>
      <vt:lpstr>Далі і глибше у java source</vt:lpstr>
      <vt:lpstr>Java source. Задачка</vt:lpstr>
      <vt:lpstr>Реальний кейс з використанням узагальнень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9</cp:revision>
  <dcterms:created xsi:type="dcterms:W3CDTF">2023-12-18T20:26:25Z</dcterms:created>
  <dcterms:modified xsi:type="dcterms:W3CDTF">2024-01-12T19:50:18Z</dcterms:modified>
</cp:coreProperties>
</file>