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3" r:id="rId4"/>
    <p:sldId id="296" r:id="rId5"/>
    <p:sldId id="286" r:id="rId6"/>
    <p:sldId id="284" r:id="rId7"/>
    <p:sldId id="281" r:id="rId8"/>
    <p:sldId id="289" r:id="rId9"/>
    <p:sldId id="292" r:id="rId10"/>
    <p:sldId id="288" r:id="rId11"/>
    <p:sldId id="291" r:id="rId12"/>
    <p:sldId id="297" r:id="rId13"/>
    <p:sldId id="298" r:id="rId14"/>
    <p:sldId id="300" r:id="rId15"/>
    <p:sldId id="302" r:id="rId16"/>
    <p:sldId id="299" r:id="rId17"/>
    <p:sldId id="301" r:id="rId18"/>
    <p:sldId id="303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5447-1E29-4126-875C-B3117F67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7A6492-2591-45A5-BA7C-2228D8AA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14AA4-9024-41A3-8923-2820A63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56495-947E-46B7-B8AE-233BB9C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D008A-1555-4C75-BDA2-A2DDAE9B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3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9749-C4CC-43B2-A3D2-FAA4E8EC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0DA67-8D89-4BE4-A08E-B5123487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5DC32-8C2F-41C9-8D73-6C9537D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0150-A162-44B6-A65F-AB1E8DE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5F4A0-00DB-4595-ABF4-7537BFA2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3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02643-F75E-4C15-8885-29EF720C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8F92A-5762-43AF-876A-A5756AE4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FCE2E-2DC0-4139-A3B1-823FDA51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A0201-2DB8-4FE7-8A6C-24BCA771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18291-6460-46FE-8150-C50BD8D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834E-BAF1-4173-AEDF-C0DF969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452FC-E45F-409D-8547-93D6A995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FA63E-1AB2-49FC-8E4C-510635C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19E2A-6C69-42D5-8CC6-AE942E1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64D-EEA0-435B-9DCB-CAE771A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F30B-5DE1-4858-8F9D-42DD83E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5E268-F188-41F1-A0DA-932EBAF1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0F575-0D73-4C6C-956E-58FB203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EA356-2DA7-4991-9C2A-FAF81F9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AB26-3D4C-4660-B331-A743E7CF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9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03B0-E382-4E8B-88BC-44CF431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6848-FD0B-4324-80DA-9635E491C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DD1A84-E8C6-496A-87C6-A282FF67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2B4441-E74B-4665-B1E0-68F52DC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CA1F8-A3EE-46A7-B2B7-2C43B75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F7F6-4AEA-4F64-92EB-CF6E237A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2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8936E-BDA8-49B9-8547-FEEFE24C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0DE83-2449-4615-AF8D-07718348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B4310-A137-42AB-BC2E-DDD0B0E0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555E98-C3C9-40A2-9E21-ADF3D515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305639-55F2-4529-BAFC-3674228A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22AE49-1864-4695-B8AF-EB45BC3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BFF87-591D-4D37-9907-C6BC44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E5DFDA-5E70-479C-8099-35DCF4B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45C3-1FB0-45AF-B205-42C17D7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0F97A6-E3D8-4AFC-9559-CDD48BA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5974D6-5A75-4BD2-9632-FA0D2D4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972E85-E593-4AFE-8365-C71EEA4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4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9A58F-4A7D-47FD-82DF-5AF6A67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2E62FE-1C1D-46F8-BDF6-9C59386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73E68-31BB-44F6-B2B6-2641FF5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4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2BCF-BA28-493F-8D9B-931FCF90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5A525-BFE0-4723-BA6E-E31EE1F4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B4B8C-92B6-45AD-93C9-3B6F19E6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12173-A00F-4D9A-B311-38A1692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4A3E9-C9CB-46DF-8C57-97A42A5F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63DD3-D5BB-4BBF-8A1F-E7AF41AA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1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9B527-9330-47FD-9E57-89E63D6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7902B9-AF92-4CA8-BFF5-B815C1FE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3D144-F920-4551-9612-A2449F5E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BBD66-6534-4599-920C-4446EA57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D8107-C9A6-48C6-AA17-870D230D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A9DB4-6D03-4ADD-8A8E-DFD6D96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2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5B73-22C5-4183-80AF-D9324971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F2B1B-3CD6-417F-A029-53D54FB5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BA654-6AEC-4DC8-B325-E1338ADB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4E3-87AD-49F0-AF09-C500CE1E1065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66A1-6709-4159-9F39-FE00FAC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7E7F4-5ECE-4934-8395-EE88A491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9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A219D-7250-4640-A9B0-C5D25875A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FE315-012D-48A1-B900-7EC0D2119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узагальнююче програмування </a:t>
            </a:r>
          </a:p>
        </p:txBody>
      </p:sp>
    </p:spTree>
    <p:extLst>
      <p:ext uri="{BB962C8B-B14F-4D97-AF65-F5344CB8AC3E}">
        <p14:creationId xmlns:p14="http://schemas.microsoft.com/office/powerpoint/2010/main" val="257640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AFA0F-9392-4D4D-B65E-BDF89D1C3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методи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7D13ED-6126-4155-88BC-425E151E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метод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   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System.out.println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getName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короткий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.&lt;String&gt;inspect(s);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повний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7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конструкторів відбувається аналогічно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353FB3-8541-4E82-A1AE-2AB712D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для змінних типу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47490F-4C5C-4333-A2C1-FD5F27FF0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7947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немає в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uk-UA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ru-RU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endParaRPr lang="ru-RU" altLang="en-US" sz="19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700" dirty="0"/>
              <a:t> –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параметр типу повинен успадковувати вказаний клас чи реалізовувати вказані інтерфейси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 dirty="0"/>
              <a:t> -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вказати декілька типів, які мають бути успадковані або реалізовані (один клас, декілька інтерфейсів). “,” застосувати не можна, оскільки це роздільник між змінними типу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 extends </a:t>
            </a:r>
            <a:r>
              <a:rPr lang="en-US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Number&amp;Comparable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помилка компіляції,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// оскільки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 -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це не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Number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Comparable</a:t>
            </a:r>
            <a:endParaRPr lang="ru-RU" alt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951-389D-43C2-8BFD-F9FFB96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86C-710B-41BC-B0D1-57B528D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2420939"/>
            <a:ext cx="8856663" cy="37099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Box&lt;Number&gt;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2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0DA-6BE2-4F28-8F15-D84ACF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36DE-808F-4AC6-8FE1-6152B7B5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1719263"/>
            <a:ext cx="8856663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800" dirty="0"/>
              <a:t>Опція 1</a:t>
            </a:r>
            <a:endParaRPr lang="uk-UA" altLang="en-US" sz="1600" b="1" dirty="0"/>
          </a:p>
          <a:p>
            <a:pPr eaLnBrk="1" hangingPunct="1">
              <a:lnSpc>
                <a:spcPct val="80000"/>
              </a:lnSpc>
            </a:pPr>
            <a:endParaRPr lang="uk-UA" altLang="en-US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 ...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Box&lt;String&gt;()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ok?</a:t>
            </a:r>
            <a:endParaRPr lang="uk-UA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6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800" dirty="0"/>
              <a:t>Опція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 Number&gt;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endParaRPr lang="en-US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7C4-3EF9-4BBE-ADC0-C1853CB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33-9FEC-44B1-A8A0-638B8161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“?”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для тих 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полях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 змінних/методах/конструкторах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класів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12B6B1-36A6-41EB-AB6F-9D6FF5CF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0767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/>
              <a:t>List&lt;Integer&gt; l = Arrays.</a:t>
            </a:r>
            <a:r>
              <a:rPr lang="en-US" altLang="uk-UA" i="1"/>
              <a:t>asList</a:t>
            </a:r>
            <a:r>
              <a:rPr lang="en-US" altLang="uk-UA"/>
              <a:t>(</a:t>
            </a:r>
            <a:r>
              <a:rPr lang="en-US" altLang="uk-UA">
                <a:solidFill>
                  <a:srgbClr val="0000FF"/>
                </a:solidFill>
              </a:rPr>
              <a:t>1</a:t>
            </a:r>
            <a:r>
              <a:rPr lang="en-US" altLang="uk-UA"/>
              <a:t>, </a:t>
            </a:r>
            <a:r>
              <a:rPr lang="en-US" altLang="uk-UA">
                <a:solidFill>
                  <a:srgbClr val="0000FF"/>
                </a:solidFill>
              </a:rPr>
              <a:t>2</a:t>
            </a:r>
            <a:r>
              <a:rPr lang="en-US" altLang="uk-UA"/>
              <a:t>);</a:t>
            </a:r>
            <a:br>
              <a:rPr lang="en-US" altLang="uk-UA"/>
            </a:br>
            <a:r>
              <a:rPr lang="en-US" altLang="uk-UA"/>
              <a:t>List&lt;? </a:t>
            </a:r>
            <a:r>
              <a:rPr lang="en-US" altLang="uk-UA" b="1">
                <a:solidFill>
                  <a:srgbClr val="000080"/>
                </a:solidFill>
              </a:rPr>
              <a:t>extends </a:t>
            </a:r>
            <a:r>
              <a:rPr lang="en-US" altLang="uk-UA"/>
              <a:t>Number&gt; lNum = 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FA1-B872-4E4E-AB9E-391E73C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652-ECE4-49A6-B7AA-519B4CFB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wildcards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extends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будь-який тип-нащадок </a:t>
            </a:r>
            <a:r>
              <a:rPr lang="uk-UA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en-US" altLang="en-US" sz="20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super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тип-пращур </a:t>
            </a:r>
            <a:r>
              <a:rPr lang="ru-RU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uk-UA" altLang="en-US" sz="2000" i="1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uk-U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397-819E-4D60-99BA-EEC111B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4413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подивимось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072F1AF3-DB9F-4849-A01D-B306CF9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1"/>
            <a:ext cx="7272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class </a:t>
            </a:r>
            <a:r>
              <a:rPr lang="en-US" altLang="en-US"/>
              <a:t>LinkedList&lt;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public boolean </a:t>
            </a:r>
            <a:r>
              <a:rPr lang="en-US" altLang="en-US"/>
              <a:t>addAll(Collection&lt;?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c) {…}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CED-D572-4EBE-88BC-42577B8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і глибше 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7DDBCCF9-71CB-47A5-9208-0C70132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3"/>
            <a:ext cx="6607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interface </a:t>
            </a:r>
            <a:r>
              <a:rPr lang="en-US" altLang="en-US"/>
              <a:t>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/>
              <a:t>Collection&lt;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default void </a:t>
            </a:r>
            <a:r>
              <a:rPr lang="en-US" altLang="en-US"/>
              <a:t>sort(Comparator&lt;? </a:t>
            </a:r>
            <a:r>
              <a:rPr lang="en-US" altLang="en-US" b="1">
                <a:solidFill>
                  <a:srgbClr val="000080"/>
                </a:solidFill>
              </a:rPr>
              <a:t>super </a:t>
            </a:r>
            <a:r>
              <a:rPr lang="en-US" altLang="en-US"/>
              <a:t>E&gt; c) { … 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D8B7927B-BFF8-4BBC-9479-90FC3445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292601"/>
            <a:ext cx="336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/>
              <a:t>Див. наступний слайд для </a:t>
            </a:r>
          </a:p>
          <a:p>
            <a:r>
              <a:rPr lang="uk-UA" altLang="uk-UA"/>
              <a:t>прикладу навіщо все це</a:t>
            </a:r>
            <a:endParaRPr lang="en-US" alt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045DB19E-F87E-4D6D-8E94-F823BCE1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6" y="1844052"/>
            <a:ext cx="52657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400" b="1" dirty="0">
                <a:solidFill>
                  <a:srgbClr val="FF0000"/>
                </a:solidFill>
              </a:rPr>
              <a:t>Це продовження попереднього слайду</a:t>
            </a:r>
          </a:p>
          <a:p>
            <a:r>
              <a:rPr lang="uk-UA" altLang="uk-UA" sz="1400" b="1" dirty="0">
                <a:solidFill>
                  <a:srgbClr val="FF0000"/>
                </a:solidFill>
              </a:rPr>
              <a:t>Дано</a:t>
            </a:r>
          </a:p>
          <a:p>
            <a:endParaRPr lang="en-US" altLang="uk-UA" sz="1400" b="1" dirty="0">
              <a:solidFill>
                <a:srgbClr val="000080"/>
              </a:solidFill>
            </a:endParaRPr>
          </a:p>
          <a:p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 o1, A o2) { 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 o1, 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compare(AAA o1, AAA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endParaRPr lang="en-US" altLang="uk-UA" sz="1400" dirty="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A8FC6068-E475-4FC3-A056-F5B3ABB6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36" y="4432170"/>
            <a:ext cx="4572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600" b="1" dirty="0">
                <a:solidFill>
                  <a:srgbClr val="FF0000"/>
                </a:solidFill>
              </a:rPr>
              <a:t>Який рядок не буде компілюватися і чому</a:t>
            </a:r>
          </a:p>
          <a:p>
            <a:r>
              <a:rPr lang="en-US" altLang="uk-UA" sz="1600" b="1" dirty="0">
                <a:solidFill>
                  <a:srgbClr val="000080"/>
                </a:solidFill>
              </a:rPr>
              <a:t>public static void </a:t>
            </a:r>
            <a:r>
              <a:rPr lang="en-US" altLang="uk-UA" sz="1600" dirty="0"/>
              <a:t>main(String[] </a:t>
            </a:r>
            <a:r>
              <a:rPr lang="en-US" altLang="uk-UA" sz="1600" dirty="0" err="1"/>
              <a:t>args</a:t>
            </a:r>
            <a:r>
              <a:rPr lang="en-US" altLang="uk-UA" sz="1600" dirty="0"/>
              <a:t>) {</a:t>
            </a:r>
            <a:br>
              <a:rPr lang="en-US" altLang="uk-UA" sz="1600" dirty="0"/>
            </a:br>
            <a:br>
              <a:rPr lang="en-US" altLang="uk-UA" sz="1600" dirty="0"/>
            </a:br>
            <a:r>
              <a:rPr lang="en-US" altLang="uk-UA" sz="1600" dirty="0"/>
              <a:t>    List&lt;AA&gt; l = 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ArrayList</a:t>
            </a:r>
            <a:r>
              <a:rPr lang="en-US" altLang="uk-UA" sz="1600" dirty="0"/>
              <a:t>&lt;&gt;();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}</a:t>
            </a:r>
            <a:br>
              <a:rPr lang="en-US" altLang="uk-UA" sz="1600" dirty="0"/>
            </a:br>
            <a:endParaRPr lang="en-US" altLang="uk-UA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A647D-71F2-40CA-BEC8-D6D5306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Задачка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20D-DBB8-4152-BD78-ED20945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950"/>
          </a:xfrm>
        </p:spPr>
        <p:txBody>
          <a:bodyPr/>
          <a:lstStyle/>
          <a:p>
            <a:pPr algn="ctr">
              <a:defRPr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Реальний кейс з використанням узагальнень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D437A6C7-15D0-4392-931E-71F46D5E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9" y="1125539"/>
            <a:ext cx="845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 b="1">
                <a:solidFill>
                  <a:srgbClr val="660E7A"/>
                </a:solidFill>
              </a:rPr>
              <a:t>value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interface </a:t>
            </a:r>
            <a:r>
              <a:rPr lang="en-US" altLang="uk-UA" sz="1400"/>
              <a:t>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 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transit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calue,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StateLauncher&lt;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    &lt;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StateLauncher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value, 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transFunc,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 {</a:t>
            </a:r>
            <a:br>
              <a:rPr lang="en-US" altLang="uk-UA" sz="1400"/>
            </a:br>
            <a:r>
              <a:rPr lang="en-US" altLang="uk-UA" sz="1400"/>
              <a:t>       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.</a:t>
            </a:r>
            <a:r>
              <a:rPr lang="en-US" altLang="uk-UA" sz="1400" b="1">
                <a:solidFill>
                  <a:srgbClr val="660E7A"/>
                </a:solidFill>
              </a:rPr>
              <a:t>value </a:t>
            </a:r>
            <a:r>
              <a:rPr lang="en-US" altLang="uk-UA" sz="1400"/>
              <a:t>= transFunc.transit(value, signal);</a:t>
            </a:r>
            <a:br>
              <a:rPr lang="en-US" altLang="uk-UA" sz="1400"/>
            </a:br>
            <a:r>
              <a:rPr lang="en-US" altLang="uk-UA" sz="1400"/>
              <a:t>    }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endParaRPr lang="en-US" altLang="uk-UA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602E01A-9309-4A2D-B2C9-C5EF543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6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public static void </a:t>
            </a:r>
            <a:r>
              <a:rPr lang="en-US" altLang="uk-UA" sz="1400"/>
              <a:t>main(String[] args) {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/>
              <a:t>    StateLauncher&lt;Integer&gt; sl =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StateLauncher&lt;Integer&gt;(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>
                <a:solidFill>
                  <a:srgbClr val="0000FF"/>
                </a:solidFill>
              </a:rPr>
              <a:t>1</a:t>
            </a:r>
            <a:r>
              <a:rPr lang="en-US" altLang="uk-UA" sz="1400"/>
              <a:t>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TransitionFunction&lt;Integer, String&gt;() {</a:t>
            </a:r>
            <a:br>
              <a:rPr lang="en-US" altLang="uk-UA" sz="1400"/>
            </a:br>
            <a:r>
              <a:rPr lang="en-US" altLang="uk-UA" sz="1400"/>
              <a:t>                </a:t>
            </a:r>
            <a:r>
              <a:rPr lang="en-US" altLang="uk-UA" sz="1400" b="1">
                <a:solidFill>
                  <a:srgbClr val="000080"/>
                </a:solidFill>
              </a:rPr>
              <a:t>public </a:t>
            </a:r>
            <a:r>
              <a:rPr lang="en-US" altLang="uk-UA" sz="1400"/>
              <a:t>Integer transit(Integer value, String signal) {</a:t>
            </a:r>
            <a:br>
              <a:rPr lang="en-US" altLang="uk-UA" sz="1400"/>
            </a:br>
            <a:r>
              <a:rPr lang="en-US" altLang="uk-UA" sz="1400"/>
              <a:t>                    </a:t>
            </a:r>
            <a:r>
              <a:rPr lang="en-US" altLang="uk-UA" sz="1400" b="1">
                <a:solidFill>
                  <a:srgbClr val="000080"/>
                </a:solidFill>
              </a:rPr>
              <a:t>return </a:t>
            </a:r>
            <a:r>
              <a:rPr lang="en-US" altLang="uk-UA" sz="1400"/>
              <a:t>value + signal.hashCode();</a:t>
            </a:r>
            <a:br>
              <a:rPr lang="en-US" altLang="uk-UA" sz="1400"/>
            </a:br>
            <a:r>
              <a:rPr lang="en-US" altLang="uk-UA" sz="1400"/>
              <a:t>                }</a:t>
            </a:r>
            <a:br>
              <a:rPr lang="en-US" altLang="uk-UA" sz="1400"/>
            </a:br>
            <a:r>
              <a:rPr lang="en-US" altLang="uk-UA" sz="1400"/>
              <a:t>            },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8000"/>
                </a:solidFill>
              </a:rPr>
              <a:t>"sample signal"</a:t>
            </a:r>
            <a:r>
              <a:rPr lang="en-US" altLang="uk-UA" sz="1400"/>
              <a:t>);</a:t>
            </a:r>
            <a:br>
              <a:rPr lang="en-US" altLang="uk-UA" sz="1400"/>
            </a:br>
            <a:r>
              <a:rPr lang="en-US" altLang="uk-UA" sz="1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C65459-455D-44D9-A0DC-2E3F974A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1"/>
          </a:xfrm>
        </p:spPr>
        <p:txBody>
          <a:bodyPr/>
          <a:lstStyle/>
          <a:p>
            <a:pPr algn="ctr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без застосування узагальнень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5DAF6A-72F5-4F51-A5A9-1F79F7C8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змінними типу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3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this.object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приведенням типів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Box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Box();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домовимося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передавати в</a:t>
            </a:r>
            <a:endParaRPr lang="en-US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// Box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значення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("10");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увага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–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це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значення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типу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(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endParaRPr lang="en-US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uk-UA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//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часу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виконання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негаразд із типами - </a:t>
            </a: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часу виконання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java.lang.ClassCastException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: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cannot be cast to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6A2F45F-D547-4970-9F1E-445FDC55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679" y="1027522"/>
            <a:ext cx="10275217" cy="4430597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 задач, які потребують застосування узагальнень: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функцій-утиліт для колекцій (пошук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avg, sum 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контейнерів для об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єктів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типів (стек, колекція тощо)</a:t>
            </a:r>
          </a:p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для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тримувати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етапі компіляції помилки приведення типів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Обійтись без приведення типів “вручну”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 більш безпечний код, який краще пишеться та 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355F-0FC3-423E-B167-C7A31359D6DC}"/>
              </a:ext>
            </a:extLst>
          </p:cNvPr>
          <p:cNvSpPr txBox="1"/>
          <p:nvPr/>
        </p:nvSpPr>
        <p:spPr>
          <a:xfrm>
            <a:off x="1572" y="0"/>
            <a:ext cx="1219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(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188CC9-FB86-4317-A30C-BB58804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появи узагальнень в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D1EAEC-8C8D-49B4-AB29-6C536F83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0" y="1121790"/>
            <a:ext cx="10646790" cy="505517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побачили світ в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 5 (2004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розширити систему типів мови, що широко застосовується і до якої висуваються вимоги жорсткої зворотної сумісності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розпочато у 1999р.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деталі із проробки задачі:</a:t>
            </a: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Специфікація 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JSR-014: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Generics to the Java Programming Language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розроблялася протягом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-2004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системи типів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wildcards)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у співпраці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університету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(Данія)</a:t>
            </a:r>
          </a:p>
          <a:p>
            <a:pPr lvl="2"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Цікаво – один із відомих уродженців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Бйорн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Страуструп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автор мови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eaLnBrk="1" hangingPunct="1"/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E9D0D6-5D30-4647-BC8B-26654D13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pPr algn="ctr" eaLnBrk="1" hangingPunct="1"/>
            <a:r>
              <a:rPr lang="uk-UA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 узагальнень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A0E69D-A8AE-4236-BF48-A98E2DA37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5788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застосовуємо “типи-параметри”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 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приводити типи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("10");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компіляції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// Не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потрібне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приведення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           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типів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Негаразд із типами - помилка компіляції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D393B-E86D-4D34-BABF-F2442A3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узагальнень в 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A847-02B0-47E4-AA10-A9273ED2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547" y="1093509"/>
            <a:ext cx="10407192" cy="50183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елементи мови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функціональність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компілятора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дозволяє виявити певні помилки на стадії компіляції</a:t>
            </a:r>
          </a:p>
          <a:p>
            <a:pPr eaLnBrk="1" hangingPunct="1">
              <a:lnSpc>
                <a:spcPct val="90000"/>
              </a:lnSpc>
            </a:pP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функціональність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стадії виконання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уся інформація про узагальнення стирається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вимоги жорсткої зворотної сумісності – старий байт-код повинен працювати на нових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не потребують додаткових ресурсів часу виконання 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FD8DE1-97B2-4F4A-9EFF-B6B0AC12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1022"/>
          </a:xfrm>
        </p:spPr>
        <p:txBody>
          <a:bodyPr/>
          <a:lstStyle/>
          <a:p>
            <a:pPr algn="ctr" eaLnBrk="1" hangingPunct="1"/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узагальнюються</a:t>
            </a:r>
            <a:endParaRPr lang="ru-RU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F698F9-62F6-49D2-B38B-8728A49D4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0326" y="999242"/>
            <a:ext cx="10001839" cy="56172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бути узагальнене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не всі, див. нижче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Типи-посилання (класи, інтерфейси, масиви)</a:t>
            </a:r>
          </a:p>
          <a:p>
            <a:pPr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не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Примітивні типи (але класи-оболонки можуть)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класи не можуть бути узагальнені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Чому?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його нащадки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викликане тим, що механізм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працює з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класами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417F85-7A44-42D2-B2F7-0ABA3BE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268414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b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BE5151-6C16-4259-BF85-16DAB105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 – узагальнені класи та узагальнені інтерфейси</a:t>
            </a:r>
          </a:p>
          <a:p>
            <a:pPr eaLnBrk="1" hangingPunct="1">
              <a:lnSpc>
                <a:spcPct val="80000"/>
              </a:lnSpc>
            </a:pPr>
            <a:endParaRPr lang="uk-UA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Box – </a:t>
            </a:r>
            <a:r>
              <a:rPr lang="uk-U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клас, який вводить </a:t>
            </a:r>
            <a:r>
              <a:rPr lang="uk-UA" altLang="en-US" sz="1600" b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змінну типу</a:t>
            </a:r>
            <a:r>
              <a:rPr lang="uk-UA" altLang="en-US" sz="1600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 змінних типу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is-I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узагальнених класів/інтерфейсів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extends Box&lt;T&gt; {…}</a:t>
            </a:r>
            <a:endParaRPr lang="uk-UA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83BC3-9B59-42A7-B439-823C907EB280}"/>
              </a:ext>
            </a:extLst>
          </p:cNvPr>
          <p:cNvSpPr/>
          <p:nvPr/>
        </p:nvSpPr>
        <p:spPr>
          <a:xfrm>
            <a:off x="6977064" y="5240338"/>
            <a:ext cx="3690937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Угода щодо назв змінних типів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E – Element (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використовується у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Java Collections Framework)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K – Key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 – 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V - Value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C99BF-AE7E-4572-B3BB-C7E032AE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1A1337-48B4-42E4-847A-032F528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1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Box&lt;T</a:t>
            </a:r>
            <a:r>
              <a:rPr lang="ru-RU" altLang="en-US" sz="1800" dirty="0">
                <a:latin typeface="Courier New" panose="02070309020205020404" pitchFamily="49" charset="0"/>
              </a:rPr>
              <a:t>&gt; - </a:t>
            </a:r>
            <a:r>
              <a:rPr lang="ru-RU" altLang="en-US" sz="1800" dirty="0" err="1">
                <a:latin typeface="Courier New" panose="02070309020205020404" pitchFamily="49" charset="0"/>
              </a:rPr>
              <a:t>узагальнений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клас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із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змінною</a:t>
            </a:r>
            <a:r>
              <a:rPr lang="ru-RU" altLang="en-US" sz="1800" dirty="0">
                <a:latin typeface="Courier New" panose="02070309020205020404" pitchFamily="49" charset="0"/>
              </a:rPr>
              <a:t> типу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  <a:endParaRPr lang="ru-RU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- </a:t>
            </a:r>
            <a:r>
              <a:rPr lang="uk-UA" altLang="en-US" sz="1800" b="1" dirty="0" err="1">
                <a:latin typeface="Courier New" panose="02070309020205020404" pitchFamily="49" charset="0"/>
              </a:rPr>
              <a:t>параметризований</a:t>
            </a:r>
            <a:r>
              <a:rPr lang="uk-UA" altLang="en-US" sz="1800" b="1" dirty="0">
                <a:latin typeface="Courier New" panose="02070309020205020404" pitchFamily="49" charset="0"/>
              </a:rPr>
              <a:t> тип,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dirty="0">
                <a:latin typeface="Courier New" panose="02070309020205020404" pitchFamily="49" charset="0"/>
              </a:rPr>
              <a:t>				із параметром (аргументом) 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uk-UA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Courier New" panose="02070309020205020404" pitchFamily="49" charset="0"/>
              </a:rPr>
              <a:t>Приклади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Vector&lt;String&gt;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Seq&lt;Seq&lt;A&gt;&gt;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Collection&lt;Integer&gt;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Pair&lt;</a:t>
            </a:r>
            <a:r>
              <a:rPr lang="en-US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String,String</a:t>
            </a: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endParaRPr lang="uk-UA" altLang="en-US" sz="1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Iterator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[]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-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параметризація</a:t>
            </a:r>
            <a:r>
              <a:rPr lang="ru-RU" altLang="en-US" sz="1800" b="1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масивом</a:t>
            </a:r>
            <a:endParaRPr lang="uk-UA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7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конструктора 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1528</Words>
  <Application>Microsoft Office PowerPoint</Application>
  <PresentationFormat>Широкоэкранный</PresentationFormat>
  <Paragraphs>215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Презентация PowerPoint</vt:lpstr>
      <vt:lpstr>Приклад без застосування узагальнень</vt:lpstr>
      <vt:lpstr>Презентация PowerPoint</vt:lpstr>
      <vt:lpstr>Історія появи узагальнень в Java</vt:lpstr>
      <vt:lpstr>Приклад застосування узагальнень</vt:lpstr>
      <vt:lpstr>Реалізація узагальнень в Java</vt:lpstr>
      <vt:lpstr>Елементи мови, які узагальнюються</vt:lpstr>
      <vt:lpstr>Узагальнені типи </vt:lpstr>
      <vt:lpstr>Узагальнені типи</vt:lpstr>
      <vt:lpstr>Узагальнені методи </vt:lpstr>
      <vt:lpstr>Обмеження для змінних типу </vt:lpstr>
      <vt:lpstr>Whildcards (підстановочні типи)</vt:lpstr>
      <vt:lpstr>Whildcards (підстановочні типи)</vt:lpstr>
      <vt:lpstr>Wildcards details</vt:lpstr>
      <vt:lpstr>Bounded wildcards</vt:lpstr>
      <vt:lpstr>Давайте подивимось java source</vt:lpstr>
      <vt:lpstr>Далі і глибше у java source</vt:lpstr>
      <vt:lpstr>Java source. Задачка</vt:lpstr>
      <vt:lpstr>Реальний кейс з використанням узагальнень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9</cp:revision>
  <dcterms:created xsi:type="dcterms:W3CDTF">2023-12-18T20:26:25Z</dcterms:created>
  <dcterms:modified xsi:type="dcterms:W3CDTF">2024-02-21T17:26:23Z</dcterms:modified>
</cp:coreProperties>
</file>