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83" r:id="rId2"/>
    <p:sldId id="339" r:id="rId3"/>
    <p:sldId id="493" r:id="rId4"/>
    <p:sldId id="340" r:id="rId5"/>
    <p:sldId id="492" r:id="rId6"/>
    <p:sldId id="484" r:id="rId7"/>
    <p:sldId id="485" r:id="rId8"/>
    <p:sldId id="486" r:id="rId9"/>
    <p:sldId id="494" r:id="rId10"/>
    <p:sldId id="487" r:id="rId11"/>
    <p:sldId id="488" r:id="rId12"/>
    <p:sldId id="460" r:id="rId13"/>
    <p:sldId id="459" r:id="rId14"/>
    <p:sldId id="489" r:id="rId15"/>
    <p:sldId id="490" r:id="rId16"/>
    <p:sldId id="496" r:id="rId17"/>
    <p:sldId id="491" r:id="rId18"/>
    <p:sldId id="341" r:id="rId19"/>
    <p:sldId id="46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D6B3-BC36-4AB9-83A6-3046B8D72481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8325-F3E3-47B3-AC85-18CDD361A8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339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781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1657-86E8-4718-9825-81529B1F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F17CA-AE14-4201-A3F3-3E8729DD8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D3FAF-0277-4AD0-AD3E-AA07E46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072EB-79D9-4287-A898-DACE60AE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A63CA-CE97-4361-8539-9323312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5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8C087-EF85-4651-AEF6-1C5F9746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0ABF41-C402-4941-8964-18D23ED31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B59AA-0960-42A7-8E4C-388347DC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667E6-6336-4956-857B-19CD385D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BF91E-45D9-4C23-85F3-429730F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133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83F7E0-A3A2-424D-9ECF-7A29DC996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6C4997-1AE9-4BE5-9A19-7CFD5005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2C065-5324-4BD9-B108-121FEBCC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A8511-93BE-4DA6-B503-12B1FD35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D4124-D88C-44BB-A6E3-BB44E6E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00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983B-77CB-4047-913B-2EF78263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9E053-0ACA-4341-9CA1-604378C4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9920C-E520-4444-BF84-A2DAC530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B8B5B-3B9D-48EE-8A92-ADD45B75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20195F-CF6A-467E-82F9-9F18A04F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67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6A434-03E1-4BD2-B73E-A1DD2530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E95856-3471-41E2-992F-F5A55D44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208C-4D1C-449E-8406-C948B8B7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A8AF9-7F63-4E06-B9BC-98AAE043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8E360-2B98-4F42-8338-E4EA140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06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F6471-2971-4EF3-986E-FC2B170C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165BF-6805-4FF2-B627-D68AA38B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E79356-3481-4A24-8254-8A2E86C1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D0354-88F9-4089-8156-CEBD75AA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380E8F-890F-450E-9F91-FD8A452F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518B8E-08D3-430C-9F85-C5149120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46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ACC6-4993-4A0C-9A5A-92915664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E408F-BD1B-4346-A6D8-908DFC41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5A90F4-FAF1-400C-8403-A64D57F0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62B69-5EFB-400E-A9F0-4C485AFCB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EB8C77-049F-4367-946C-944F75FA3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201555-6093-42CB-BE2E-AE2E1471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0A099F-DC0D-4DF1-B241-EE5EDA36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252EB-1F51-4081-B9EA-1E8A037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63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BD310-645F-4756-8EE7-1C377553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D55FF1-60C5-4B02-9680-7E0B001F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91CD85-0611-48CC-9B9B-F2A7D57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6EC692-D946-4683-8E0F-8A2BEAA6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4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1DAB03-A0DF-4902-A2FD-FC84A629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1C282-3B58-4CE5-B773-306F051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89F4E6-2E04-443D-8407-5C987E8F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0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3112F-2CB3-4D4D-AFF8-F041630B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DA694-DD7C-4AEE-921C-24D6924A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37525A-D35E-4A9E-BF2A-D9391515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9605B0-4FC6-4114-8F5B-89231A3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177E5-3401-46CA-B322-3092C84B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EF1C6-F6C5-48D5-B971-E604D6ED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25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1D90-DFE3-41BB-9045-1DFD35CE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55E03E-68D8-409B-9320-4314528D1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B29AA-481C-45D6-AA97-1B34579E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5DD25-1677-4159-8478-60E5C7D0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1DE47-7BE2-4705-BA3D-9DC6FBB4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1289-56BB-42F6-A45C-E8B6CCB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9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31E44-CE31-4C67-B739-41936754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EB0D5-680B-494D-AE42-601A7003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0D701-03F8-4DCB-A6A6-F7A5969D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96F2-75D7-4E0D-90A2-29831CB62763}" type="datetimeFigureOut">
              <a:rPr lang="uk-UA" smtClean="0"/>
              <a:t>28.02.2024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2DD77-EC0B-44EB-94F5-AE43DB91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418D0-E897-4C4A-8347-53EB54165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01E7-7A0C-4511-89D7-447EEA411D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84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 </a:t>
            </a:r>
            <a:r>
              <a:rPr lang="uk-UA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 сортування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568A48A-FDE2-40E1-838F-B67BA02B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58" y="675028"/>
            <a:ext cx="1146229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точніше, її реалізацію -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Яка в конструкторі приймає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Цей компаратор буде застосовуватися до ключів карти, тому ключами повинні бути класи, що реалізують інтерфейс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ACD91-9BA9-46D4-9877-46715F2A3060}"/>
              </a:ext>
            </a:extLst>
          </p:cNvPr>
          <p:cNvSpPr txBox="1"/>
          <p:nvPr/>
        </p:nvSpPr>
        <p:spPr>
          <a:xfrm>
            <a:off x="548457" y="1870880"/>
            <a:ext cx="9217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Comparator&lt;Integer&gt;() {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o1, Integer o2)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o1 - o2;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A85D9-E864-4B2D-9BEB-CFA2ADB99FAA}"/>
              </a:ext>
            </a:extLst>
          </p:cNvPr>
          <p:cNvSpPr txBox="1"/>
          <p:nvPr/>
        </p:nvSpPr>
        <p:spPr>
          <a:xfrm>
            <a:off x="562205" y="3900216"/>
            <a:ext cx="10913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2E217-11A0-4AEF-BDB4-D1CF1BEBF8AF}"/>
              </a:ext>
            </a:extLst>
          </p:cNvPr>
          <p:cNvSpPr txBox="1"/>
          <p:nvPr/>
        </p:nvSpPr>
        <p:spPr>
          <a:xfrm>
            <a:off x="562205" y="4442693"/>
            <a:ext cx="1072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C20A8-DA0E-4BE4-B747-132A57C29290}"/>
              </a:ext>
            </a:extLst>
          </p:cNvPr>
          <p:cNvSpPr txBox="1"/>
          <p:nvPr/>
        </p:nvSpPr>
        <p:spPr>
          <a:xfrm>
            <a:off x="548457" y="5169836"/>
            <a:ext cx="10913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відміну від першого способу, використовуючи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завжди зберігатимемо дані у відсортованому вигляді.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45ACF-40E7-450B-8F31-9F008159EFC6}"/>
              </a:ext>
            </a:extLst>
          </p:cNvPr>
          <p:cNvSpPr txBox="1"/>
          <p:nvPr/>
        </p:nvSpPr>
        <p:spPr>
          <a:xfrm>
            <a:off x="0" y="0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</a:p>
        </p:txBody>
      </p:sp>
    </p:spTree>
    <p:extLst>
      <p:ext uri="{BB962C8B-B14F-4D97-AF65-F5344CB8AC3E}">
        <p14:creationId xmlns:p14="http://schemas.microsoft.com/office/powerpoint/2010/main" val="356939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7562C-F365-4AF2-86AE-C2CF58F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92175-EE65-421C-BE99-4C911681EA91}"/>
              </a:ext>
            </a:extLst>
          </p:cNvPr>
          <p:cNvSpPr txBox="1"/>
          <p:nvPr/>
        </p:nvSpPr>
        <p:spPr>
          <a:xfrm>
            <a:off x="370002" y="782425"/>
            <a:ext cx="11404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першому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списку: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21B33-2C5D-4820-B94F-9984B8300FB7}"/>
              </a:ext>
            </a:extLst>
          </p:cNvPr>
          <p:cNvSpPr txBox="1"/>
          <p:nvPr/>
        </p:nvSpPr>
        <p:spPr>
          <a:xfrm>
            <a:off x="370000" y="1674674"/>
            <a:ext cx="116397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Comparator&lt;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o1,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o2) {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o1.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(o2.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97D78-8ED7-4113-BF51-BE2F1071B24F}"/>
              </a:ext>
            </a:extLst>
          </p:cNvPr>
          <p:cNvSpPr txBox="1"/>
          <p:nvPr/>
        </p:nvSpPr>
        <p:spPr>
          <a:xfrm>
            <a:off x="370000" y="37980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лямбда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2B4B-ABF4-4C6F-8FCB-B9ADD3508FDD}"/>
              </a:ext>
            </a:extLst>
          </p:cNvPr>
          <p:cNvSpPr txBox="1"/>
          <p:nvPr/>
        </p:nvSpPr>
        <p:spPr>
          <a:xfrm>
            <a:off x="369999" y="4320946"/>
            <a:ext cx="1033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412"/>
            <a:ext cx="10515600" cy="5328551"/>
          </a:xfrm>
        </p:spPr>
        <p:txBody>
          <a:bodyPr>
            <a:norm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оснований на хеш-таблицях,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передбачає зберігання даних у вигляді пар ключ/значення). Ключі і значення можуть бути будь-яких типів, в тому числі і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реалізація не надає гарантій відносно порядку елементів з плином часу. </a:t>
            </a: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зв’язний список елементів в карті, розташованих в тому порядку, в якому вони вставлялись. Це дозволяє організувати перебір карти в порядку вставки. Тобто, коли відбувається ітерація по колекційному представленню об’єкту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будуть повертатись в тому порядку, в якому вони вставлялись. Ви також можете створити об’єкт класу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повертає свої елементи в тому порядку, в якому до них останнього разу відбувався доступ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762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534"/>
            <a:ext cx="10515600" cy="5215429"/>
          </a:xfrm>
        </p:spPr>
        <p:txBody>
          <a:bodyPr>
            <a:noAutofit/>
          </a:bodyPr>
          <a:lstStyle/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реалізує інтерфейс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NavigatebleMap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створює колекцію, яка для зберігання елементів використовує дерево. Об’єкти зберігаються у відсортованому порядку за зростанням. Час доступу і вилучення елементів достатньо малий, що робить клас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блискучим вибором для зберігання великих об’ємів відсортованої інформації, яка повинна бути швидко знайдена.</a:t>
            </a:r>
            <a:b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WeakHashMap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використовує слабкі посилання для ключів (а не значень). Слабке посилання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reference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специфічний вид посилань на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створювані об’єкти в системах зі збиранням сміття. Відрізняється від звичайних посилань тим, що не враховується збирачем сміття при виявлені об’єктів, які підлягають видаленню. Посилання, які не є слабими, також іноді іменують «сильними».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D1D7A-E7C7-4AA3-8530-B87DC1F4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A912B-8876-4668-888C-DC282B54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44" y="848412"/>
            <a:ext cx="11293312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згадувалося раніше, існують три основні реалізації інтерфейсу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Кожна з них має свої особливості: 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елементів.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гарантують, що елементи зберігатимуться у порядку додавання. Крім того, вони не гарантують, що порядок елементів не змінюватиметься з часом. У свою чергу,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гарантує зберігання елементів у порядку додавання або відповідно до заданого компаратора.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Допустимі значення.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мати ключ і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ні.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 використовувати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тільки якщо це дозволяє компаратор. Без використання компаратора (при зберіганні пар додавання) значення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допускається.</a:t>
            </a:r>
          </a:p>
          <a:p>
            <a:pPr lvl="1" algn="just">
              <a:buFontTx/>
              <a:buAutoNum type="arabicPeriod"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Синхронізація. 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синхронізована, решта — ні. Якщо до карти не звертатимуться різні потоки, рекомендується використовувати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замість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83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E15E3-6F08-4F7D-951F-DB41CE99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1518628"/>
            <a:ext cx="11607538" cy="38207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384A09-EF6A-4B12-BDBC-634E6432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>
            <a:normAutofit/>
          </a:bodyPr>
          <a:lstStyle/>
          <a:p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HashMap,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2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036FCC-713F-4A12-A9E6-0994F638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806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вибір між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 в чому залежить від конкретних вимог програми. Якщо потрібна безпека потоків, </a:t>
            </a:r>
            <a:r>
              <a:rPr lang="en-US" b="0" i="0" dirty="0" err="1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найкращим вибором. Однак, якщо продуктивність є ключовим фактором, а синхронізація потоків не потрібна, </a:t>
            </a:r>
            <a:r>
              <a:rPr lang="en-US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b="0" i="0" dirty="0">
                <a:solidFill>
                  <a:srgbClr val="1806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більш ефективним вибором.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5420B7-C2DE-4F1E-96B6-8E34C30BFC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чому різниця між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uk-UA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0B14-0936-4BDE-8E0D-211AD10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створити </a:t>
            </a:r>
            <a:r>
              <a:rPr lang="uk-UA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карту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C80FE-98EA-4682-8CBA-8D05715D7B30}"/>
              </a:ext>
            </a:extLst>
          </p:cNvPr>
          <p:cNvSpPr txBox="1"/>
          <p:nvPr/>
        </p:nvSpPr>
        <p:spPr>
          <a:xfrm>
            <a:off x="622168" y="801278"/>
            <a:ext cx="108219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Іноді з'являється необхідність використовувати структуру даних, в якій і ключі, і значення будуть унікальними, тобто карта міститиме пари "ключ-ключ". Така структура даних дозволяє створити "інвертований перегляд/пошук" по карті. Тобто, ми можемо знайти ключ за його значенням. Цю структуру даних називають </a:t>
            </a:r>
            <a:r>
              <a:rPr lang="uk-UA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двонаправленою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картою, яка, на жаль, не підтримується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Але, на щастя, її реалізацію можна знайти у бібліотеках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 Collections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Guava.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Там вона називається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BiMap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відповідно. Ці реалізації вводять обмеження на унікальність ключів та значень. Таким чином, виходять відносини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2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451" name="Объект 3"/>
          <p:cNvGraphicFramePr>
            <a:graphicFrameLocks noChangeAspect="1"/>
          </p:cNvGraphicFramePr>
          <p:nvPr/>
        </p:nvGraphicFramePr>
        <p:xfrm>
          <a:off x="940950" y="1258012"/>
          <a:ext cx="8492879" cy="409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3" imgW="5210355" imgH="2514653" progId="Visio.Drawing.11">
                  <p:embed/>
                </p:oleObj>
              </mc:Choice>
              <mc:Fallback>
                <p:oleObj name="Visio" r:id="rId3" imgW="5210355" imgH="2514653" progId="Visio.Drawing.11">
                  <p:embed/>
                  <p:pic>
                    <p:nvPicPr>
                      <p:cNvPr id="2324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50" y="1258012"/>
                        <a:ext cx="8492879" cy="4098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Стрелка вниз 4"/>
          <p:cNvSpPr>
            <a:spLocks noChangeArrowheads="1"/>
          </p:cNvSpPr>
          <p:nvPr/>
        </p:nvSpPr>
        <p:spPr bwMode="auto">
          <a:xfrm rot="18074849">
            <a:off x="8616269" y="4758644"/>
            <a:ext cx="474663" cy="1223962"/>
          </a:xfrm>
          <a:prstGeom prst="down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2453" name="Объект 5"/>
          <p:cNvGraphicFramePr>
            <a:graphicFrameLocks noChangeAspect="1"/>
          </p:cNvGraphicFramePr>
          <p:nvPr/>
        </p:nvGraphicFramePr>
        <p:xfrm>
          <a:off x="9700577" y="4290333"/>
          <a:ext cx="16811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5" imgW="1057314" imgH="1361980" progId="Visio.Drawing.11">
                  <p:embed/>
                </p:oleObj>
              </mc:Choice>
              <mc:Fallback>
                <p:oleObj name="Visio" r:id="rId5" imgW="1057314" imgH="1361980" progId="Visio.Drawing.11">
                  <p:embed/>
                  <p:pic>
                    <p:nvPicPr>
                      <p:cNvPr id="23245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0577" y="4290333"/>
                        <a:ext cx="1681162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0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3BD5-0ECB-44EB-A765-FBF4000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59594-616B-45F1-B3DD-67C78219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інтерфейсу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хоча являє собою абстрактний клас, а не інтерфейс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ru-RU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аналог </a:t>
            </a:r>
            <a:r>
              <a:rPr lang="ru-RU" sz="3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uk-UA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зручний інструмент для роботи з властивостями</a:t>
            </a:r>
            <a:endPara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Сучасні</a:t>
            </a:r>
          </a:p>
          <a:p>
            <a:r>
              <a:rPr lang="en-US" sz="32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EnumMap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1789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296" y="1389570"/>
            <a:ext cx="11119104" cy="519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18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0E42C9-3907-4BB6-B6CE-E8BA79C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227252"/>
            <a:ext cx="10048875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57D870F-AF6A-41A4-8371-4D5D7403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1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7686" y="996950"/>
            <a:ext cx="9133114" cy="586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пари: значення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ключем класу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до значень здійснюється за ключем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повинен бути унікальним</a:t>
            </a:r>
          </a:p>
          <a:p>
            <a:pPr lvl="1"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якості ключів повинні використовуватись </a:t>
            </a:r>
            <a:b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незмінні об’єкти</a:t>
            </a:r>
          </a:p>
          <a:p>
            <a:pPr>
              <a:defRPr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пар 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/>
              <a:t> 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ключем</a:t>
            </a:r>
          </a:p>
          <a:p>
            <a:pPr lvl="1"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 наявність пари з заданим значенням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за заданим ключем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 key, V value)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нову пару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(Object key)</a:t>
            </a:r>
            <a:r>
              <a:rPr lang="ru-RU" sz="1600" dirty="0"/>
              <a:t> – </a:t>
            </a:r>
            <a:br>
              <a:rPr lang="ru-RU" sz="1600" dirty="0"/>
            </a:b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пару за заданим ключем і повертає її значення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пари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Set&lt;K&gt;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ключів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Collection&lt;V&gt;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колекцію значень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&lt;K,V&gt;&gt; 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множину пар</a:t>
            </a:r>
          </a:p>
        </p:txBody>
      </p:sp>
      <p:sp>
        <p:nvSpPr>
          <p:cNvPr id="231427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7426325" y="1216025"/>
            <a:ext cx="2981325" cy="17557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java.util.LinkedHashMap</a:t>
            </a:r>
            <a:endParaRPr lang="en-US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1429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297738" y="116998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430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7307263" y="301783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3131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DF5E3-51B0-4C2A-9AA6-8159586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67551-9E32-422F-A011-86DC56BD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681037"/>
            <a:ext cx="11189616" cy="334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Раніше ми розбирали структури даних, де елементи зберігаються власними силами. У масиві або списку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LinkedList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зберігаємо якусь кількість елементів. Але що, якщо наше завдання трохи зміниться? Наприклад, уяви собі, що перед нами стоїть завдання: створити список зі 100 осіб, де зберігатиметься ПІБ людини та номер її паспорта. У принципі це не так складно. Наприклад, можна вмістити і те, й інше в рядок, і створити список таких рядків: “Ганна Іванівна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Решетнікова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4211 717171”.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84B-8D81-4E52-BDAC-1FDF2F53CF28}"/>
              </a:ext>
            </a:extLst>
          </p:cNvPr>
          <p:cNvSpPr txBox="1"/>
          <p:nvPr/>
        </p:nvSpPr>
        <p:spPr>
          <a:xfrm>
            <a:off x="499621" y="3052376"/>
            <a:ext cx="1118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Але у такого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одразу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паспортом. А за такого формату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проблематично. 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завадить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номерами паспорта.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найсерйозніший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ситуації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людей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номером паспорта. Тут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приходить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"ключ"-"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2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9841-1A05-498A-A233-B1534CEA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перебрати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EBD0EF-5A4C-47B4-BFD6-793323239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045" y="885874"/>
            <a:ext cx="113171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Перебір значень - найчастіша операція, яку ви виконуєте з картами. Усі пари (ключ-значення) зберігаються у внутрішньому інтерфейсі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щоб отримати їх, потрібно викликати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Він повертає безліч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пар, які можна перебрати в циклі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653C2-9DFE-4399-AEB6-E51D5FAE01D9}"/>
              </a:ext>
            </a:extLst>
          </p:cNvPr>
          <p:cNvSpPr txBox="1"/>
          <p:nvPr/>
        </p:nvSpPr>
        <p:spPr>
          <a:xfrm>
            <a:off x="436774" y="2338250"/>
            <a:ext cx="10536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використовуючи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 entry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key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value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E928BA-BDFE-4FBE-9C68-54766E622B9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конвертувати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dirty="0">
              <a:solidFill>
                <a:srgbClr val="151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94A0E-2B28-41E7-93B3-A9FB862B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55" y="904867"/>
            <a:ext cx="11132287" cy="265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має 3 методи, які повертають перелік елементів: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ключів;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колекцію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значень;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повертає безліч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наборів "ключ-значення".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заглянути в конструктори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можна побачити, що є конструктор з аргументом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Оскільки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спадкоємцем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результати всіх вищезгаданих методів можна передати в конструктор 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чином, ми створимо нові списки і заповнимо їх значеннями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916F3-84C9-4861-B5DF-8625C3DBE9AC}"/>
              </a:ext>
            </a:extLst>
          </p:cNvPr>
          <p:cNvSpPr txBox="1"/>
          <p:nvPr/>
        </p:nvSpPr>
        <p:spPr>
          <a:xfrm>
            <a:off x="529855" y="4464245"/>
            <a:ext cx="11132287" cy="1754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key-value 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70685-81B4-410B-A11F-468EEA59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ключі карти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3013E-767E-4384-8529-CB3C76E8A4CD}"/>
              </a:ext>
            </a:extLst>
          </p:cNvPr>
          <p:cNvSpPr txBox="1"/>
          <p:nvPr/>
        </p:nvSpPr>
        <p:spPr>
          <a:xfrm>
            <a:off x="332294" y="829559"/>
            <a:ext cx="11432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карт - теж досить часта операція в програмуванні. Зробити це можна кількома способами: Помістити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списку та відсортувати його за допомогою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компараторі порівнюватимемо виключно ключі пар: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97CC7-D5E0-46B9-91B3-893EB96CC605}"/>
              </a:ext>
            </a:extLst>
          </p:cNvPr>
          <p:cNvSpPr txBox="1"/>
          <p:nvPr/>
        </p:nvSpPr>
        <p:spPr>
          <a:xfrm>
            <a:off x="332295" y="2490113"/>
            <a:ext cx="11432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String&gt;&gt;()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o1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o2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E3F6A3-1CAA-4728-99FD-3A766035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4" y="4836338"/>
            <a:ext cx="49897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alt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alt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 можна суттєво скоротити: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37DA4-3BCD-431A-A920-5B1BBE920D3E}"/>
              </a:ext>
            </a:extLst>
          </p:cNvPr>
          <p:cNvSpPr txBox="1"/>
          <p:nvPr/>
        </p:nvSpPr>
        <p:spPr>
          <a:xfrm>
            <a:off x="332294" y="5243571"/>
            <a:ext cx="9358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11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D6EE4-2CD3-4A8D-9854-57FA0E31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Java та робота з </a:t>
            </a:r>
            <a:r>
              <a:rPr lang="ru-RU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4DE2-6297-463B-8A37-BB30D999873D}"/>
              </a:ext>
            </a:extLst>
          </p:cNvPr>
          <p:cNvSpPr txBox="1"/>
          <p:nvPr/>
        </p:nvSpPr>
        <p:spPr>
          <a:xfrm>
            <a:off x="537327" y="820132"/>
            <a:ext cx="592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605C5-0268-4831-A3A7-57841B5F82ED}"/>
              </a:ext>
            </a:extLst>
          </p:cNvPr>
          <p:cNvSpPr txBox="1"/>
          <p:nvPr/>
        </p:nvSpPr>
        <p:spPr>
          <a:xfrm>
            <a:off x="537327" y="1317097"/>
            <a:ext cx="9954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passportsAndNames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HashMap&lt;&gt;();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690421-2241-4704-9F22-9D7FF276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2275727"/>
            <a:ext cx="1103440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ми створили словник, у якому елементи зберігатимуться у форматі “число-рядок”. Число виступатиме ключем, а рядок — значенням. Також ми вказали, якого типу у нас будуть ключі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 якого значення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Чому так? По-перше,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у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 є унікальним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Для нас це відмінно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оскільки ми зможемо використовувати номер паспорта як ключ і уникнути повторів. А рядок з ПІБ буде виступати значенням (ПІБ у різних людей легко можуть повторюватися, в цьому нічого страшного для нас немає). </a:t>
            </a:r>
          </a:p>
        </p:txBody>
      </p:sp>
    </p:spTree>
    <p:extLst>
      <p:ext uri="{BB962C8B-B14F-4D97-AF65-F5344CB8AC3E}">
        <p14:creationId xmlns:p14="http://schemas.microsoft.com/office/powerpoint/2010/main" val="3457216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1844</Words>
  <Application>Microsoft Office PowerPoint</Application>
  <PresentationFormat>Широкоэкранный</PresentationFormat>
  <Paragraphs>126</Paragraphs>
  <Slides>19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Визначення колекцій</vt:lpstr>
      <vt:lpstr>Відмінність Map від інших структур даних</vt:lpstr>
      <vt:lpstr>Інтерфейс Map</vt:lpstr>
      <vt:lpstr>Відмінність Map від інших структур даних</vt:lpstr>
      <vt:lpstr>Як перебрати всі значення Map</vt:lpstr>
      <vt:lpstr>Презентация PowerPoint</vt:lpstr>
      <vt:lpstr>Як відсортувати ключі карти</vt:lpstr>
      <vt:lpstr>Створення HashMap в Java та робота з класом</vt:lpstr>
      <vt:lpstr>Презентация PowerPoint</vt:lpstr>
      <vt:lpstr>Як відсортувати карти</vt:lpstr>
      <vt:lpstr>HashMap &amp; LinkedHashMap</vt:lpstr>
      <vt:lpstr>TreeMap &amp; WeakHashMap</vt:lpstr>
      <vt:lpstr>У чому різниця між HashMap, TreeMap і Hashtable</vt:lpstr>
      <vt:lpstr>У чому різниця між HashMap, TreeMap і Hashtable</vt:lpstr>
      <vt:lpstr>Презентация PowerPoint</vt:lpstr>
      <vt:lpstr>Як створити двонаправлену карту</vt:lpstr>
      <vt:lpstr>Клас HashMap</vt:lpstr>
      <vt:lpstr>Legacy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6.4. Інтерфейс Map і його реалізації</dc:title>
  <dc:creator>Шейко Ростислав Олександрович</dc:creator>
  <cp:lastModifiedBy>я я</cp:lastModifiedBy>
  <cp:revision>28</cp:revision>
  <dcterms:created xsi:type="dcterms:W3CDTF">2023-12-18T19:31:20Z</dcterms:created>
  <dcterms:modified xsi:type="dcterms:W3CDTF">2024-02-28T17:15:49Z</dcterms:modified>
</cp:coreProperties>
</file>