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42" r:id="rId2"/>
    <p:sldId id="492" r:id="rId3"/>
    <p:sldId id="487" r:id="rId4"/>
    <p:sldId id="488" r:id="rId5"/>
    <p:sldId id="315" r:id="rId6"/>
    <p:sldId id="489" r:id="rId7"/>
    <p:sldId id="490" r:id="rId8"/>
    <p:sldId id="491" r:id="rId9"/>
    <p:sldId id="493" r:id="rId10"/>
    <p:sldId id="494" r:id="rId11"/>
    <p:sldId id="495" r:id="rId12"/>
    <p:sldId id="496" r:id="rId13"/>
    <p:sldId id="497" r:id="rId14"/>
    <p:sldId id="498" r:id="rId15"/>
    <p:sldId id="499" r:id="rId16"/>
    <p:sldId id="500" r:id="rId17"/>
    <p:sldId id="501" r:id="rId18"/>
    <p:sldId id="502" r:id="rId19"/>
    <p:sldId id="503" r:id="rId20"/>
    <p:sldId id="504" r:id="rId21"/>
    <p:sldId id="456" r:id="rId22"/>
    <p:sldId id="505" r:id="rId23"/>
    <p:sldId id="506" r:id="rId24"/>
    <p:sldId id="507" r:id="rId25"/>
    <p:sldId id="508" r:id="rId26"/>
    <p:sldId id="457" r:id="rId27"/>
    <p:sldId id="509" r:id="rId28"/>
    <p:sldId id="510" r:id="rId29"/>
    <p:sldId id="511" r:id="rId30"/>
    <p:sldId id="316" r:id="rId31"/>
    <p:sldId id="518" r:id="rId3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87122-F954-45A2-B526-3DAB22A17FAC}" type="datetimeFigureOut">
              <a:rPr lang="uk-UA" smtClean="0"/>
              <a:t>28.02.2024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8667B-BF71-4609-834F-EFFFE118982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58812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7970-59C6-41CF-871B-3BD368FB3BBF}" type="slidenum">
              <a:rPr lang="de-DE" altLang="ru-RU" smtClean="0"/>
              <a:pPr/>
              <a:t>5</a:t>
            </a:fld>
            <a:endParaRPr lang="de-DE" altLang="ru-RU"/>
          </a:p>
        </p:txBody>
      </p:sp>
    </p:spTree>
    <p:extLst>
      <p:ext uri="{BB962C8B-B14F-4D97-AF65-F5344CB8AC3E}">
        <p14:creationId xmlns:p14="http://schemas.microsoft.com/office/powerpoint/2010/main" val="3935724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8635F-3F09-444A-81BC-88DEA58DB39D}" type="slidenum">
              <a:rPr lang="uk-UA" smtClean="0"/>
              <a:t>27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77191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EC43C-5468-4F1E-982F-E6EB1B9F7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195600-2110-41BF-9803-2AF58204A3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FE62A3-5703-4EF0-A13F-F41FDD12E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9B58-12B9-457D-962F-8903052CF6F5}" type="datetimeFigureOut">
              <a:rPr lang="uk-UA" smtClean="0"/>
              <a:t>28.02.2024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D37B87-30AB-4ED0-95B5-61A8A07E8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EEFF65-38AA-4E37-94AD-559D3BCAD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8444-C412-49A7-9FE8-5B409EBD10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5032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D865DE-95E4-4431-92AA-542C29E3B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5390A8E-35A6-4DD4-BB07-F09B27D4F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376225-2B34-4A3C-9C02-E46BFC331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9B58-12B9-457D-962F-8903052CF6F5}" type="datetimeFigureOut">
              <a:rPr lang="uk-UA" smtClean="0"/>
              <a:t>28.02.2024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09F8C4-48B5-4201-BD91-A009E843D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2C4FE2-D24A-45FD-A53A-001DF81B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8444-C412-49A7-9FE8-5B409EBD10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135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9CF599C-7E69-4FA1-9E25-5155D8EA9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237612A-0ED9-45A0-8EFD-9C79CA47E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DA3016-57D9-4292-A842-6D00ACB51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9B58-12B9-457D-962F-8903052CF6F5}" type="datetimeFigureOut">
              <a:rPr lang="uk-UA" smtClean="0"/>
              <a:t>28.02.2024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4B49C6-41F5-4F26-8F90-DB89E16FD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057ACF-4939-44F4-A820-6DB847CE2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8444-C412-49A7-9FE8-5B409EBD10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6458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645584" y="1617663"/>
            <a:ext cx="10972800" cy="4500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Нижний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2715240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E3C195-5145-4AB9-84F8-EAD0D41C1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3EBCCB-710A-48B5-8C34-1F054050A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BB74A3-C079-4F17-87D4-7C2D111B2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9B58-12B9-457D-962F-8903052CF6F5}" type="datetimeFigureOut">
              <a:rPr lang="uk-UA" smtClean="0"/>
              <a:t>28.02.2024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89BD76-EEDD-4E37-8E67-6AA6872D9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DAA019-3E34-459C-99D6-AAB7C284C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8444-C412-49A7-9FE8-5B409EBD10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417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04AC2D-7709-45DC-9FA8-E3DB8D44C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06CF7D-1094-4071-AB1F-5407D2399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D87AE4-0908-4E69-9F0F-479BB40C1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9B58-12B9-457D-962F-8903052CF6F5}" type="datetimeFigureOut">
              <a:rPr lang="uk-UA" smtClean="0"/>
              <a:t>28.02.2024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577CDD-9565-4E5D-93EB-6B8652E3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A25796-5FC6-4BF5-A9D8-F9B0F90F7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8444-C412-49A7-9FE8-5B409EBD10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30686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F62BA9-15F0-4AA4-9456-577417ED1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0E83FC-C323-4C3E-A2AC-B1D15ECB5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D1AA0C-56FE-4C02-BDBE-78843955C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769E1B-227E-48F6-A7CA-147ABCA1E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9B58-12B9-457D-962F-8903052CF6F5}" type="datetimeFigureOut">
              <a:rPr lang="uk-UA" smtClean="0"/>
              <a:t>28.02.2024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412440-E690-4560-A441-7B0D16294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15A497B-883A-4BAC-A212-6C2DE506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8444-C412-49A7-9FE8-5B409EBD10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51401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255DA3-7F98-4D7D-AF90-6E96E1C70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372B99-B0E1-4D63-B30F-BF1C9A2F3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703AE03-05F0-4E6C-A118-3D36BEBDE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EE75007-B414-409E-8B8E-564D22952B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F68C05A-71C1-485B-B7BC-C2A948C751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5EEADC2-C84C-4551-8F82-927A7D9CD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9B58-12B9-457D-962F-8903052CF6F5}" type="datetimeFigureOut">
              <a:rPr lang="uk-UA" smtClean="0"/>
              <a:t>28.02.2024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2E1D0F9-71DC-431E-B7AA-2B39CCFF0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874D320-9139-4753-943F-DBBB295CA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8444-C412-49A7-9FE8-5B409EBD10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75452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74A8FC-87F7-4690-87A9-B042C1CE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16F3CC4-6AF6-4BB5-994D-1FC2D50E5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9B58-12B9-457D-962F-8903052CF6F5}" type="datetimeFigureOut">
              <a:rPr lang="uk-UA" smtClean="0"/>
              <a:t>28.02.2024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42B72B7-141C-4469-A92D-866E754DF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5701803-9B0F-472D-BB99-3790D7B87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8444-C412-49A7-9FE8-5B409EBD10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80513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3978D37-843A-4F90-80BD-739A23A16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9B58-12B9-457D-962F-8903052CF6F5}" type="datetimeFigureOut">
              <a:rPr lang="uk-UA" smtClean="0"/>
              <a:t>28.02.2024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5729E8C-EFBF-4806-9F50-54450157C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6395952-1D78-408E-8598-600DBE858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8444-C412-49A7-9FE8-5B409EBD10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76028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3D6277-8F48-4A23-9FF8-183DB0C2F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190DA9-ACE9-4260-A041-9AF11CCA6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DB12BD2-5066-4AEA-AE2E-71E68C552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275FBB3-2C3B-4533-BCA7-ECCC366A9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9B58-12B9-457D-962F-8903052CF6F5}" type="datetimeFigureOut">
              <a:rPr lang="uk-UA" smtClean="0"/>
              <a:t>28.02.2024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13FC5D-B31D-4C03-B66D-CB63B14E7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1031354-6E06-4847-8C3E-FC360733E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8444-C412-49A7-9FE8-5B409EBD10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3608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F272C5-B606-4B0E-8BD4-5036873AE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80376D7-BD61-4654-BED5-105ED17B19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95127F5-5EEB-4BA0-ADA6-5A945EDDC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D774509-9391-46AF-BAA0-D8E14550D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9B58-12B9-457D-962F-8903052CF6F5}" type="datetimeFigureOut">
              <a:rPr lang="uk-UA" smtClean="0"/>
              <a:t>28.02.2024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1398BE1-98DE-4D77-A137-10DF385AC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C7AE20-97C5-42CF-A328-97A4C9D9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8444-C412-49A7-9FE8-5B409EBD10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97714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7A8A5A-32D1-4372-B1EC-6E3F1CCD9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A59CF4-3313-4D88-9F86-055587744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B274FD-F62A-4D23-B725-F86571DBCB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79B58-12B9-457D-962F-8903052CF6F5}" type="datetimeFigureOut">
              <a:rPr lang="uk-UA" smtClean="0"/>
              <a:t>28.02.2024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8FE19A-2438-4E6B-AABF-EEE6735B1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82EF97-7CE2-4624-9B01-0738F766D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B8444-C412-49A7-9FE8-5B409EBD10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4740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8.emf"/><Relationship Id="rId4" Type="http://schemas.openxmlformats.org/officeDocument/2006/relationships/image" Target="../media/image5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0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Текст 2"/>
          <p:cNvSpPr>
            <a:spLocks noGrp="1"/>
          </p:cNvSpPr>
          <p:nvPr>
            <p:ph type="body" idx="4294967295"/>
          </p:nvPr>
        </p:nvSpPr>
        <p:spPr>
          <a:xfrm>
            <a:off x="2246313" y="2906714"/>
            <a:ext cx="7772400" cy="1500187"/>
          </a:xfrm>
        </p:spPr>
        <p:txBody>
          <a:bodyPr anchor="b"/>
          <a:lstStyle/>
          <a:p>
            <a:pPr marL="0" indent="0" eaLnBrk="1" hangingPunct="1">
              <a:buNone/>
            </a:pPr>
            <a:endParaRPr lang="ru-RU" alt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BB196E-6B3D-4099-9B54-5CBC94061BA4}"/>
              </a:ext>
            </a:extLst>
          </p:cNvPr>
          <p:cNvSpPr txBox="1"/>
          <p:nvPr/>
        </p:nvSpPr>
        <p:spPr>
          <a:xfrm>
            <a:off x="1223423" y="2705725"/>
            <a:ext cx="9745154" cy="144655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уроку: </a:t>
            </a:r>
            <a:r>
              <a:rPr lang="en-US" sz="8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endParaRPr lang="uk-UA" sz="8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782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332E5C-2331-4380-A9CF-3A8088D4CA94}"/>
              </a:ext>
            </a:extLst>
          </p:cNvPr>
          <p:cNvSpPr txBox="1"/>
          <p:nvPr/>
        </p:nvSpPr>
        <p:spPr>
          <a:xfrm>
            <a:off x="675587" y="1282045"/>
            <a:ext cx="1084082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підтримки постійного часу виконання операцій час, що витрачається на дії з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має бути прямо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пропорційно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кількості елементів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«ємність» вбудованого екземпляра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(кількість «кошиків»).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Тому для підтримки продуктивності дуже важливо не встановлювати надто високу початкову ємність (або занадто низький коефіцієнт завантаження).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Початкова ємність – початкова кількість осередків («кошиків») у хеш-таблиці. Якщо всі осередки будуть заповнені, їхня кількість збільшиться автоматично.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CE18402-55A5-4966-8E4C-8A9DE58B1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522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21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08F16A-BF5E-410C-9014-1AB1DA83283D}"/>
              </a:ext>
            </a:extLst>
          </p:cNvPr>
          <p:cNvSpPr txBox="1"/>
          <p:nvPr/>
        </p:nvSpPr>
        <p:spPr>
          <a:xfrm>
            <a:off x="593889" y="989814"/>
            <a:ext cx="1114248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Коефіцієнт завантаження – показник того, як заповненим може бути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того моменту, коли його ємність автоматично збільшиться. Коли кількість елементів у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стає більшою, ніж добуток початкової ємності та коефіцієнта завантаження, хеш-таблиця ре-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хешується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(заново обчислюються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хешкоди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елементів, і таблиця перебудовується згідно з отриманими значеннями) і кількість осередків у ній збільшується в 2 рази.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99C01EE-B25C-4671-AD24-E4EFEC67C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522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8A6BD3-F7A8-4BE9-B0CC-D4EAEB9E2350}"/>
              </a:ext>
            </a:extLst>
          </p:cNvPr>
          <p:cNvSpPr txBox="1"/>
          <p:nvPr/>
        </p:nvSpPr>
        <p:spPr>
          <a:xfrm>
            <a:off x="593889" y="4275159"/>
            <a:ext cx="11312165" cy="400110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/>
          <a:p>
            <a:r>
              <a:rPr lang="uk-U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Коефіцієнт завантаження = Кількість елементів, що зберігаються в таблиці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D7A228-33D7-4102-B114-5C1B4D7CE4FA}"/>
              </a:ext>
            </a:extLst>
          </p:cNvPr>
          <p:cNvSpPr txBox="1"/>
          <p:nvPr/>
        </p:nvSpPr>
        <p:spPr>
          <a:xfrm>
            <a:off x="593889" y="4837827"/>
            <a:ext cx="1114248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Наприклад, якщо початкова кількість осередків у таблиці дорівнює 16 і коефіцієнт завантаження дорівнює 0,75, то з цього випливає, що коли кількість заповнених осередків досягне 12, їх кількість автоматично збільшиться.</a:t>
            </a:r>
          </a:p>
        </p:txBody>
      </p:sp>
    </p:spTree>
    <p:extLst>
      <p:ext uri="{BB962C8B-B14F-4D97-AF65-F5344CB8AC3E}">
        <p14:creationId xmlns:p14="http://schemas.microsoft.com/office/powerpoint/2010/main" val="3117515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3051FAF-8319-4C40-970A-127FCC992FA2}"/>
              </a:ext>
            </a:extLst>
          </p:cNvPr>
          <p:cNvSpPr txBox="1"/>
          <p:nvPr/>
        </p:nvSpPr>
        <p:spPr>
          <a:xfrm>
            <a:off x="571893" y="733246"/>
            <a:ext cx="11048214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Коефіцієнт завантаження та початкова ємність – два основні чинники, від яких залежить продуктивність операцій із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Коефіцієнт завантаження, що дорівнює 0,75, у середньому забезпечує хорошу продуктивність. Якщо цей параметр збільшити, тоді зменшиться навантаження на пам'ять (оскільки це зменшить кількість операцій ре-хешування і перебудови), але це вплине на операції додавання та пошуку.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Щоб мінімізувати час, що витрачається на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рехешування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потрібно правильно підібрати параметр початкової ємності. Якщо початкова ємність більше, ніж максимальна кількість елементів, поділена на коефіцієнт завантаження, ніякої операції ре-хешування не відбудеться в принципі.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5B8E728-DA53-49A4-B5C9-BBD8DB649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522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735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0D0A000-681D-4EAC-97F6-67FD06411725}"/>
              </a:ext>
            </a:extLst>
          </p:cNvPr>
          <p:cNvSpPr txBox="1"/>
          <p:nvPr/>
        </p:nvSpPr>
        <p:spPr>
          <a:xfrm>
            <a:off x="605673" y="802990"/>
            <a:ext cx="1087617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Важливо: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є структурою даних із вбудованою синхронізацією, тому якщо з ним працюють одночасно кілька потоків, і щонайменше один із них намагається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внести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зміни, необхідно забезпечити синхронізований доступ ззовні. Часто це робиться за рахунок іншого об'єкта, що синхронізується,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інкапсулюючого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Якщо такого об'єкта немає, то найкраще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підійде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метод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Collections.synchronizedSet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 На даний момент це найкращий засіб для запобігання несинхронізованим операціям з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4275659-5F3F-4E64-8DB2-6FF2ECC8E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298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C589B9-EA7D-4FBA-BC2C-B626F9EC5549}"/>
              </a:ext>
            </a:extLst>
          </p:cNvPr>
          <p:cNvSpPr txBox="1"/>
          <p:nvPr/>
        </p:nvSpPr>
        <p:spPr>
          <a:xfrm>
            <a:off x="605672" y="5476130"/>
            <a:ext cx="108761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Set s =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Collections.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synchronizedSet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new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HashSet(...));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426574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AF48796-4870-47C8-86FA-A59CD0F4A74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802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A2299D-FDC3-420A-B63E-57A3949511E5}"/>
              </a:ext>
            </a:extLst>
          </p:cNvPr>
          <p:cNvSpPr txBox="1"/>
          <p:nvPr/>
        </p:nvSpPr>
        <p:spPr>
          <a:xfrm>
            <a:off x="216816" y="802990"/>
            <a:ext cx="1180235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Конструктори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 =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 за замовчуванням.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Початкова ємність за замовчуванням – 16, коефіцієнт завантаження – 0,75.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 =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initialCapacity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 із заданою початковою ємністю.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Коефіцієнт завантаження – 0,75.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 =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initialCapacity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loadFactor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 із заданими початковою ємністю та коефіцієнтом завантаження.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 =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C) – конструктор, який додає елементи з іншої колекції.</a:t>
            </a:r>
          </a:p>
        </p:txBody>
      </p:sp>
    </p:spTree>
    <p:extLst>
      <p:ext uri="{BB962C8B-B14F-4D97-AF65-F5344CB8AC3E}">
        <p14:creationId xmlns:p14="http://schemas.microsoft.com/office/powerpoint/2010/main" val="1322692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F3B1DB-25D5-4DC9-9E0B-9F832C0E16D2}"/>
              </a:ext>
            </a:extLst>
          </p:cNvPr>
          <p:cNvSpPr txBox="1"/>
          <p:nvPr/>
        </p:nvSpPr>
        <p:spPr>
          <a:xfrm>
            <a:off x="544791" y="1089898"/>
            <a:ext cx="11102418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.*; </a:t>
            </a:r>
          </a:p>
          <a:p>
            <a:r>
              <a:rPr lang="en-US" sz="16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Test {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HashSet&lt;String&gt; h = </a:t>
            </a:r>
            <a:r>
              <a:rPr lang="en-US" sz="16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HashSet&lt;String&gt;();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Додаємо </a:t>
            </a:r>
            <a:r>
              <a:rPr lang="uk-U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е</a:t>
            </a:r>
            <a:r>
              <a:rPr lang="uk-UA" sz="16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лементы</a:t>
            </a:r>
            <a:r>
              <a:rPr lang="uk-UA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en-US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HashSet </a:t>
            </a: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за допомогою</a:t>
            </a:r>
            <a:r>
              <a:rPr lang="uk-UA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метода </a:t>
            </a:r>
            <a:r>
              <a:rPr lang="en-US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add()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</a:t>
            </a:r>
            <a:r>
              <a:rPr lang="en-US" sz="16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"India"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</a:t>
            </a:r>
            <a:r>
              <a:rPr lang="en-US" sz="16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"Australia"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</a:t>
            </a:r>
            <a:r>
              <a:rPr lang="en-US" sz="16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"South Africa"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</a:t>
            </a:r>
            <a:r>
              <a:rPr lang="en-US" sz="16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"India"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спробуємо</a:t>
            </a:r>
            <a:r>
              <a:rPr lang="uk-UA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додати ще один такий ж </a:t>
            </a: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е</a:t>
            </a:r>
            <a:r>
              <a:rPr lang="uk-UA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лемент</a:t>
            </a:r>
            <a:r>
              <a:rPr lang="uk-UA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uk-UA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Виводимо </a:t>
            </a: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е</a:t>
            </a:r>
            <a:r>
              <a:rPr lang="uk-UA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лементи </a:t>
            </a:r>
            <a:r>
              <a:rPr lang="en-US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HashSet </a:t>
            </a: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у</a:t>
            </a:r>
            <a:r>
              <a:rPr lang="uk-UA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консоль</a:t>
            </a:r>
            <a:r>
              <a:rPr lang="uk-UA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16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(h);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16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"List contains India or not:"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</a:t>
            </a:r>
            <a:r>
              <a:rPr lang="en-US" sz="16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"India"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Ви</a:t>
            </a:r>
            <a:r>
              <a:rPr lang="uk-UA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даляємо </a:t>
            </a:r>
            <a:r>
              <a:rPr lang="uk-U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е</a:t>
            </a:r>
            <a:r>
              <a:rPr lang="uk-UA" sz="16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лементы</a:t>
            </a:r>
            <a:r>
              <a:rPr lang="uk-UA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з множини </a:t>
            </a: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за</a:t>
            </a:r>
            <a:r>
              <a:rPr lang="uk-UA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допомогою метода </a:t>
            </a:r>
            <a:r>
              <a:rPr lang="en-US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remove()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</a:t>
            </a:r>
            <a:r>
              <a:rPr lang="en-US" sz="16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"Australia"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16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"List after removing Australia:"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+h);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Пройдемося по </a:t>
            </a: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е</a:t>
            </a:r>
            <a:r>
              <a:rPr lang="uk-UA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лементам </a:t>
            </a:r>
            <a:r>
              <a:rPr lang="en-US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HashSet </a:t>
            </a: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за</a:t>
            </a:r>
            <a:r>
              <a:rPr lang="uk-UA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допомогою </a:t>
            </a:r>
            <a:r>
              <a:rPr lang="uk-U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і</a:t>
            </a:r>
            <a:r>
              <a:rPr lang="uk-UA" sz="16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тератора</a:t>
            </a:r>
            <a:r>
              <a:rPr lang="uk-UA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uk-UA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16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"Iterating over list:"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Iterator&lt;String&gt;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</a:t>
            </a:r>
            <a:r>
              <a:rPr lang="en-US" sz="16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i.</a:t>
            </a:r>
            <a:r>
              <a:rPr lang="en-US" sz="16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hasNext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16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i.</a:t>
            </a:r>
            <a:r>
              <a:rPr lang="en-US" sz="16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E84853D-268A-4300-9C9B-D7FF2D990ED3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802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HashSet. </a:t>
            </a:r>
            <a:r>
              <a:rPr lang="uk-UA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668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D3FDE83-506F-45D5-9D53-0396BB2097A6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802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HashSet. </a:t>
            </a:r>
            <a:r>
              <a:rPr lang="uk-UA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4ABC0F-C81F-40CC-B2C3-86DABD5A465C}"/>
              </a:ext>
            </a:extLst>
          </p:cNvPr>
          <p:cNvSpPr txBox="1"/>
          <p:nvPr/>
        </p:nvSpPr>
        <p:spPr>
          <a:xfrm>
            <a:off x="2015568" y="2459504"/>
            <a:ext cx="816086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[South Africa, Australia, India] </a:t>
            </a:r>
            <a:endParaRPr lang="uk-UA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 contains India or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not:</a:t>
            </a:r>
            <a:r>
              <a:rPr lang="en-US" sz="2000" b="0" i="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uk-UA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 after removing Australia:[South Africa, India] </a:t>
            </a:r>
            <a:endParaRPr lang="uk-UA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Iterating over list: </a:t>
            </a:r>
            <a:endParaRPr lang="uk-UA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South Africa </a:t>
            </a:r>
            <a:endParaRPr lang="uk-UA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India</a:t>
            </a:r>
            <a:endParaRPr lang="uk-U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677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2552602-F53C-44E7-9C2D-F56F47B321FC}"/>
              </a:ext>
            </a:extLst>
          </p:cNvPr>
          <p:cNvSpPr txBox="1"/>
          <p:nvPr/>
        </p:nvSpPr>
        <p:spPr>
          <a:xfrm>
            <a:off x="511404" y="843677"/>
            <a:ext cx="1114012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Усі класи, що реалізують інтерфейс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внутрішньо підтримуються реалізаціями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зберігає елементи за допомогою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Хоча і для додавання елемента в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він повинен бути представлений у вигляді пари «ключ-значення», у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додається лише значення. Насправді значення, які ми передаємо в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є ключем до об'єкта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як значення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використовується константа. Таким чином, у кожній парі ключ-значення всі ключі будуть мати однакові значення.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2EA7781-BFA3-4A29-A97A-A719394B6600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802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53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39F2F1C-45C0-4595-AB8A-BA3DC99B3CC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02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HashSet. </a:t>
            </a:r>
            <a:r>
              <a:rPr lang="uk-UA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Реалізація у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4C5297-DFDC-4802-83FD-D8E11D5781DE}"/>
              </a:ext>
            </a:extLst>
          </p:cNvPr>
          <p:cNvSpPr txBox="1"/>
          <p:nvPr/>
        </p:nvSpPr>
        <p:spPr>
          <a:xfrm>
            <a:off x="709368" y="1254386"/>
            <a:ext cx="1026343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transient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HashMap map; </a:t>
            </a:r>
          </a:p>
          <a:p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Конструктор - 1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Усі конструктори неявно створюють об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є</a:t>
            </a:r>
            <a:r>
              <a:rPr lang="uk-UA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кт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HashMap.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HashSet() {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Створюємо неявно об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є</a:t>
            </a:r>
            <a:r>
              <a:rPr lang="uk-UA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кт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0" i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map =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HashMap();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Конструктор- 2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HashSet(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initialCapacity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Створюємо неявно об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є</a:t>
            </a:r>
            <a:r>
              <a:rPr lang="uk-UA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кт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0" i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map =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HashMap(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initialCapacity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Об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є</a:t>
            </a:r>
            <a:r>
              <a:rPr lang="uk-UA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кт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класу 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Object, 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кожен раз виступаючий у ролі значення в 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Object PRESENT =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Object();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060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4C7AB11-DE36-417D-B50A-3643E42234A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02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HashSet. </a:t>
            </a:r>
            <a:r>
              <a:rPr lang="uk-UA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Реалізація у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E035606-97FF-4163-83D0-7620936C2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31" y="802989"/>
            <a:ext cx="116075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 поглянути на метод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у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1BD6BD-8442-4A0B-96BF-5CC90B4631EB}"/>
              </a:ext>
            </a:extLst>
          </p:cNvPr>
          <p:cNvSpPr txBox="1"/>
          <p:nvPr/>
        </p:nvSpPr>
        <p:spPr>
          <a:xfrm>
            <a:off x="292231" y="1421312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 e)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(e, PRESENT) ==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A9E661-D8C7-4329-A32E-1E6E3933C194}"/>
              </a:ext>
            </a:extLst>
          </p:cNvPr>
          <p:cNvSpPr txBox="1"/>
          <p:nvPr/>
        </p:nvSpPr>
        <p:spPr>
          <a:xfrm>
            <a:off x="292230" y="2673586"/>
            <a:ext cx="1148184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Можна помітити, що метод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у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викликає метод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у внутрішнього об'єкта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передаючи йому як ключ доданий елемент, а як значення – константу PRESENT. Подібним чином працює метод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 У ньому викликається метод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внутрішнього об'єкта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B360AD-0EBB-402A-891A-D1F0F4732E32}"/>
              </a:ext>
            </a:extLst>
          </p:cNvPr>
          <p:cNvSpPr txBox="1"/>
          <p:nvPr/>
        </p:nvSpPr>
        <p:spPr>
          <a:xfrm>
            <a:off x="292230" y="4975023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(Object o)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(o) == PRESENT;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8D950A00-EF1B-4634-9C3E-16B696191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30" y="5863015"/>
            <a:ext cx="11481847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HashSet</a:t>
            </a:r>
            <a:r>
              <a:rPr lang="ru-RU" sz="20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sz="2000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заснований</a:t>
            </a:r>
            <a:r>
              <a:rPr lang="ru-RU" sz="20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на хеш-</a:t>
            </a:r>
            <a:r>
              <a:rPr lang="ru-RU" sz="2000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таблиці</a:t>
            </a:r>
            <a:r>
              <a:rPr lang="ru-RU" sz="20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, і </a:t>
            </a:r>
            <a:r>
              <a:rPr lang="ru-RU" sz="2000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операції</a:t>
            </a:r>
            <a:r>
              <a:rPr lang="ru-RU" sz="20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sz="2000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додавання</a:t>
            </a:r>
            <a:r>
              <a:rPr lang="ru-RU" sz="20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ru-RU" sz="2000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видалення</a:t>
            </a:r>
            <a:r>
              <a:rPr lang="ru-RU" sz="20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sz="2000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або</a:t>
            </a:r>
            <a:r>
              <a:rPr lang="ru-RU" sz="20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sz="2000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пошуку</a:t>
            </a:r>
            <a:r>
              <a:rPr lang="ru-RU" sz="20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в </a:t>
            </a:r>
            <a:r>
              <a:rPr lang="ru-RU" sz="2000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середньому</a:t>
            </a:r>
            <a:r>
              <a:rPr lang="ru-RU" sz="20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sz="2000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виконуватимуться</a:t>
            </a:r>
            <a:r>
              <a:rPr lang="ru-RU" sz="20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за </a:t>
            </a:r>
            <a:r>
              <a:rPr lang="ru-RU" sz="2000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константний</a:t>
            </a:r>
            <a:r>
              <a:rPr lang="ru-RU" sz="20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sz="2000" b="1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(О(1)) </a:t>
            </a:r>
            <a:r>
              <a:rPr lang="ru-RU" sz="20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час.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363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E3959EE-865F-47E2-96DF-0FE19D5E7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87" y="1385887"/>
            <a:ext cx="7896225" cy="4086225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1809A7A-4B9D-4EC5-A06F-4FC12406F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522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57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490D0-6D6D-4811-BA5D-5C9C871C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3570"/>
          </a:xfrm>
        </p:spPr>
        <p:txBody>
          <a:bodyPr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C9BE58C-B8A6-4B74-B7DD-0C6A1D78D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224" y="1092671"/>
            <a:ext cx="11541551" cy="39420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6348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kumimoji="0" lang="en-US" altLang="uk-UA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add(E e):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додає елемент у </a:t>
            </a:r>
            <a:r>
              <a:rPr kumimoji="0" lang="en-US" altLang="uk-U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HashSet,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 такий відсутній, якщо такий елемент вже присутній, метод повертає </a:t>
            </a:r>
            <a:r>
              <a:rPr kumimoji="0" lang="en-US" altLang="uk-U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false.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 clear():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видаляє всі елементи з множини. </a:t>
            </a:r>
            <a:endParaRPr kumimoji="0" lang="en-US" altLang="uk-UA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kumimoji="0" lang="en-US" altLang="uk-UA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contains(Object o):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</a:t>
            </a:r>
            <a:r>
              <a:rPr kumimoji="0" lang="en-US" altLang="uk-U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true,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 цей елемент є у множині. </a:t>
            </a:r>
            <a:endParaRPr kumimoji="0" lang="en-US" altLang="uk-UA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kumimoji="0" lang="en-US" altLang="uk-UA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remove(Object o):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видаляє даний елемент із множини, якщо такий присутній. </a:t>
            </a:r>
            <a:endParaRPr kumimoji="0" lang="en-US" altLang="uk-UA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Iterator iterator():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ітератор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елементів множини. </a:t>
            </a:r>
            <a:endParaRPr kumimoji="0" lang="en-US" altLang="uk-UA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kumimoji="0" lang="en-US" altLang="uk-UA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uk-UA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isEmpty</a:t>
            </a:r>
            <a:r>
              <a:rPr kumimoji="0" lang="en-US" altLang="uk-UA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</a:t>
            </a:r>
            <a:r>
              <a:rPr kumimoji="0" lang="en-US" altLang="uk-U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true,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 у множині немає елементів. </a:t>
            </a:r>
            <a:endParaRPr kumimoji="0" lang="en-US" altLang="uk-UA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 clone():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виконує поверхневе клонування </a:t>
            </a:r>
            <a:r>
              <a:rPr kumimoji="0" lang="en-US" altLang="uk-U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HashSet.</a:t>
            </a:r>
            <a:endParaRPr kumimoji="0" lang="uk-UA" altLang="uk-UA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515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413CBF-8D31-4E60-9492-2CD8A2A85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174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Конспект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FAE322-2596-4B39-8282-95B14AD5A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37848"/>
            <a:ext cx="10972800" cy="576664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ru-RU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колекція, яка не дозволяє зберігати однакові об’єкти (як і будь-який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  </a:t>
            </a:r>
            <a:r>
              <a:rPr lang="ru-RU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ru-RU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інкапсулює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об’єкт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ru-RU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(тобто використовує для зберігання хеш-таблицю).</a:t>
            </a:r>
          </a:p>
          <a:p>
            <a:pPr marL="0" indent="0">
              <a:buNone/>
            </a:pPr>
            <a:b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Хеш-таблиця містить інформацію, використовуючи так званий механізм хешування, в якому вміст ключа використовується для визначення унікального значення, яке називається хеш-кодом. Цей хеш-код потім застосовується як індекс, з яким асоціюються дані, доступні за цим ключем. Перетворення ключа в хеш-код виконується автоматично — ви ніколи не побачите сам хеш-код. Також ваш код не може напряму індексувати хеш-таблицю. Вигода від хешування полягає в тому, що воно забезпечує константний час виконання методів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ru-RU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ru-RU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ru-RU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ru-RU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навіть для великих наборів.  </a:t>
            </a:r>
          </a:p>
          <a:p>
            <a:pPr marL="0" indent="0">
              <a:buNone/>
            </a:pPr>
            <a:br>
              <a:rPr lang="uk-UA" i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i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Ви хочете використовувати</a:t>
            </a:r>
            <a:r>
              <a:rPr lang="ru-RU" i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ru-RU" i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i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зберігання об’єктів СВОЇХ класів, то ви ПОВИННІ перевизначити методи</a:t>
            </a:r>
            <a:r>
              <a:rPr lang="ru-RU" i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hashCode</a:t>
            </a:r>
            <a:r>
              <a:rPr lang="ru-RU" i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і </a:t>
            </a:r>
            <a:r>
              <a:rPr lang="ru-RU" i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equals</a:t>
            </a:r>
            <a:r>
              <a:rPr lang="ru-RU" i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інакше два </a:t>
            </a:r>
            <a:r>
              <a:rPr lang="uk-UA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логічно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-однакових об’єкти будуть вважатись різними, так як при додаванні елементу в колекцію буде викликатись метод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hashCode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класу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(який скоріш-всього верне різний хеш-код для ваших об’єктів).</a:t>
            </a:r>
          </a:p>
          <a:p>
            <a:pPr marL="0" indent="0">
              <a:buNone/>
            </a:pPr>
            <a:b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Важливо відмітити, що клас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гарантує впорядкованості елементів, оскільки процес хешування сам по собі звичайно не породжує сортованих наборів. Якщо вам потрібні сортовані набори, то кращим вибором може бути інший тип колекцій, такий як клас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1745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D1D7F46-E941-4D60-9896-FE96806A621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1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A050C3-DB17-4ED0-AFC6-1B0CAF38BA4F}"/>
              </a:ext>
            </a:extLst>
          </p:cNvPr>
          <p:cNvSpPr txBox="1"/>
          <p:nvPr/>
        </p:nvSpPr>
        <p:spPr>
          <a:xfrm>
            <a:off x="508262" y="881743"/>
            <a:ext cx="558773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ru-RU" sz="24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колекція, яка зберігає свої елементи у вигляді впорядкованого за значенням дерева.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інкапсулює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який у свою чергу використовує збалансоване бінарне червоно-чорне дерево для зберігання елементів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хорош тим, що для операцій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24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буде потрібно гарантований час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A5E8A8-3026-4DBC-82D7-E39FEBF1DF84}"/>
              </a:ext>
            </a:extLst>
          </p:cNvPr>
          <p:cNvSpPr txBox="1"/>
          <p:nvPr/>
        </p:nvSpPr>
        <p:spPr>
          <a:xfrm>
            <a:off x="6472287" y="881743"/>
            <a:ext cx="507947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sz="2400" b="0" i="0" dirty="0">
                <a:solidFill>
                  <a:srgbClr val="1C1E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Ось короткий огляд найважливіших аспектів цієї реалізації: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400" b="0" i="0" dirty="0">
                <a:solidFill>
                  <a:srgbClr val="1C1E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Він зберігає унікальні елементи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400" b="0" i="0" dirty="0">
                <a:solidFill>
                  <a:srgbClr val="1C1E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Він не зберігає порядок вставки елементів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400" b="0" i="0" dirty="0">
                <a:solidFill>
                  <a:srgbClr val="1C1E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Сортує елементи у порядку зростання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400" b="0" i="0" dirty="0">
                <a:solidFill>
                  <a:srgbClr val="1C1E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 не </a:t>
            </a:r>
            <a:r>
              <a:rPr lang="uk-UA" sz="2400" b="0" i="0" dirty="0" err="1">
                <a:solidFill>
                  <a:srgbClr val="1C1E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потокобезпечно</a:t>
            </a:r>
            <a:endParaRPr lang="uk-UA" sz="2400" b="0" i="0" dirty="0">
              <a:solidFill>
                <a:srgbClr val="1C1E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372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DBEEA42-95B6-4315-AA2C-CB4153EF447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1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0BE7D9-C54E-4992-9520-B336CCA3ADC1}"/>
              </a:ext>
            </a:extLst>
          </p:cNvPr>
          <p:cNvSpPr txBox="1"/>
          <p:nvPr/>
        </p:nvSpPr>
        <p:spPr>
          <a:xfrm>
            <a:off x="332296" y="153097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93A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Set&lt;String&gt; </a:t>
            </a:r>
            <a:r>
              <a:rPr lang="en-US" b="0" i="0" dirty="0" err="1">
                <a:solidFill>
                  <a:srgbClr val="393A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treeSet</a:t>
            </a:r>
            <a:r>
              <a:rPr lang="en-US" b="0" i="0" dirty="0">
                <a:solidFill>
                  <a:srgbClr val="393A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dirty="0">
                <a:solidFill>
                  <a:srgbClr val="00009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0" i="0" dirty="0">
                <a:solidFill>
                  <a:srgbClr val="393A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393A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TreeSet</a:t>
            </a:r>
            <a:r>
              <a:rPr lang="en-US" b="0" i="0" dirty="0">
                <a:solidFill>
                  <a:srgbClr val="393A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B937A4B-2AF4-4255-B43A-B17FCDB3C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296" y="2228671"/>
            <a:ext cx="1115505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 бажанням ми можемо створити 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1C1E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за допомогою конструктора, який дозволяє нам визначити порядок сортування елементів за допомогою 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1C1E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Comparable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або 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1C1E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Comparator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F38A56-765D-4C62-BC87-12403EADAC6C}"/>
              </a:ext>
            </a:extLst>
          </p:cNvPr>
          <p:cNvSpPr txBox="1"/>
          <p:nvPr/>
        </p:nvSpPr>
        <p:spPr>
          <a:xfrm>
            <a:off x="332297" y="3500868"/>
            <a:ext cx="111550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93A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Set&lt;String&gt; </a:t>
            </a:r>
            <a:r>
              <a:rPr lang="en-US" b="0" i="0" dirty="0" err="1">
                <a:solidFill>
                  <a:srgbClr val="393A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treeSet</a:t>
            </a:r>
            <a:r>
              <a:rPr lang="en-US" b="0" i="0" dirty="0">
                <a:solidFill>
                  <a:srgbClr val="393A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dirty="0">
                <a:solidFill>
                  <a:srgbClr val="00009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0" i="0" dirty="0">
                <a:solidFill>
                  <a:srgbClr val="393A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393A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TreeSet</a:t>
            </a:r>
            <a:r>
              <a:rPr lang="en-US" b="0" i="0" dirty="0">
                <a:solidFill>
                  <a:srgbClr val="393A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</a:t>
            </a:r>
            <a:r>
              <a:rPr lang="en-US" b="0" i="0" dirty="0" err="1">
                <a:solidFill>
                  <a:srgbClr val="393A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Comparator.</a:t>
            </a:r>
            <a:r>
              <a:rPr lang="en-US" b="0" i="0" dirty="0" err="1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comparing</a:t>
            </a:r>
            <a:r>
              <a:rPr lang="en-US" b="0" i="0" dirty="0">
                <a:solidFill>
                  <a:srgbClr val="393A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(String::</a:t>
            </a:r>
            <a:r>
              <a:rPr lang="en-US" b="0" i="0" dirty="0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b="0" i="0" dirty="0">
                <a:solidFill>
                  <a:srgbClr val="393A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1B13A0-9A99-4128-AC80-8FF49B9288D4}"/>
              </a:ext>
            </a:extLst>
          </p:cNvPr>
          <p:cNvSpPr txBox="1"/>
          <p:nvPr/>
        </p:nvSpPr>
        <p:spPr>
          <a:xfrm>
            <a:off x="332296" y="986455"/>
            <a:ext cx="489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 нового об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єкту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15311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1980F52-4575-4F10-AF00-7CCE09026C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1945" y="883480"/>
            <a:ext cx="1122811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(o) — додає об'єкт </a:t>
            </a:r>
            <a:r>
              <a:rPr kumimoji="0" lang="uk-UA" altLang="uk-UA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до набору, якщо його там немає.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addAll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(c) — додає всі елементи колекції </a:t>
            </a:r>
            <a:r>
              <a:rPr kumimoji="0" lang="uk-UA" altLang="uk-UA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до набору.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 — видаляє всі елементи цього набору.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clone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 — повертає копію цього представника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comparator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 — повертає використаний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порівнювач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Comparator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або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якщо цей набір використовує свої елементи природного упорядкування.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(o) — повертає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якщо набір містить об'єкт </a:t>
            </a:r>
            <a:r>
              <a:rPr kumimoji="0" lang="uk-UA" altLang="uk-UA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інакше повертає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 — повертає перший (найменший) елемент.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headSet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(o) — повертає подання (клас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SortedSet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частини цього набору, елементи якого строго менші від об'єкта </a:t>
            </a:r>
            <a:r>
              <a:rPr kumimoji="0" lang="uk-UA" altLang="uk-UA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isEmpty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 — повертає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якщо набір не містить жодного елемента. Інакше повертає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iterator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 — повертає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ітератор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Iterator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над елементами набору.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 — повертає останній (найбільший) елемент.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(o) — видаляє об'єкт </a:t>
            </a:r>
            <a:r>
              <a:rPr kumimoji="0" lang="uk-UA" altLang="uk-UA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і повертає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якщо такий елемент є. Інакше повертає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 — повертає кількість (тип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елементів.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subSet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(j, k) — повертає подання (клас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SortedSet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частини набору, елементи якого розташовані від об'єкт </a:t>
            </a:r>
            <a:r>
              <a:rPr kumimoji="0" lang="uk-UA" altLang="uk-UA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включно, до об'єкта </a:t>
            </a:r>
            <a:r>
              <a:rPr kumimoji="0" lang="uk-UA" altLang="uk-UA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виключно.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tailSet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(o) — повертає подання (клас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SortedSet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частини набору, елементи якого не менші від об'єкта </a:t>
            </a:r>
            <a:r>
              <a:rPr kumimoji="0" lang="uk-UA" altLang="uk-UA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46CA93A-3184-4F4A-8FC5-A397E13FB35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1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</a:p>
        </p:txBody>
      </p:sp>
    </p:spTree>
    <p:extLst>
      <p:ext uri="{BB962C8B-B14F-4D97-AF65-F5344CB8AC3E}">
        <p14:creationId xmlns:p14="http://schemas.microsoft.com/office/powerpoint/2010/main" val="29445896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75F1EA2-15A8-49DF-ADD6-E5A78BE4B9C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1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73DFAF8-8E0C-461A-8CF6-7CDEB79CD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728" y="881743"/>
            <a:ext cx="10124388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.*;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{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TreeSet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 =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TreeSet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("Набір "+h+" містить "+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h.size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()+" елементів.");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h.add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xb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h.add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xa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h.add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h.add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("xc");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("Набір "+h+" містить "+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h.size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()+" елементи.");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("Найменший елемент " +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h.first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("Найбільший елемент " +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h.last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h.tailSet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(\"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xb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\") " +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h.tailSet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xb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h.subSet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(\"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xb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\",\"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\") " +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h.subSet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xb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h.remove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xb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h.remove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  <a:endParaRPr lang="uk-UA" altLang="uk-UA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h.remove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("4");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("Набір "+h+" містить "+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h.size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()+" елементи.");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h.contains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("5")) {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("Містить \"5\"");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("Не містить \"5\"");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h.contains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xa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")) {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("Містить \"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xa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\"");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("Не містить \"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xa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\"");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5759AD5-417D-441A-9D2A-632F5CC3E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4740" y="4846378"/>
            <a:ext cx="3837910" cy="17851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Вивід: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Набір [] містить 0 елементів.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Набір [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xa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xb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xc,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xd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містить 4 елементи.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Найменший елемент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xa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Найбільший елемент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xd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h.tailSet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xb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 [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xb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xc,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xd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h.subSet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("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xb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xd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 [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xb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xc]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Набір [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xa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xc] містить 2 елементи.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Не містить "5"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Містить "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xa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9769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413CBF-8D31-4E60-9492-2CD8A2A85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LinkedHashSet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64D00D-83A1-422C-9B75-A71E07EB2222}"/>
              </a:ext>
            </a:extLst>
          </p:cNvPr>
          <p:cNvSpPr txBox="1"/>
          <p:nvPr/>
        </p:nvSpPr>
        <p:spPr>
          <a:xfrm>
            <a:off x="358219" y="681037"/>
            <a:ext cx="6704028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uk-UA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LinkedHashSet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розширює клас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але не додає жодних власних членів.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LinkedHashSet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підтримує пов'язаний список записів у наборі, в порядку, в якому вони були вставлені. </a:t>
            </a:r>
          </a:p>
          <a:p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 дозволяє виконувати ітерацію порядку вставки набору. Тобто, при проході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LinkedHashSet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циклами з використанням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ітератора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елементи будуть повернуті в тому порядку, в якому вони були вставлені. </a:t>
            </a:r>
          </a:p>
          <a:p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Хеш-код потім використовується як індекс, де зберігаються дані, пов'язані з ключем. Перетворення ключа на його хеш-код виконується автоматично.</a:t>
            </a:r>
          </a:p>
        </p:txBody>
      </p:sp>
    </p:spTree>
    <p:extLst>
      <p:ext uri="{BB962C8B-B14F-4D97-AF65-F5344CB8AC3E}">
        <p14:creationId xmlns:p14="http://schemas.microsoft.com/office/powerpoint/2010/main" val="39531082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BA01304-186A-491F-872E-8B0061D35A6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049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LinkedHashSet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Конструктор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BD9F39C0-582B-411F-8F3C-B031C82A9C66}"/>
              </a:ext>
            </a:extLst>
          </p:cNvPr>
          <p:cNvGraphicFramePr>
            <a:graphicFrameLocks noGrp="1"/>
          </p:cNvGraphicFramePr>
          <p:nvPr/>
        </p:nvGraphicFramePr>
        <p:xfrm>
          <a:off x="765142" y="1065228"/>
          <a:ext cx="10661715" cy="5030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573">
                  <a:extLst>
                    <a:ext uri="{9D8B030D-6E8A-4147-A177-3AD203B41FA5}">
                      <a16:colId xmlns:a16="http://schemas.microsoft.com/office/drawing/2014/main" val="917381078"/>
                    </a:ext>
                  </a:extLst>
                </a:gridCol>
                <a:gridCol w="9469142">
                  <a:extLst>
                    <a:ext uri="{9D8B030D-6E8A-4147-A177-3AD203B41FA5}">
                      <a16:colId xmlns:a16="http://schemas.microsoft.com/office/drawing/2014/main" val="3946324181"/>
                    </a:ext>
                  </a:extLst>
                </a:gridCol>
              </a:tblGrid>
              <a:tr h="421208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Конструктор </a:t>
                      </a:r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і опис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977167"/>
                  </a:ext>
                </a:extLst>
              </a:tr>
              <a:tr h="758175"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LinkedHashSet</a:t>
                      </a:r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uk-UA" sz="2400" b="1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uk-UA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Створює стандартний 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LinkedHashSet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067131"/>
                  </a:ext>
                </a:extLst>
              </a:tr>
              <a:tr h="951678"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LinkedHashSet</a:t>
                      </a:r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(Collection c)</a:t>
                      </a:r>
                      <a:endParaRPr lang="uk-UA" sz="2400" b="1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uk-UA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Створює та </a:t>
                      </a:r>
                      <a:r>
                        <a:rPr lang="uk-UA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ініціалізує</a:t>
                      </a:r>
                      <a:r>
                        <a:rPr lang="uk-UA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LinkedHashSet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елементами колекції </a:t>
                      </a:r>
                      <a:r>
                        <a:rPr lang="uk-UA" sz="2400" b="0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</a:t>
                      </a:r>
                      <a:r>
                        <a:rPr lang="uk-UA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759703"/>
                  </a:ext>
                </a:extLst>
              </a:tr>
              <a:tr h="1432108"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LinkedHashSet</a:t>
                      </a:r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(int capacity)</a:t>
                      </a:r>
                      <a:endParaRPr lang="ru-RU" sz="2400" b="1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Цей конструктор </a:t>
                      </a:r>
                      <a:r>
                        <a:rPr lang="uk-UA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ініціалізує</a:t>
                      </a:r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ємність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LinkedHashSet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для заданої цілісної ємності. Місткість зростає автоматично в міру додавання елементів у 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HashSet.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78666"/>
                  </a:ext>
                </a:extLst>
              </a:tr>
              <a:tr h="1244502"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LinkedHashSet</a:t>
                      </a:r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(int capacity, float </a:t>
                      </a:r>
                      <a:r>
                        <a:rPr lang="en-US" sz="2400" b="1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fillRatio</a:t>
                      </a:r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ru-RU" sz="2400" b="1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Цей конструктор </a:t>
                      </a:r>
                      <a:r>
                        <a:rPr lang="uk-UA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ініціалізує</a:t>
                      </a:r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як ємність, так і коефіцієнт заповнення (також званий здатністю навантаження) хеш-набору з його аргументів.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997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47244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B1441A8-FD4A-4ED6-9380-A2D83CE95667}"/>
              </a:ext>
            </a:extLst>
          </p:cNvPr>
          <p:cNvSpPr txBox="1">
            <a:spLocks/>
          </p:cNvSpPr>
          <p:nvPr/>
        </p:nvSpPr>
        <p:spPr>
          <a:xfrm>
            <a:off x="0" y="-160864"/>
            <a:ext cx="12192000" cy="9049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LinkedHashSet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9F7BDC-0C2C-4C5D-A210-B66EE5E5B529}"/>
              </a:ext>
            </a:extLst>
          </p:cNvPr>
          <p:cNvSpPr txBox="1"/>
          <p:nvPr/>
        </p:nvSpPr>
        <p:spPr>
          <a:xfrm>
            <a:off x="162612" y="529655"/>
            <a:ext cx="115454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Крім методів, успадкованих з його батьківських класів,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визначає такі методи:</a:t>
            </a:r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F4FF7A95-0001-4411-95A6-48FB0AF05F0E}"/>
              </a:ext>
            </a:extLst>
          </p:cNvPr>
          <p:cNvGraphicFramePr>
            <a:graphicFrameLocks noGrp="1"/>
          </p:cNvGraphicFramePr>
          <p:nvPr/>
        </p:nvGraphicFramePr>
        <p:xfrm>
          <a:off x="1255336" y="1087703"/>
          <a:ext cx="9681328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116">
                  <a:extLst>
                    <a:ext uri="{9D8B030D-6E8A-4147-A177-3AD203B41FA5}">
                      <a16:colId xmlns:a16="http://schemas.microsoft.com/office/drawing/2014/main" val="1200219554"/>
                    </a:ext>
                  </a:extLst>
                </a:gridCol>
                <a:gridCol w="8834212">
                  <a:extLst>
                    <a:ext uri="{9D8B030D-6E8A-4147-A177-3AD203B41FA5}">
                      <a16:colId xmlns:a16="http://schemas.microsoft.com/office/drawing/2014/main" val="391992146"/>
                    </a:ext>
                  </a:extLst>
                </a:gridCol>
              </a:tblGrid>
              <a:tr h="364641"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  <a:endParaRPr lang="uk-UA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Метод </a:t>
                      </a:r>
                      <a:r>
                        <a:rPr lang="uk-UA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і опис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639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uk-U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add(Object o)</a:t>
                      </a:r>
                      <a:endParaRPr lang="ru-RU" sz="1800" b="1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Додає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цей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елемент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до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цього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набору,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якщо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він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ще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не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присутній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uk-U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84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uk-U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lang="en-US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clear()</a:t>
                      </a:r>
                      <a:endParaRPr lang="ru-RU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ru-RU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Видаляє всі елементи цього набору.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2716609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uk-U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Object clone()</a:t>
                      </a:r>
                      <a:endParaRPr lang="ru-RU" sz="1800" b="1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Повертає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дрібну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копію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цього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екземпляра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HashSet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елементи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не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клонуються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uk-U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29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uk-U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contains(Object o)</a:t>
                      </a:r>
                      <a:endParaRPr lang="ru-RU" sz="1800" b="1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Повертає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якщо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цей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набір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містить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вказаний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елемент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uk-U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745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uk-U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isEmpty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ru-RU" sz="1800" b="1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Повертає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якщо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цей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набір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не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містить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елементів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uk-U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684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uk-U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Iterator iterator()</a:t>
                      </a:r>
                      <a:endParaRPr lang="ru-RU" sz="1800" b="1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Повертає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ітератор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елементів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цього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набору.</a:t>
                      </a:r>
                      <a:endParaRPr lang="uk-U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764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uk-U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remove(Object o)</a:t>
                      </a:r>
                      <a:endParaRPr lang="ru-RU" sz="1800" b="1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ru-RU" sz="18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Видаляє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цей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елемент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з </a:t>
                      </a:r>
                      <a:r>
                        <a:rPr lang="ru-RU" sz="18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цього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набору, </a:t>
                      </a:r>
                      <a:r>
                        <a:rPr lang="ru-RU" sz="18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якщо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він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присутній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ru-RU" sz="1800" b="1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105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uk-U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 size()</a:t>
                      </a:r>
                      <a:endParaRPr lang="ru-RU" sz="1800" b="1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Повертає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кількість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елементів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у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цьому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наборі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його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кількість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елементів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).</a:t>
                      </a:r>
                      <a:endParaRPr lang="uk-U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67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597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0AA10E0-7F9F-4C72-9BF2-759E65806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327" y="816457"/>
            <a:ext cx="6621578" cy="5816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.*;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{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LinkedHashSet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 =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LinkedHashSet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("Набір "+h+" містить "+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h.size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()+" елементів.");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h.add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("B");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h.add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("A");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h.add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(2);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h.add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(3.3);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("Набір "+h+" містить "+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h.size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()+" елементи.");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h.remove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("B");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h.remove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(3.3);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h.remove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(4);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("Набір "+h+" містить "+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h.size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()+" елементи.");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h.contains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(5)) {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("Містить 5");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("Не містить 5");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h.contains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(2)) {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("Містить 2");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("Не містить 2");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62B69B3-033D-4194-8781-63008A92CFA3}"/>
              </a:ext>
            </a:extLst>
          </p:cNvPr>
          <p:cNvSpPr txBox="1">
            <a:spLocks/>
          </p:cNvSpPr>
          <p:nvPr/>
        </p:nvSpPr>
        <p:spPr>
          <a:xfrm>
            <a:off x="0" y="-160864"/>
            <a:ext cx="12192000" cy="9049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LinkedHashSet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Приклад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2AB75E5-ECC4-4D52-AD8A-E77CAA28E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1258" y="5706960"/>
            <a:ext cx="3996607" cy="830997"/>
          </a:xfrm>
          <a:prstGeom prst="rect">
            <a:avLst/>
          </a:prstGeom>
          <a:noFill/>
          <a:ln w="28575">
            <a:solidFill>
              <a:schemeClr val="accent4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Набір [] містить 0 елементів.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Набір [B, A, 2, 3.3] містить 4 елементи.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Набір [A, 2] містить 2 елементи.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Не містить 5 Містить 2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0935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A3C3D2-19BE-4905-9290-6A3A84A1A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03314"/>
          </a:xfrm>
        </p:spPr>
        <p:txBody>
          <a:bodyPr>
            <a:noAutofit/>
          </a:bodyPr>
          <a:lstStyle/>
          <a:p>
            <a:pPr algn="ctr"/>
            <a:r>
              <a:rPr lang="uk-UA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 таке множина (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Set) 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01D92A-16C5-4FFD-BD67-249D916A0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152" y="603315"/>
            <a:ext cx="11463780" cy="4351338"/>
          </a:xfrm>
        </p:spPr>
        <p:txBody>
          <a:bodyPr/>
          <a:lstStyle/>
          <a:p>
            <a:pPr algn="l" fontAlgn="base"/>
            <a:r>
              <a:rPr lang="uk-UA" b="0" i="0" dirty="0">
                <a:solidFill>
                  <a:srgbClr val="444444"/>
                </a:solidFill>
                <a:effectLst/>
                <a:latin typeface="inherit"/>
              </a:rPr>
              <a:t>Як ми вже говорили, множина - це такий самий спосіб зберігання даних, як масив чи список. Але особливість множини в тому, що вона може зберігати тільки унікальні значення.</a:t>
            </a:r>
            <a:endParaRPr lang="uk-UA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pPr marL="0" indent="0" algn="l" fontAlgn="base">
              <a:buNone/>
            </a:pPr>
            <a:r>
              <a:rPr lang="uk-UA" b="0" i="0" dirty="0">
                <a:solidFill>
                  <a:srgbClr val="444444"/>
                </a:solidFill>
                <a:effectLst/>
                <a:latin typeface="inherit"/>
              </a:rPr>
              <a:t>Наприклад, якщо ми маємо безліч </a:t>
            </a: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Integer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-</a:t>
            </a:r>
            <a:r>
              <a:rPr lang="uk-UA" b="0" i="0" dirty="0" err="1">
                <a:solidFill>
                  <a:srgbClr val="444444"/>
                </a:solidFill>
                <a:effectLst/>
                <a:latin typeface="inherit"/>
              </a:rPr>
              <a:t>ів</a:t>
            </a:r>
            <a:r>
              <a:rPr lang="uk-UA" b="0" i="0" dirty="0">
                <a:solidFill>
                  <a:srgbClr val="444444"/>
                </a:solidFill>
                <a:effectLst/>
                <a:latin typeface="inherit"/>
              </a:rPr>
              <a:t> - у ньому лежать числа 1, 2, 3, 4 і 5:</a:t>
            </a:r>
            <a:endParaRPr lang="uk-UA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EA86A7B-868C-4817-81FC-01979F7FF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918" y="3174910"/>
            <a:ext cx="4846163" cy="273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4848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Заголовок 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795337"/>
          </a:xfrm>
        </p:spPr>
        <p:txBody>
          <a:bodyPr>
            <a:normAutofit fontScale="90000"/>
          </a:bodyPr>
          <a:lstStyle/>
          <a:p>
            <a:r>
              <a:rPr lang="uk-UA" altLang="ru-RU" dirty="0"/>
              <a:t>Класи</a:t>
            </a:r>
            <a:r>
              <a:rPr lang="ru-RU" altLang="ru-RU" dirty="0"/>
              <a:t> </a:t>
            </a:r>
            <a:r>
              <a:rPr lang="en-US" altLang="ru-RU" i="1" dirty="0" err="1"/>
              <a:t>HashSet</a:t>
            </a:r>
            <a:r>
              <a:rPr lang="ru-RU" altLang="ru-RU" dirty="0"/>
              <a:t>, </a:t>
            </a:r>
            <a:r>
              <a:rPr lang="en-US" altLang="ru-RU" i="1" dirty="0" err="1"/>
              <a:t>TreeSet</a:t>
            </a:r>
            <a:r>
              <a:rPr lang="en-US" altLang="ru-RU" dirty="0"/>
              <a:t>, </a:t>
            </a:r>
            <a:r>
              <a:rPr lang="en-US" altLang="ru-RU" i="1" dirty="0" err="1"/>
              <a:t>LinkedHashSet</a:t>
            </a:r>
            <a:r>
              <a:rPr lang="ru-RU" altLang="ru-RU" i="1" dirty="0"/>
              <a:t> </a:t>
            </a:r>
          </a:p>
        </p:txBody>
      </p:sp>
      <p:graphicFrame>
        <p:nvGraphicFramePr>
          <p:cNvPr id="228355" name="Объект 3"/>
          <p:cNvGraphicFramePr>
            <a:graphicFrameLocks noChangeAspect="1"/>
          </p:cNvGraphicFramePr>
          <p:nvPr/>
        </p:nvGraphicFramePr>
        <p:xfrm>
          <a:off x="7754939" y="1390650"/>
          <a:ext cx="126682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Visio" r:id="rId3" imgW="781090" imgH="752662" progId="Visio.Drawing.11">
                  <p:embed/>
                </p:oleObj>
              </mc:Choice>
              <mc:Fallback>
                <p:oleObj name="Visio" r:id="rId3" imgW="781090" imgH="752662" progId="Visio.Drawing.11">
                  <p:embed/>
                  <p:pic>
                    <p:nvPicPr>
                      <p:cNvPr id="228355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4939" y="1390650"/>
                        <a:ext cx="1266825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56" name="Объект 5"/>
          <p:cNvGraphicFramePr>
            <a:graphicFrameLocks noChangeAspect="1"/>
          </p:cNvGraphicFramePr>
          <p:nvPr/>
        </p:nvGraphicFramePr>
        <p:xfrm>
          <a:off x="2044700" y="1136650"/>
          <a:ext cx="474345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Visio" r:id="rId5" imgW="3762286" imgH="1495599" progId="Visio.Drawing.11">
                  <p:embed/>
                </p:oleObj>
              </mc:Choice>
              <mc:Fallback>
                <p:oleObj name="Visio" r:id="rId5" imgW="3762286" imgH="1495599" progId="Visio.Drawing.11">
                  <p:embed/>
                  <p:pic>
                    <p:nvPicPr>
                      <p:cNvPr id="228356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700" y="1136650"/>
                        <a:ext cx="4743450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57" name="Стрелка вправо 6"/>
          <p:cNvSpPr>
            <a:spLocks noChangeArrowheads="1"/>
          </p:cNvSpPr>
          <p:nvPr/>
        </p:nvSpPr>
        <p:spPr bwMode="auto">
          <a:xfrm>
            <a:off x="6635750" y="1765300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graphicFrame>
        <p:nvGraphicFramePr>
          <p:cNvPr id="228358" name="Объект 7"/>
          <p:cNvGraphicFramePr>
            <a:graphicFrameLocks noChangeAspect="1"/>
          </p:cNvGraphicFramePr>
          <p:nvPr/>
        </p:nvGraphicFramePr>
        <p:xfrm>
          <a:off x="2014538" y="2908300"/>
          <a:ext cx="5078412" cy="165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Visio" r:id="rId7" imgW="4010297" imgH="1495599" progId="Visio.Drawing.11">
                  <p:embed/>
                </p:oleObj>
              </mc:Choice>
              <mc:Fallback>
                <p:oleObj name="Visio" r:id="rId7" imgW="4010297" imgH="1495599" progId="Visio.Drawing.11">
                  <p:embed/>
                  <p:pic>
                    <p:nvPicPr>
                      <p:cNvPr id="228358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4538" y="2908300"/>
                        <a:ext cx="5078412" cy="165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59" name="Стрелка вправо 8"/>
          <p:cNvSpPr>
            <a:spLocks noChangeArrowheads="1"/>
          </p:cNvSpPr>
          <p:nvPr/>
        </p:nvSpPr>
        <p:spPr bwMode="auto">
          <a:xfrm>
            <a:off x="6516688" y="3455988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graphicFrame>
        <p:nvGraphicFramePr>
          <p:cNvPr id="228360" name="Объект 10"/>
          <p:cNvGraphicFramePr>
            <a:graphicFrameLocks noChangeAspect="1"/>
          </p:cNvGraphicFramePr>
          <p:nvPr/>
        </p:nvGraphicFramePr>
        <p:xfrm>
          <a:off x="7764464" y="4959350"/>
          <a:ext cx="126682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Visio" r:id="rId9" imgW="781090" imgH="752662" progId="Visio.Drawing.11">
                  <p:embed/>
                </p:oleObj>
              </mc:Choice>
              <mc:Fallback>
                <p:oleObj name="Visio" r:id="rId9" imgW="781090" imgH="752662" progId="Visio.Drawing.11">
                  <p:embed/>
                  <p:pic>
                    <p:nvPicPr>
                      <p:cNvPr id="228360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4464" y="4959350"/>
                        <a:ext cx="1266825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61" name="Объект 11"/>
          <p:cNvGraphicFramePr>
            <a:graphicFrameLocks noChangeAspect="1"/>
          </p:cNvGraphicFramePr>
          <p:nvPr/>
        </p:nvGraphicFramePr>
        <p:xfrm>
          <a:off x="2062163" y="4757739"/>
          <a:ext cx="4743450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Visio" r:id="rId11" imgW="3762286" imgH="1495599" progId="Visio.Drawing.11">
                  <p:embed/>
                </p:oleObj>
              </mc:Choice>
              <mc:Fallback>
                <p:oleObj name="Visio" r:id="rId11" imgW="3762286" imgH="1495599" progId="Visio.Drawing.11">
                  <p:embed/>
                  <p:pic>
                    <p:nvPicPr>
                      <p:cNvPr id="228361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163" y="4757739"/>
                        <a:ext cx="4743450" cy="165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8362" name="Прямая соединительная линия 13"/>
          <p:cNvCxnSpPr>
            <a:cxnSpLocks noChangeShapeType="1"/>
          </p:cNvCxnSpPr>
          <p:nvPr/>
        </p:nvCxnSpPr>
        <p:spPr bwMode="auto">
          <a:xfrm>
            <a:off x="1925639" y="2862263"/>
            <a:ext cx="746283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8363" name="Прямая соединительная линия 15"/>
          <p:cNvCxnSpPr>
            <a:cxnSpLocks noChangeShapeType="1"/>
          </p:cNvCxnSpPr>
          <p:nvPr/>
        </p:nvCxnSpPr>
        <p:spPr bwMode="auto">
          <a:xfrm>
            <a:off x="1925639" y="4718050"/>
            <a:ext cx="752633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8364" name="Стрелка вправо 16"/>
          <p:cNvSpPr>
            <a:spLocks noChangeArrowheads="1"/>
          </p:cNvSpPr>
          <p:nvPr/>
        </p:nvSpPr>
        <p:spPr bwMode="auto">
          <a:xfrm>
            <a:off x="6516688" y="5340350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graphicFrame>
        <p:nvGraphicFramePr>
          <p:cNvPr id="228365" name="Объект 1"/>
          <p:cNvGraphicFramePr>
            <a:graphicFrameLocks noChangeAspect="1"/>
          </p:cNvGraphicFramePr>
          <p:nvPr/>
        </p:nvGraphicFramePr>
        <p:xfrm>
          <a:off x="7773989" y="3163889"/>
          <a:ext cx="1266825" cy="122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Visio" r:id="rId13" imgW="781090" imgH="752662" progId="Visio.Drawing.11">
                  <p:embed/>
                </p:oleObj>
              </mc:Choice>
              <mc:Fallback>
                <p:oleObj name="Visio" r:id="rId13" imgW="781090" imgH="752662" progId="Visio.Drawing.11">
                  <p:embed/>
                  <p:pic>
                    <p:nvPicPr>
                      <p:cNvPr id="228365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3989" y="3163889"/>
                        <a:ext cx="1266825" cy="1220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05367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9F868-A30A-1B14-D6E6-391298DC9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8667"/>
          </a:xfrm>
        </p:spPr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EnumSet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902257-FC4C-B6E4-0B82-0626CD88F63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11572" y="1179000"/>
            <a:ext cx="10972800" cy="45000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EnumSet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&lt;E&gt; static methods (creating):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–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довільний набір зі значень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allOf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всі значення перерахування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complementOf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всі, крім переданих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copyOf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копіювання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noneOf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жодного з переданих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діапазон значень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509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79E34BC-82C5-42DB-96D1-DBACC8C4E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876" y="829559"/>
            <a:ext cx="10693924" cy="5347404"/>
          </a:xfrm>
        </p:spPr>
        <p:txBody>
          <a:bodyPr/>
          <a:lstStyle/>
          <a:p>
            <a:pPr marL="0" indent="0">
              <a:buNone/>
            </a:pP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ми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спробуємо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додати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туди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одиницю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у нас не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вийде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тому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більшості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вже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є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одиниця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29FC11B-F8F9-476D-9FBD-07CBAE202736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603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>
                <a:latin typeface="Times New Roman" panose="02020603050405020304" pitchFamily="18" charset="0"/>
                <a:cs typeface="Times New Roman" panose="02020603050405020304" pitchFamily="18" charset="0"/>
              </a:rPr>
              <a:t>Що таке множина 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Set) 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DB2E294-83AF-4BBD-810E-E18867672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76" y="2169306"/>
            <a:ext cx="3965494" cy="25193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F93E29-6587-45B5-AD57-0BF9FF1547E2}"/>
              </a:ext>
            </a:extLst>
          </p:cNvPr>
          <p:cNvSpPr txBox="1"/>
          <p:nvPr/>
        </p:nvSpPr>
        <p:spPr>
          <a:xfrm>
            <a:off x="659876" y="5018144"/>
            <a:ext cx="10058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Таким чином,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множина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забезпечує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унікальність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своїх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елементів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Можете бути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спокійні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дублюватись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множинах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нічого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не буде.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189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82424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endParaRPr lang="ru-RU" alt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53906"/>
            <a:ext cx="10515600" cy="4351338"/>
          </a:xfrm>
        </p:spPr>
        <p:txBody>
          <a:bodyPr/>
          <a:lstStyle/>
          <a:p>
            <a:pPr>
              <a:defRPr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Set&lt;E&gt;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множина унікальних об’єктів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</a:p>
          <a:p>
            <a:pPr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 містить тільки методи, успадковані від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реалізації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defRPr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java.util.HashSet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defRPr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java.util.TreeSet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java.util.LinkedHashSet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562" lvl="1" indent="0">
              <a:buNone/>
              <a:defRPr/>
            </a:pP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ru-RU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D76797-EFAA-20DC-89FD-D3DBDFD6D407}"/>
              </a:ext>
            </a:extLst>
          </p:cNvPr>
          <p:cNvSpPr txBox="1"/>
          <p:nvPr/>
        </p:nvSpPr>
        <p:spPr>
          <a:xfrm>
            <a:off x="5627803" y="3429000"/>
            <a:ext cx="54412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Set&lt;String&gt; set = new HashSet&lt;&gt;()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("one");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("two");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("three");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(set);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706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F5C80D-F9A6-4EDA-BC7C-4EBBD67E7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84081"/>
          </a:xfrm>
        </p:spPr>
        <p:txBody>
          <a:bodyPr>
            <a:normAutofit/>
          </a:bodyPr>
          <a:lstStyle/>
          <a:p>
            <a:pPr algn="ctr"/>
            <a:r>
              <a:rPr lang="uk-UA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Які є види множин</a:t>
            </a:r>
            <a:endParaRPr lang="uk-UA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A4F089A-7AC8-4A1F-AE39-53C07EDF3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20" y="1238250"/>
            <a:ext cx="3190875" cy="438150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8AA13974-6882-4A02-A41C-CBB835DBC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7034" y="2121031"/>
            <a:ext cx="6411065" cy="30162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 бачите, є три основні види множин - </a:t>
            </a:r>
            <a:r>
              <a:rPr kumimoji="0" lang="uk-UA" altLang="uk-UA" sz="28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kumimoji="0" lang="uk-UA" altLang="uk-UA" sz="28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LinkedHashSet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і </a:t>
            </a:r>
            <a:r>
              <a:rPr kumimoji="0" lang="uk-UA" altLang="uk-UA" sz="28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Є й інші - але поки ми тільки знайомимося з </a:t>
            </a:r>
            <a:r>
              <a:rPr kumimoji="0" lang="uk-UA" altLang="uk-UA" sz="28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-ми, поки нам знати нам їх зовсім не обов'язково  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Серед </a:t>
            </a:r>
            <a:r>
              <a:rPr kumimoji="0" lang="uk-UA" altLang="uk-UA" sz="28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kumimoji="0" lang="uk-UA" altLang="uk-UA" sz="28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LinkedHashSet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та </a:t>
            </a:r>
            <a:r>
              <a:rPr kumimoji="0" lang="uk-UA" altLang="uk-UA" sz="28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kumimoji="0" lang="uk-UA" altLang="uk-UA" sz="2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найчастіше використовується </a:t>
            </a:r>
            <a:r>
              <a:rPr kumimoji="0" lang="uk-UA" altLang="uk-UA" sz="28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AutoShape 2" descr="🙂">
            <a:extLst>
              <a:ext uri="{FF2B5EF4-FFF2-40B4-BE49-F238E27FC236}">
                <a16:creationId xmlns:a16="http://schemas.microsoft.com/office/drawing/2014/main" id="{9B3F6B8C-C075-4DF5-B4BD-04CB2C5AB8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234613" y="-228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66227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90220B-3A7A-4AE4-92F7-42D7D12AA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5228"/>
          </a:xfrm>
        </p:spPr>
        <p:txBody>
          <a:bodyPr>
            <a:normAutofit/>
          </a:bodyPr>
          <a:lstStyle/>
          <a:p>
            <a:pPr algn="ctr"/>
            <a:r>
              <a:rPr lang="uk-UA" sz="4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Чим відрізняються </a:t>
            </a:r>
            <a:r>
              <a:rPr lang="en-US" sz="4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HashSet, </a:t>
            </a:r>
            <a:r>
              <a:rPr lang="en-US" sz="4000" b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LinkedHashSet</a:t>
            </a:r>
            <a:r>
              <a:rPr lang="en-US" sz="4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4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 </a:t>
            </a:r>
            <a:r>
              <a:rPr lang="en-US" sz="4000" b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951F99-619D-434F-905A-5A29FE633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144" y="1300899"/>
            <a:ext cx="10599656" cy="4876064"/>
          </a:xfrm>
        </p:spPr>
        <p:txBody>
          <a:bodyPr>
            <a:norm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HashSet </a:t>
            </a:r>
            <a:r>
              <a:rPr lang="uk-UA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зберігає елементи в довільному порядку, зате швидко шукає. Підходить, якщо порядок не важливий, але важлива швидкість. Більше того, для оптимізації пошуку, 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HashSet </a:t>
            </a:r>
            <a:r>
              <a:rPr lang="uk-UA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зберігатиме елементи так, як йому зручно.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LinkedHashSet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зберігатиме елементи в порядку додавання, зате працює повільніше.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зберігає елементи відсортованими.</a:t>
            </a:r>
          </a:p>
          <a:p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329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914F6145-EA5F-47DD-BA7B-95590A445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982645"/>
            <a:ext cx="10515601" cy="40318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kumimoji="0" lang="uk-UA" altLang="uk-UA" sz="32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реалізує інтерфейс </a:t>
            </a:r>
            <a:r>
              <a:rPr kumimoji="0" lang="uk-UA" altLang="uk-UA" sz="32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заснований на хеш-таблиці, а також підтримується за допомогою екземпляра </a:t>
            </a:r>
            <a:r>
              <a:rPr kumimoji="0" lang="uk-UA" altLang="uk-UA" sz="32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У </a:t>
            </a:r>
            <a:r>
              <a:rPr kumimoji="0" lang="uk-UA" altLang="uk-UA" sz="32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елементи не впорядковані, немає жодних гарантій, що елементи будуть у тому ж порядку через якийсь час. Операції додавання, видалення та пошуку будуть виконуватися за константний час за умови, що хеш-функція правильно розподіляє елементи по «кошиках», про що буде розказано далі. 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B9425F14-11B4-43CD-BC0A-686995BFC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522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143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84FC183-ED08-4EAD-8F57-F570BFE0E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1065229"/>
            <a:ext cx="11353800" cy="40036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6348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Кілька важливих пунктів про </a:t>
            </a:r>
            <a:r>
              <a:rPr kumimoji="0" lang="uk-UA" altLang="uk-UA" sz="32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32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Т.к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клас реалізує інтерфейс </a:t>
            </a:r>
            <a:r>
              <a:rPr kumimoji="0" lang="uk-UA" altLang="uk-UA" sz="32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він може зберігати лише унікальні значення;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3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Може зберігати значення NULL;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3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Порядок додавання елементів обчислюється за допомогою хеш-коду;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32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також реалізує інтерфейси </a:t>
            </a:r>
            <a:r>
              <a:rPr kumimoji="0" lang="uk-UA" altLang="uk-UA" sz="32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Serializable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та </a:t>
            </a:r>
            <a:r>
              <a:rPr kumimoji="0" lang="uk-UA" altLang="uk-UA" sz="32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Cloneable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32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7A48F73-04B1-4544-8ECD-A64C5EBA2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522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5784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3169</Words>
  <Application>Microsoft Office PowerPoint</Application>
  <PresentationFormat>Широкоэкранный</PresentationFormat>
  <Paragraphs>298</Paragraphs>
  <Slides>31</Slides>
  <Notes>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43" baseType="lpstr">
      <vt:lpstr>Arial</vt:lpstr>
      <vt:lpstr>Calibri</vt:lpstr>
      <vt:lpstr>Calibri Light</vt:lpstr>
      <vt:lpstr>Courier New</vt:lpstr>
      <vt:lpstr>inherit</vt:lpstr>
      <vt:lpstr>Menlo</vt:lpstr>
      <vt:lpstr>Open Sans</vt:lpstr>
      <vt:lpstr>Roboto</vt:lpstr>
      <vt:lpstr>Times New Roman</vt:lpstr>
      <vt:lpstr>Wingdings</vt:lpstr>
      <vt:lpstr>Тема Office</vt:lpstr>
      <vt:lpstr>Visio</vt:lpstr>
      <vt:lpstr>Презентация PowerPoint</vt:lpstr>
      <vt:lpstr>HashSet</vt:lpstr>
      <vt:lpstr>Що таке множина (Set) </vt:lpstr>
      <vt:lpstr>Презентация PowerPoint</vt:lpstr>
      <vt:lpstr>Інтерфейс Set</vt:lpstr>
      <vt:lpstr>Які є види множин</vt:lpstr>
      <vt:lpstr>Чим відрізняються HashSet, LinkedHashSet і TreeSet</vt:lpstr>
      <vt:lpstr>HashSet</vt:lpstr>
      <vt:lpstr>HashSet</vt:lpstr>
      <vt:lpstr>HashSet</vt:lpstr>
      <vt:lpstr>HashSet</vt:lpstr>
      <vt:lpstr>HashSet</vt:lpstr>
      <vt:lpstr>HashSet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Методи HashSet</vt:lpstr>
      <vt:lpstr>HashSet. Конспект</vt:lpstr>
      <vt:lpstr>Презентация PowerPoint</vt:lpstr>
      <vt:lpstr>Презентация PowerPoint</vt:lpstr>
      <vt:lpstr>Презентация PowerPoint</vt:lpstr>
      <vt:lpstr>Презентация PowerPoint</vt:lpstr>
      <vt:lpstr>LinkedHashSet</vt:lpstr>
      <vt:lpstr>Презентация PowerPoint</vt:lpstr>
      <vt:lpstr>Презентация PowerPoint</vt:lpstr>
      <vt:lpstr>Презентация PowerPoint</vt:lpstr>
      <vt:lpstr>Класи HashSet, TreeSet, LinkedHashSet </vt:lpstr>
      <vt:lpstr>EnumSet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6.5. Алгоритми пошуку і сортування</dc:title>
  <dc:creator>Шейко Ростислав Олександрович</dc:creator>
  <cp:lastModifiedBy>я я</cp:lastModifiedBy>
  <cp:revision>8</cp:revision>
  <dcterms:created xsi:type="dcterms:W3CDTF">2024-01-05T21:37:27Z</dcterms:created>
  <dcterms:modified xsi:type="dcterms:W3CDTF">2024-02-28T17:45:25Z</dcterms:modified>
</cp:coreProperties>
</file>