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4" r:id="rId2"/>
    <p:sldId id="300" r:id="rId3"/>
    <p:sldId id="278" r:id="rId4"/>
    <p:sldId id="316" r:id="rId5"/>
    <p:sldId id="317" r:id="rId6"/>
    <p:sldId id="318" r:id="rId7"/>
    <p:sldId id="335" r:id="rId8"/>
    <p:sldId id="334" r:id="rId9"/>
    <p:sldId id="333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0" r:id="rId20"/>
    <p:sldId id="328" r:id="rId21"/>
    <p:sldId id="332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4BF9E-3F1F-4A7F-AD48-2A75BDECB5CA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518F-8E24-46B4-B6DA-389F2FA056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8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57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86FE-6BB7-4DB2-892E-97B9EBBD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08361-93C5-4D4B-8684-B56E68E42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AABB5-E87C-4045-9844-F4402E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3E7D-10B7-4DF9-B5AB-7649D4FA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4E644-30D1-4CAA-8242-FC4EF4A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56FD5-9D10-4F93-ADDB-1B2CD8B3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8505D4-872A-43D9-A02E-EFF454F5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25D16-11BB-4DFC-8FF4-91906747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03142-DA58-49EE-8EA5-8E1A66F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5E9BC-055E-4E09-BA98-8416FC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0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37BD65-BB54-4A29-BB08-748E8BA5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B19E9-3ACC-4005-BB6D-51CA406F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1598F-8510-48B1-AAC1-6F9DAE29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970F7-4C41-4EA1-AE30-DC7C028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A8EB9-561F-45E7-8C8D-F073283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004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D9CA2-E70A-4A52-84E0-6BB61DF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0A81E-C1EE-4F8E-BFAF-6A11ED79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C314D-6810-41CA-BD2C-F1D560F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23E35-3F46-424C-8D8F-F27BB7F7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41297-9A65-4509-9CCD-0845383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8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019F-3F6A-4A83-AA9D-7F501E30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447C23-F102-4018-A76A-77A6803D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9460D-8C40-4C8E-B860-FEF1E690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60E-586A-43F0-88CF-90315B3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76169-039A-46E8-ABEA-AF2AACEF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5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68EC-8047-4488-BC2A-95E90C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5A987-F4E6-4DCA-8AAD-AA26C069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BAAFEE-741B-48B8-81E5-D76BAF7C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C7E2E-1C15-4B40-A7A7-A0D28C08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5D51C7-B363-4D3F-94AC-8AAB0BC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6A5CD-CA7E-4D9F-93B7-F57B3F1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3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08255-E617-4DF4-A25C-F6B7F18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019028-C223-4BAF-B535-94239EE42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76243F-65FD-43D2-80BC-B53D27B2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E66C64-9EBE-47CC-BD1F-2856C3CE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D5B60-5E0B-4222-BF49-DD8ADA7A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34268D-1376-4413-973D-7C8975F1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4E3EA-2169-43F1-B811-4DD75BD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393714-FC46-451E-A978-E84209B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47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A6A7-DC33-4219-9B8A-98562FE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473EE2-13BD-4E63-A418-95DF6F3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31E0C7-2EA9-49C3-B299-C3CFAD3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BD6D7E-0C3A-4259-AC59-53C0FFA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C82B83-D745-4BF2-9E81-26AF031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37D690-5B89-4D45-B9A3-4CB42CF4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B2ACC-BBE1-4A7E-80D3-07580D3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0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9AEAC-F2E6-4639-A413-BEA26A89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5D456-BAF5-44FB-9956-6431703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D82AB-C871-494D-912F-40EAB7E3F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5AC2D-7282-4717-AAAC-5DF62622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56AF0-0B79-4B00-8081-6F15F1E0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487CE-1372-427F-A86B-125168C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9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A427-13C8-4B88-A874-A28243F5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BC3AD-BD7F-4634-BF02-4FF29D13D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B463E-F461-4275-9AEF-1F9A406AC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ABC3D-7030-4CF5-ABD7-E4572842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AB709-25AF-4D72-B791-AA64696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E368D-0F70-4F33-8BB4-B6DCC53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17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A63D-AEF7-4194-B488-DB3211D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E54F68-964D-4C6A-8D23-A6F8751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0286-9794-4C1D-A777-B2D78BE5C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25C8-2E79-4CB5-8BA5-E4A416168F39}" type="datetimeFigureOut">
              <a:rPr lang="uk-UA" smtClean="0"/>
              <a:t>21.02.2024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93C38-B74D-402C-8610-70CD579C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0795C-F4EB-4FBE-9D14-D2330C2DC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147C-41D5-4C62-9C2A-307CE282AE0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B46F3-3C6A-4340-8569-186309E49FA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масиви. Сортування 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5092F20-3099-4B5E-8622-C93465A5B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8C8F0-BC93-4F9F-A38F-85DEAE02FE8E}"/>
              </a:ext>
            </a:extLst>
          </p:cNvPr>
          <p:cNvSpPr txBox="1"/>
          <p:nvPr/>
        </p:nvSpPr>
        <p:spPr>
          <a:xfrm>
            <a:off x="452486" y="904973"/>
            <a:ext cx="4496586" cy="156966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невеликою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26A10-0CCC-4D31-BA84-A03BC520B65C}"/>
              </a:ext>
            </a:extLst>
          </p:cNvPr>
          <p:cNvSpPr txBox="1"/>
          <p:nvPr/>
        </p:nvSpPr>
        <p:spPr>
          <a:xfrm>
            <a:off x="5194169" y="904973"/>
            <a:ext cx="6768445" cy="156966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невідсортовану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переміщуються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E1D415-8135-4AF2-9250-C393FB321B29}"/>
              </a:ext>
            </a:extLst>
          </p:cNvPr>
          <p:cNvSpPr txBox="1"/>
          <p:nvPr/>
        </p:nvSpPr>
        <p:spPr>
          <a:xfrm>
            <a:off x="0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FAD2B-753A-4DE3-AABC-77F59CEED8B6}"/>
              </a:ext>
            </a:extLst>
          </p:cNvPr>
          <p:cNvSpPr txBox="1"/>
          <p:nvPr/>
        </p:nvSpPr>
        <p:spPr>
          <a:xfrm>
            <a:off x="452486" y="3552370"/>
            <a:ext cx="11510128" cy="193899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вставки,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поточний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(ключ)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попередника, то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попередником.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Перемістити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одну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вгору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переставляється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5D2614A-F50D-47BA-84E3-4B68F74F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F948-ADFD-4FDB-86A9-E5B7A6A0E124}"/>
              </a:ext>
            </a:extLst>
          </p:cNvPr>
          <p:cNvSpPr txBox="1"/>
          <p:nvPr/>
        </p:nvSpPr>
        <p:spPr>
          <a:xfrm>
            <a:off x="386498" y="918695"/>
            <a:ext cx="824609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j = i - 1;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Переміщуємо елементи, які більші за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вправо на одну позицію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(j &gt;= 0 &amp;&amp;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j = j - 1;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6};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endParaRPr lang="uk-U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0D8EC0-1DB5-496E-B683-C212A8F98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55BC1-175F-4998-979A-DA9C0D682021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FA391-57D6-4B81-AD8A-A2A694591A01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CE8C2-86D2-4AAF-85A3-CCED6A484C8F}"/>
              </a:ext>
            </a:extLst>
          </p:cNvPr>
          <p:cNvSpPr txBox="1"/>
          <p:nvPr/>
        </p:nvSpPr>
        <p:spPr>
          <a:xfrm>
            <a:off x="1951348" y="2455930"/>
            <a:ext cx="8182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Ефективна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Є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адаптивним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частково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5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8F76D-E91D-4F22-9B7E-B7B9A499AA85}"/>
              </a:ext>
            </a:extLst>
          </p:cNvPr>
          <p:cNvSpPr txBox="1"/>
          <p:nvPr/>
        </p:nvSpPr>
        <p:spPr>
          <a:xfrm>
            <a:off x="177145" y="934692"/>
            <a:ext cx="1183771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 — це простий та ефективний алгоритм сортування, який на кожній ітерації вибирає найменший (або більший) елемент із невідсортованої частини масиву/списку та переміщує його у відсортовану.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0B0905-D373-4331-8861-72350977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F237-5B46-4FE5-A35C-CC341D1DE19C}"/>
              </a:ext>
            </a:extLst>
          </p:cNvPr>
          <p:cNvSpPr txBox="1"/>
          <p:nvPr/>
        </p:nvSpPr>
        <p:spPr>
          <a:xfrm>
            <a:off x="0" y="22387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ABDA9-5B2C-41FF-B969-AA9180E408D3}"/>
              </a:ext>
            </a:extLst>
          </p:cNvPr>
          <p:cNvSpPr txBox="1"/>
          <p:nvPr/>
        </p:nvSpPr>
        <p:spPr>
          <a:xfrm>
            <a:off x="177145" y="3188123"/>
            <a:ext cx="11837710" cy="1938992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відсортувати масив методом сортування вибором, потрібно вибирати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ітеративно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найбільший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міняти його місцями з першим елементом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Повторювати цей процес для кожного елемента з невідсортованого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доки не буде відсортовано весь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08B0A9EC-BC04-4F79-9CE2-FDD94BBA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87A84-F896-429B-9328-D8CEF6B3E449}"/>
              </a:ext>
            </a:extLst>
          </p:cNvPr>
          <p:cNvSpPr txBox="1"/>
          <p:nvPr/>
        </p:nvSpPr>
        <p:spPr>
          <a:xfrm>
            <a:off x="235670" y="906411"/>
            <a:ext cx="1258478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 - 1;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 = i + 1; j &lt; n; j++)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Обмін значень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{64, 25, 12, 22, 11};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Допоміжний метод для виводу масиву на екран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42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CA5C3-58A2-4FA1-8FCF-9392096E1BB5}"/>
              </a:ext>
            </a:extLst>
          </p:cNvPr>
          <p:cNvSpPr txBox="1"/>
          <p:nvPr/>
        </p:nvSpPr>
        <p:spPr>
          <a:xfrm>
            <a:off x="557752" y="1416933"/>
            <a:ext cx="110764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800" b="1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використовується два цикли: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вибору елементів з масиву по одному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порівняння обраного елемента з кожним іншим елементом масиву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сукупна складність =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O(n*n) = O(n</a:t>
            </a:r>
            <a:r>
              <a:rPr lang="en-US" sz="2800" b="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тому що додаткова пам'ять використовується тільки для збереження одного значення при перестановці.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вибором робить не більше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перестановок і буде корисним, коли запис у пам'ять коштує дорого.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EF1ABF-C3B1-430F-B576-4BAF7A13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3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171253" y="944119"/>
            <a:ext cx="11913909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 — це алгоритм сортування, який ділить масив на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сортує кожен з них, а потім поєднує відсортовані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в результаті дає відсортований масив.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1444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54A19-3444-485D-9E56-55099ECD63E4}"/>
              </a:ext>
            </a:extLst>
          </p:cNvPr>
          <p:cNvSpPr txBox="1"/>
          <p:nvPr/>
        </p:nvSpPr>
        <p:spPr>
          <a:xfrm>
            <a:off x="308334" y="2975445"/>
            <a:ext cx="11639746" cy="120032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кожному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98E55EB3-D600-46DD-8E7B-C11EB1CB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79D9-6B85-4410-8B4F-1D7B284B26E7}"/>
              </a:ext>
            </a:extLst>
          </p:cNvPr>
          <p:cNvSpPr txBox="1"/>
          <p:nvPr/>
        </p:nvSpPr>
        <p:spPr>
          <a:xfrm>
            <a:off x="266308" y="692533"/>
            <a:ext cx="609442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Копіюємо елементи в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System.arraycopy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лівий та правий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Злиття двох відсортованих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endParaRPr lang="uk-UA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Порівнюємо елементи з лівого та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підмасивів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і злиттям їх у результат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лівого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Додаємо залишкові елементи з правого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підмасиву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(якщо є)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rightArray.length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rightIndex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("Початковий масив:");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646914" y="1944180"/>
            <a:ext cx="108950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злиттям застосовується у таких цілях: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великих наборів даних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завдяки тому, що гарантована складність у гіршому випадку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зовнішнє сортування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коли набір даних для сортування занадто великий і не міститься в пам'яті;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користувача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сортування злиттям можна адаптувати для різних випадків розподілу вхідних даних, наприклад, для частково відсортованих, майже відсортованих або повністю несортованих даних;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 кількості інверсій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log(N))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0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FC6A6BC-5AF0-4C5E-B347-FF220EB7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97769-4A52-4204-8A48-A981BEBE2783}"/>
              </a:ext>
            </a:extLst>
          </p:cNvPr>
          <p:cNvSpPr txBox="1"/>
          <p:nvPr/>
        </p:nvSpPr>
        <p:spPr>
          <a:xfrm>
            <a:off x="439132" y="848266"/>
            <a:ext cx="4764464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двійкової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2DD-40BD-4E8D-AB95-FD8057857AB6}"/>
              </a:ext>
            </a:extLst>
          </p:cNvPr>
          <p:cNvSpPr txBox="1"/>
          <p:nvPr/>
        </p:nvSpPr>
        <p:spPr>
          <a:xfrm>
            <a:off x="0" y="23434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035B1-6457-4AFA-BFB1-D363292983B8}"/>
              </a:ext>
            </a:extLst>
          </p:cNvPr>
          <p:cNvSpPr txBox="1"/>
          <p:nvPr/>
        </p:nvSpPr>
        <p:spPr>
          <a:xfrm>
            <a:off x="5658440" y="830997"/>
            <a:ext cx="6094428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нагадує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поміщається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початок. Той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12A10-CDF0-47D2-B585-FE3E6F4FA087}"/>
              </a:ext>
            </a:extLst>
          </p:cNvPr>
          <p:cNvSpPr txBox="1"/>
          <p:nvPr/>
        </p:nvSpPr>
        <p:spPr>
          <a:xfrm>
            <a:off x="876693" y="418550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CCA2E-9376-484C-B3DC-47C9FFA78425}"/>
              </a:ext>
            </a:extLst>
          </p:cNvPr>
          <p:cNvSpPr txBox="1"/>
          <p:nvPr/>
        </p:nvSpPr>
        <p:spPr>
          <a:xfrm>
            <a:off x="439132" y="3181497"/>
            <a:ext cx="11313736" cy="34163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кроки,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стане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одиниці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найбільшим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підняти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купи,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залишилися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відсортований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масиві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6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76" y="199579"/>
            <a:ext cx="10684544" cy="826871"/>
          </a:xfrm>
        </p:spPr>
        <p:txBody>
          <a:bodyPr>
            <a:normAutofit/>
          </a:bodyPr>
          <a:lstStyle/>
          <a:p>
            <a:r>
              <a:rPr lang="uk-UA" sz="4000" b="1">
                <a:solidFill>
                  <a:srgbClr val="0070C0"/>
                </a:solidFill>
                <a:latin typeface="SchoolBookCTT" pitchFamily="2" charset="0"/>
              </a:rPr>
              <a:t>Графік зростання О</a:t>
            </a:r>
            <a:endParaRPr lang="ru-RU" sz="4000" b="1">
              <a:solidFill>
                <a:srgbClr val="0070C0"/>
              </a:solidFill>
              <a:latin typeface="SchoolBookCT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A24011-D6BD-4655-A4B5-2AED059A67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731" y="2114550"/>
            <a:ext cx="5177790" cy="33138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EE51A9-94C2-0940-C7BC-1AC85F0D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621" y="1851660"/>
            <a:ext cx="6688648" cy="4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323A61A-EEAB-4FC4-8B98-58755A1FE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</a:t>
            </a:r>
            <a:r>
              <a:rPr lang="uk-UA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A095C-8732-49F2-A20D-F663E40876AD}"/>
              </a:ext>
            </a:extLst>
          </p:cNvPr>
          <p:cNvSpPr txBox="1"/>
          <p:nvPr/>
        </p:nvSpPr>
        <p:spPr>
          <a:xfrm>
            <a:off x="134332" y="1132654"/>
            <a:ext cx="4635631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за допомогою пірамідального сортування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Побудова купи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/ 2 - 1; i &gt;= 0; i--)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i);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Поступове видалення максимального елементу з купи і вставлення його у відсортовану частину масиву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n - 1; i &gt; 0; i--)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Переміщаємо поточний корінь у кінець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Викликамо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 зменшеній купі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i, 0);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Функція для виконання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піддерева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з коренем індексу i, що має розмір n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i;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Ініціалізуємо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найбільший елемент як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+ 1; // Лівий дочірній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2 * i + 2; // Правий дочірній вузол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лівий дочірній вузол більший за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правий дочірній вузол більший за найбільший досі вузол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Якщо найбільший елемент не корінь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!= i)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піддерево</a:t>
            </a:r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, n,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виведення масиву на екран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[i] + " 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Приклад використання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= {12, 11, 13, 5, 6, 7};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("Даний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23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81DC4-47BB-4D4E-B4E6-6CD06F8097A8}"/>
              </a:ext>
            </a:extLst>
          </p:cNvPr>
          <p:cNvSpPr txBox="1"/>
          <p:nvPr/>
        </p:nvSpPr>
        <p:spPr>
          <a:xfrm>
            <a:off x="153773" y="1953607"/>
            <a:ext cx="118813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 сортування виконується "на місці". Її типова реалізація нестабільна, але її можна зробити такою. Вона приблизно в 2-3 рази повільніше за швидку.</a:t>
            </a:r>
          </a:p>
          <a:p>
            <a:pPr algn="l"/>
            <a:r>
              <a:rPr lang="uk-UA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пірамідального сортування використовується мінімальний обсяг пам'яті. Вона проста розуміння, оскільки у ній не використовуються просунуті концепції, наприклад, рекурсія. У цьому пірамідальна сортування нестабільна, оскільки порядок елементів щодо одне одного може змінитися. Крім того, вона не є дуже ефективною для обробки дуже складних даних.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2FF62-E523-429E-8B47-9F3E604B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8F0F3-94A6-447C-82DE-9FE96930CDF6}"/>
              </a:ext>
            </a:extLst>
          </p:cNvPr>
          <p:cNvSpPr txBox="1"/>
          <p:nvPr/>
        </p:nvSpPr>
        <p:spPr>
          <a:xfrm>
            <a:off x="0" y="95393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6D62-E671-4D5A-9CB3-27D544220FFA}"/>
              </a:ext>
            </a:extLst>
          </p:cNvPr>
          <p:cNvSpPr txBox="1"/>
          <p:nvPr/>
        </p:nvSpPr>
        <p:spPr>
          <a:xfrm>
            <a:off x="6094428" y="953931"/>
            <a:ext cx="6094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впорядкування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спаданням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останньою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цифрою, за сумою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дільників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порядку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неефективні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вибором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ct val="1500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"кучею"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злиттям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пірамідальне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097CA03-EBDD-4325-890B-64A07C06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DB32C-D085-4173-84CC-1399DBA8A9A4}"/>
              </a:ext>
            </a:extLst>
          </p:cNvPr>
          <p:cNvSpPr txBox="1"/>
          <p:nvPr/>
        </p:nvSpPr>
        <p:spPr>
          <a:xfrm>
            <a:off x="169682" y="907850"/>
            <a:ext cx="6447934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найпростіший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перестановки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F93B1-DF48-4AB8-B4C8-E61E34E6A4AA}"/>
              </a:ext>
            </a:extLst>
          </p:cNvPr>
          <p:cNvSpPr txBox="1"/>
          <p:nvPr/>
        </p:nvSpPr>
        <p:spPr>
          <a:xfrm>
            <a:off x="7063819" y="920141"/>
            <a:ext cx="4958499" cy="193899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не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великих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наборів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гіршому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24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37D1B-56BA-4B43-9F6C-19F1FE6854E8}"/>
              </a:ext>
            </a:extLst>
          </p:cNvPr>
          <p:cNvSpPr txBox="1"/>
          <p:nvPr/>
        </p:nvSpPr>
        <p:spPr>
          <a:xfrm>
            <a:off x="169682" y="3899012"/>
            <a:ext cx="11852636" cy="26776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uk-UA" sz="2400" dirty="0"/>
              <a:t>Провести ітерацію зліва, порівнюючи сусідні елементи та поміщаючи більший із них праворуч. В результаті спочатку буде знайдено найбільший елемент, який потім буде переміщений у праву крайню позицію. </a:t>
            </a:r>
            <a:endParaRPr lang="en-US" sz="2400" dirty="0"/>
          </a:p>
          <a:p>
            <a:endParaRPr lang="en-US" sz="2400" dirty="0"/>
          </a:p>
          <a:p>
            <a:r>
              <a:rPr lang="uk-UA" sz="2400" dirty="0"/>
              <a:t>Повторити процес для лівого </a:t>
            </a:r>
            <a:r>
              <a:rPr lang="uk-UA" sz="2400" dirty="0" err="1"/>
              <a:t>підмасиву</a:t>
            </a:r>
            <a:r>
              <a:rPr lang="uk-UA" sz="2400" dirty="0"/>
              <a:t>, який ще не відсортований: знайти в ньому найбільший елемент і помістити його в праву позицію </a:t>
            </a:r>
            <a:r>
              <a:rPr lang="uk-UA" sz="2400" dirty="0" err="1"/>
              <a:t>підмасиву</a:t>
            </a:r>
            <a:r>
              <a:rPr lang="uk-UA" sz="2400" dirty="0"/>
              <a:t>. Повторювати процес, доки не будуть відсортовані всі дані.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CD620-74A9-451A-8189-4D6420C9B6CC}"/>
              </a:ext>
            </a:extLst>
          </p:cNvPr>
          <p:cNvSpPr txBox="1"/>
          <p:nvPr/>
        </p:nvSpPr>
        <p:spPr>
          <a:xfrm>
            <a:off x="0" y="29386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сортування «бульбашкою»</a:t>
            </a:r>
          </a:p>
        </p:txBody>
      </p:sp>
    </p:spTree>
    <p:extLst>
      <p:ext uri="{BB962C8B-B14F-4D97-AF65-F5344CB8AC3E}">
        <p14:creationId xmlns:p14="http://schemas.microsoft.com/office/powerpoint/2010/main" val="117228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46320C7-1417-46CF-B682-06B94FD1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6016-B10D-4588-8A5A-6A808B1387DF}"/>
              </a:ext>
            </a:extLst>
          </p:cNvPr>
          <p:cNvSpPr txBox="1"/>
          <p:nvPr/>
        </p:nvSpPr>
        <p:spPr>
          <a:xfrm>
            <a:off x="182252" y="830997"/>
            <a:ext cx="120097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BubbleSortExample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{64, 34, 25, 12, 22, 11, 90};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до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("Масив після сортування:");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сортування масиву "бульбашкою"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n-1; i++)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n-i-1; j++)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// обмін елементів, якщо вони не впорядковані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[j+1] =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друку масиву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4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8604FAB-412A-4953-A71C-995DD229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бульбашкою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23B15-E2A1-47F1-9519-3CD4812F600A}"/>
              </a:ext>
            </a:extLst>
          </p:cNvPr>
          <p:cNvSpPr txBox="1"/>
          <p:nvPr/>
        </p:nvSpPr>
        <p:spPr>
          <a:xfrm>
            <a:off x="-1" y="93325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Тимчасова складність: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6668D-8A0B-49AF-AA87-61B192264B88}"/>
              </a:ext>
            </a:extLst>
          </p:cNvPr>
          <p:cNvSpPr txBox="1"/>
          <p:nvPr/>
        </p:nvSpPr>
        <p:spPr>
          <a:xfrm>
            <a:off x="6096000" y="9332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Додатковий простір: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7E56-899C-4C70-9EB8-FF61A9DAD2CB}"/>
              </a:ext>
            </a:extLst>
          </p:cNvPr>
          <p:cNvSpPr txBox="1"/>
          <p:nvPr/>
        </p:nvSpPr>
        <p:spPr>
          <a:xfrm>
            <a:off x="265520" y="2008807"/>
            <a:ext cx="11660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Бульбашкове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сортування просте для розуміння, і його нескладно реалізувати. Для його не потрібний додатковий простір, крім тимчасових змінних. Це стабільний алгоритм сортування, тобто елементи з тим самим значенням будуть розташовані в тому ж порядку відносно один одного і в відсортованому масиві.</a:t>
            </a:r>
          </a:p>
          <a:p>
            <a:pPr algn="l"/>
            <a:endParaRPr lang="uk-UA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той самий час сортування бульбашкою дуже повільно обробляє великі набори даних, оскільки його тимчасова складність дорівнює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O(n2).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цей алгоритм заснований на порівнянні, що у певних випадках може обмежувати його ефективність.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BDC0A0D-1728-4D7E-B0FC-7BF209855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28754-7D42-4B5D-AF1E-2B6236C06007}"/>
              </a:ext>
            </a:extLst>
          </p:cNvPr>
          <p:cNvSpPr txBox="1"/>
          <p:nvPr/>
        </p:nvSpPr>
        <p:spPr>
          <a:xfrm>
            <a:off x="728220" y="920621"/>
            <a:ext cx="10876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працює за принципом «розділяй і володарюй» — ми будемо ділити масив і застосовувати один і той самий алгоритм до його частин, які будуть поступово зменшуватися. </a:t>
            </a:r>
          </a:p>
          <a:p>
            <a:pPr algn="l"/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Загальна схема алгоритму виглядає так: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масиву обирається елемент, який називається </a:t>
            </a:r>
            <a:r>
              <a:rPr lang="en-US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pivot, 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тобто </a:t>
            </a:r>
            <a:r>
              <a:rPr lang="uk-UA" sz="2000" b="1" i="1" dirty="0">
                <a:solidFill>
                  <a:srgbClr val="3438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опорний елемент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Далі виконується процедура поділу масиву таким чином, щоб в одній його частині знаходилися всі елементи, які менше або дорівнюють опорному елементу, а в другій — всі елементи які більші опорного елементу.  </a:t>
            </a: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підмасиву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якщо в них більше двох елементів, </a:t>
            </a:r>
            <a:r>
              <a:rPr lang="uk-UA" sz="2000" b="0" i="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</a:t>
            </a:r>
            <a:r>
              <a:rPr lang="uk-UA" sz="2000" b="0" i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виконується процедура, описана в попередньому пункті. Якщо елементів два, то вони порівнюються між собою і за необхідності міняються місцями.  </a:t>
            </a:r>
          </a:p>
          <a:p>
            <a:pPr algn="l">
              <a:buFont typeface="+mj-lt"/>
              <a:buAutoNum type="arabicPeriod"/>
            </a:pPr>
            <a:endParaRPr lang="uk-UA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uk-UA" sz="2000" b="0" i="0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Після виконання цих дій ми отримаємо повністю відсортований масив.  </a:t>
            </a:r>
            <a:endParaRPr lang="uk-UA" sz="2000" b="0" i="1" dirty="0">
              <a:solidFill>
                <a:srgbClr val="3438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03202C4-7D9E-4D54-A4BA-B460AA7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Приклад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B1F3-5A37-44F6-9AD4-516D7F85A8B8}"/>
              </a:ext>
            </a:extLst>
          </p:cNvPr>
          <p:cNvSpPr txBox="1"/>
          <p:nvPr/>
        </p:nvSpPr>
        <p:spPr>
          <a:xfrm>
            <a:off x="207390" y="830997"/>
            <a:ext cx="99334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{29, 10, 14, 37, 13}; // Приклад масиву, який потрібно відсортувати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 // Виклик методу швидкого сортування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Виведення відсортованого масиву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("Відсортований масив:");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" ");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швидкого сортування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Отримання індексу опорного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Рекурсивно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сортуємо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підмасиви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Метод для розбиття масиву навколо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 // Опорний елемент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- 1; // Індекс меншого елементу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Якщо поточний елемент менший за опорний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i++;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Міняємо місцями елементи з індексами i та j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Переміщаємо опорний елемент на правильну позицію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[i + 1]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 + 1; // Повертаємо індекс опорного елементу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uk-UA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1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875EA2F-466D-40C3-8F59-9FA651C7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6B2F-EA42-4788-B669-30A50669B57A}"/>
              </a:ext>
            </a:extLst>
          </p:cNvPr>
          <p:cNvSpPr txBox="1"/>
          <p:nvPr/>
        </p:nvSpPr>
        <p:spPr>
          <a:xfrm>
            <a:off x="888477" y="830997"/>
            <a:ext cx="10565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і недоліки алгоритму </a:t>
            </a:r>
          </a:p>
          <a:p>
            <a:pPr algn="l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 стосується складності швидкого сортування, то в найкращому випадку ми отримаємо складність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 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log n),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в найгіршому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Окрім низької обчислювальної складності цьому алгоритму притаманні й інші переваги: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практиці це один з найбільш швидкодіючих алгоритмів внутрішнього сортування;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доволі простий як для розуміння, так і для реалізації;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 лише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пам’яті, для покращеної версії —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сортування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підмасивів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 на пов’язаних списках;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найефективнішим для сортування великої кількості даних. </a:t>
            </a:r>
          </a:p>
          <a:p>
            <a:pPr algn="l"/>
            <a:endParaRPr lang="uk-UA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Недоліками 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вважати: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нестійкість;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обчислювальна складність сильно деградує за умови невдалих вхідних даних.  </a:t>
            </a:r>
          </a:p>
        </p:txBody>
      </p:sp>
    </p:spTree>
    <p:extLst>
      <p:ext uri="{BB962C8B-B14F-4D97-AF65-F5344CB8AC3E}">
        <p14:creationId xmlns:p14="http://schemas.microsoft.com/office/powerpoint/2010/main" val="2193878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3351</Words>
  <Application>Microsoft Office PowerPoint</Application>
  <PresentationFormat>Широкоэкранный</PresentationFormat>
  <Paragraphs>400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SchoolBookCTT</vt:lpstr>
      <vt:lpstr>Times New Roman</vt:lpstr>
      <vt:lpstr>Тема Office</vt:lpstr>
      <vt:lpstr>Презентация PowerPoint</vt:lpstr>
      <vt:lpstr>Графік зростання 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36</cp:revision>
  <dcterms:created xsi:type="dcterms:W3CDTF">2023-12-18T12:18:37Z</dcterms:created>
  <dcterms:modified xsi:type="dcterms:W3CDTF">2024-02-21T16:28:15Z</dcterms:modified>
</cp:coreProperties>
</file>