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3" r:id="rId2"/>
    <p:sldId id="314" r:id="rId3"/>
    <p:sldId id="315" r:id="rId4"/>
    <p:sldId id="321" r:id="rId5"/>
    <p:sldId id="322" r:id="rId6"/>
    <p:sldId id="316" r:id="rId7"/>
    <p:sldId id="317" r:id="rId8"/>
    <p:sldId id="319" r:id="rId9"/>
    <p:sldId id="323" r:id="rId10"/>
    <p:sldId id="318" r:id="rId11"/>
    <p:sldId id="324" r:id="rId12"/>
    <p:sldId id="325" r:id="rId13"/>
    <p:sldId id="326" r:id="rId14"/>
    <p:sldId id="327" r:id="rId15"/>
    <p:sldId id="328" r:id="rId16"/>
    <p:sldId id="329" r:id="rId17"/>
    <p:sldId id="330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20FFB-2977-496E-97EE-5397C784D188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659C7-4996-4665-B644-416AAB4272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0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D93B1-44F7-4461-A5C9-C81DE98B7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D4B711-4577-4C28-A178-F0E930B7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48A45-80E1-4D71-A0CD-34FEF8D0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80A772-A182-40C6-BE1E-39B205E6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F0F82-747B-49CA-88EF-425FDD03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572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8555-D96F-4DA5-B6F8-A87A3C9A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18438B-A413-48A6-A5A5-D3AD78BE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D71C9E-7F51-42D5-923F-CC02B2DD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C9300-97EE-4F0E-AF78-3A7D7F11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F749F-CF4A-48CF-8BF6-BDAD04D2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79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C2DCCB-A548-4753-828D-396D3EC9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E853D3-BBFC-4E31-8BAA-2E208AFA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C7619-774F-4C48-A59F-20D1482A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C3694-2E50-4E4C-B675-9E608AA9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ED2D5-4873-4ECB-BE5E-5FEE3FD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38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E97FD-461D-4CAF-AC4A-B8DCD206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E0E5F-37B6-4D71-BE87-EC17AA30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51185-8B75-4177-8509-2F9DD37B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4EDE5-F0D5-4053-9BDD-A2F4E544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2AC50-B162-4135-A588-94FAE186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60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8C6FC-EB21-43F5-99DC-746BFAE2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BB304-6E77-4A26-9763-803B176E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AD7AD-5D17-45FB-B513-BD68D430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38251-7BC5-43CF-BDD7-145FB44D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7BB85D-A2B0-4F01-A3E8-4766D50C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771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D63E3-F42D-4AAF-BF59-B91D9B17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F319A-B6BA-4D29-9037-A35328F6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CAC126-547D-447D-AC07-644AB9A5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A02B10-6B79-4587-B110-E0B940B8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9F480-C09F-4501-BABA-30E447C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BCEB98-422D-4079-B737-5952070A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93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D83ED-AF69-4469-AACA-7159A600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AB4EF-E0E1-4028-8B58-4A61C7DF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6D5973-02F2-4AB2-83DF-88F5BEF4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4A2FAD-7B70-4825-A4C2-32EB7A6DD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8FB513-B1E4-4BE1-9D94-66FA80931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5C326D-3FB6-4DAE-A23B-58876A5C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4EB584-6D54-48F0-B0C5-907B8C00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447928-8F05-44D7-99C0-AB5555F7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768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AE5D-46D5-4A1B-A57C-CCF7C272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1C1184-7A1F-47B1-B900-A13CFF76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892BDD-B3D7-435B-983B-04D5F188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427326-F2CA-4963-BAE3-DD856B4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57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20F37-D1B0-428D-8914-094FE379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4334AE-80BC-43D7-9E0A-EDF2346F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0775-228A-44C7-AF00-35CB6AB1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44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18E95-EC76-4797-B1C0-C869AF2B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E2104-6BA6-4A1B-A2FD-9BE9A7EE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163C84-67A5-4693-BC8E-FF3B5548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761D7-9381-45B9-8225-D50A5E41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8643E0-AE70-4EDC-BE83-B0DB1B60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B33E9B-E522-4D41-936E-59319B23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236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4FA0E-948E-4C33-81EC-DECC65A6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9C9088-0AD7-4823-B585-646CC22DB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D2FEA3-B16A-4307-B029-76762C07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EA4D15-00B2-4B9E-907B-2AA5AB8F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50F3A-F407-4A1B-9114-1E250D40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7B2D1-0FDF-4559-B969-88B7321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531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8A2F3-45A2-4288-BC26-17BC2D09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6D576B-0373-4BD8-88A2-28F413497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FAAE6-11E3-4303-92E0-AA24E616A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F2C1-8508-4FC5-B216-F458F5DBB449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F9FE2-0907-4AF8-A15A-7C377CE52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52E8B-D47D-48B5-AE8C-AD283FBCA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28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C977E-739B-4FB1-AD96-BE782C1CB4E7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масиви. Пошук </a:t>
            </a:r>
          </a:p>
        </p:txBody>
      </p:sp>
    </p:spTree>
    <p:extLst>
      <p:ext uri="{BB962C8B-B14F-4D97-AF65-F5344CB8AC3E}">
        <p14:creationId xmlns:p14="http://schemas.microsoft.com/office/powerpoint/2010/main" val="8073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0A272EB-18E7-4874-87B9-5CA7D5C6C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770FE-0EB7-432C-8F25-B7ACA5569311}"/>
              </a:ext>
            </a:extLst>
          </p:cNvPr>
          <p:cNvSpPr txBox="1"/>
          <p:nvPr/>
        </p:nvSpPr>
        <p:spPr>
          <a:xfrm>
            <a:off x="223101" y="1032510"/>
            <a:ext cx="11745798" cy="53553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jumpSearch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 integers,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Math.sqrt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Math.min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-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+= 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Math.sqrt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));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++;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Math.min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))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592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7671EF2-B343-40BF-8926-EB0F1552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8C394-C402-4242-B26C-B1623465E6FE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3A4A1-20FE-4A23-9357-31B04DBDDC47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AA539E-A115-4573-BA69-1A6161DA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1610301"/>
            <a:ext cx="5336359" cy="1846659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в кожній ітерації ми перестрибуємо на рівний крок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тимчасова складність цього пошуку становить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97475-B4E7-4762-B0B7-0890C6669B15}"/>
              </a:ext>
            </a:extLst>
          </p:cNvPr>
          <p:cNvSpPr txBox="1"/>
          <p:nvPr/>
        </p:nvSpPr>
        <p:spPr>
          <a:xfrm>
            <a:off x="6261754" y="1611037"/>
            <a:ext cx="5336357" cy="120032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Пошукуваний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займає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простору, тому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становить</a:t>
            </a:r>
            <a:r>
              <a:rPr lang="ru-RU" sz="2400" b="1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87A90-49CC-4E76-A02E-7BC3AF35902E}"/>
              </a:ext>
            </a:extLst>
          </p:cNvPr>
          <p:cNvSpPr txBox="1"/>
          <p:nvPr/>
        </p:nvSpPr>
        <p:spPr>
          <a:xfrm>
            <a:off x="593890" y="4382275"/>
            <a:ext cx="11004222" cy="193899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поверх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бінарного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стрибки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затратні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обмеженням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стикаються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середовищем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обертається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Коли при легкому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вперед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багаторазові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стрибки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стають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затратними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21D6E-882E-4DA5-AD96-F630AE79F9AE}"/>
              </a:ext>
            </a:extLst>
          </p:cNvPr>
          <p:cNvSpPr txBox="1"/>
          <p:nvPr/>
        </p:nvSpPr>
        <p:spPr>
          <a:xfrm>
            <a:off x="-1572" y="362723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</a:p>
        </p:txBody>
      </p:sp>
    </p:spTree>
    <p:extLst>
      <p:ext uri="{BB962C8B-B14F-4D97-AF65-F5344CB8AC3E}">
        <p14:creationId xmlns:p14="http://schemas.microsoft.com/office/powerpoint/2010/main" val="297183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47B7834-B14A-4D79-91C8-3635E371D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1658E-684D-4D6D-825F-16C6D0333446}"/>
              </a:ext>
            </a:extLst>
          </p:cNvPr>
          <p:cNvSpPr txBox="1"/>
          <p:nvPr/>
        </p:nvSpPr>
        <p:spPr>
          <a:xfrm>
            <a:off x="430491" y="1208069"/>
            <a:ext cx="113310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u="none" strike="noStrike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використовується для пошуку елементів у відсортованому масиві. Він корисний для рівномірно розподілених у структурі даних.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поступово розподілених даних місцезнаходження елемента визначається точніше. Тут і розкривається відмінність алгоритму від бінарного пошуку, де намагаємося знайти елемент у середині масиву.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пошуку елементів у масиві алгоритм використовує формули інтерполяції. Ефективніше застосовувати ці формули для великих масивів. В іншому випадку алгоритм працює як лінійний пошук.</a:t>
            </a:r>
          </a:p>
        </p:txBody>
      </p:sp>
    </p:spTree>
    <p:extLst>
      <p:ext uri="{BB962C8B-B14F-4D97-AF65-F5344CB8AC3E}">
        <p14:creationId xmlns:p14="http://schemas.microsoft.com/office/powerpoint/2010/main" val="280397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30A60-1ED6-4405-A34D-70F49BE3520B}"/>
              </a:ext>
            </a:extLst>
          </p:cNvPr>
          <p:cNvSpPr txBox="1"/>
          <p:nvPr/>
        </p:nvSpPr>
        <p:spPr>
          <a:xfrm>
            <a:off x="226243" y="1030699"/>
            <a:ext cx="11792931" cy="452431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interpolationSearch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 integers,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&amp;&amp;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&gt;= 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 &amp;&amp;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]))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використовуємо формулу інтерполяції </a:t>
            </a:r>
          </a:p>
          <a:p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		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для пошуку можливої найкращої позиції для існуючого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лемента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pos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(((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lastIndex-startIndex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/ (integers[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]-integers[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]))*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]));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(integers[pos] ==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pos;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(integers[pos] &lt;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pos +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pos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sz="16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C3E9309-CC78-443A-B30E-3C4E906F7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2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21A63-FD65-4ECC-97C6-5978BD7709BE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62D42-7411-43CC-B725-89900530458C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195B6-A766-4D1C-B270-D03F66361207}"/>
              </a:ext>
            </a:extLst>
          </p:cNvPr>
          <p:cNvSpPr txBox="1"/>
          <p:nvPr/>
        </p:nvSpPr>
        <p:spPr>
          <a:xfrm>
            <a:off x="1" y="4311079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CB7173E-66AB-46E6-BCC7-E7D907C2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9D4B7-DDD0-4F16-BFA8-80D0A5F397B8}"/>
              </a:ext>
            </a:extLst>
          </p:cNvPr>
          <p:cNvSpPr txBox="1"/>
          <p:nvPr/>
        </p:nvSpPr>
        <p:spPr>
          <a:xfrm>
            <a:off x="412423" y="1951672"/>
            <a:ext cx="5447122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кращому разі тимчасова складність такого алгоритму -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sz="2400" b="1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нерівномірному розподілі елементів складність можна порівняти з тимчасовою складністю лінійного алгоритму, яка =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89397-FFA9-43F5-964E-A2C044A460AE}"/>
              </a:ext>
            </a:extLst>
          </p:cNvPr>
          <p:cNvSpPr txBox="1"/>
          <p:nvPr/>
        </p:nvSpPr>
        <p:spPr>
          <a:xfrm>
            <a:off x="6332456" y="1951725"/>
            <a:ext cx="5447121" cy="15696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вимагає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простору для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41636-93CB-456D-85A1-CF2A4846EE67}"/>
              </a:ext>
            </a:extLst>
          </p:cNvPr>
          <p:cNvSpPr txBox="1"/>
          <p:nvPr/>
        </p:nvSpPr>
        <p:spPr>
          <a:xfrm>
            <a:off x="412423" y="5063254"/>
            <a:ext cx="1136715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Алгоритм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корисно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застосовувати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для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рівномірно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розподілених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даних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на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зразок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телефонної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книги.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319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546ED46-D794-4BA8-B19D-2735C8AB4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0151C-8CA5-4D3C-BDA3-6E186DE9D164}"/>
              </a:ext>
            </a:extLst>
          </p:cNvPr>
          <p:cNvSpPr txBox="1"/>
          <p:nvPr/>
        </p:nvSpPr>
        <p:spPr>
          <a:xfrm>
            <a:off x="431577" y="1309213"/>
            <a:ext cx="11328845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u="none" strike="noStrike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Експоненційний пошук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використовується для пошуку елементів шляхом переходу в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експоненційні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позиції, тобто на другий ступінь.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У цьому пошуку ми намагаємося знайти порівняно менший діапазон та застосовуємо на ньому двійковий алгоритм для пошуку елемента.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Для роботи алгоритму колекція має бути відсортована.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B927A4-A9F5-49DD-B257-7208BF68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77" y="3924148"/>
            <a:ext cx="11328845" cy="1846659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Ми намагаємося знайти елемент більше, ніж шукаємо. Навіщо? Для мінімізації діапазону пошуку. Збільшуємо діапазон, помножуючи його на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, і знову перевіряємо, чи ми досягли елемента більше шуканого або кінця масиву. При знаходженні елемента ми виходимо із циклу. Потім виконуємо бінарний пошук з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startIndex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як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range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/2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та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lastIndex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як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range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9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6E878-C156-4B2B-8E18-063BCA601A27}"/>
              </a:ext>
            </a:extLst>
          </p:cNvPr>
          <p:cNvSpPr txBox="1"/>
          <p:nvPr/>
        </p:nvSpPr>
        <p:spPr>
          <a:xfrm>
            <a:off x="565608" y="1861696"/>
            <a:ext cx="11114202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exponentialSearch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 integers,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uk-UA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		</a:t>
            </a: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uk-UA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	</a:t>
            </a: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range =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(range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&amp;&amp; integers[range] &lt;=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range = range *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Arrays.binarySearch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(integers, range /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Math.min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(range,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9702B45-D39B-441A-9836-7517FC3E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1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9F106-703F-4822-BD46-84C5F1E4E953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EBE9F-AF2E-4CDB-A69C-95275C96F908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5F84E11-A799-48FB-B894-A0FC111D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 пошук.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C5563-1E3C-4F07-BE9C-40EC67B1B306}"/>
              </a:ext>
            </a:extLst>
          </p:cNvPr>
          <p:cNvSpPr txBox="1"/>
          <p:nvPr/>
        </p:nvSpPr>
        <p:spPr>
          <a:xfrm>
            <a:off x="1" y="4311079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D0145-A2CD-4A87-899B-3FB81008B403}"/>
              </a:ext>
            </a:extLst>
          </p:cNvPr>
          <p:cNvSpPr txBox="1"/>
          <p:nvPr/>
        </p:nvSpPr>
        <p:spPr>
          <a:xfrm>
            <a:off x="499621" y="1885296"/>
            <a:ext cx="5382704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складе 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ru-RU" sz="2400" b="1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(N))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E5CA8-E831-416F-BB65-4A1DE3DB7EFC}"/>
              </a:ext>
            </a:extLst>
          </p:cNvPr>
          <p:cNvSpPr txBox="1"/>
          <p:nvPr/>
        </p:nvSpPr>
        <p:spPr>
          <a:xfrm>
            <a:off x="6309676" y="1885296"/>
            <a:ext cx="5502109" cy="23083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Ітеративний алгоритм двійкового пошуку вимагає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 для зберігання елемента, що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рекурсивного двійкового пошуку просторова складність стає рівною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A8FDA-ACB1-48C5-BADC-07648918A360}"/>
              </a:ext>
            </a:extLst>
          </p:cNvPr>
          <p:cNvSpPr txBox="1"/>
          <p:nvPr/>
        </p:nvSpPr>
        <p:spPr>
          <a:xfrm>
            <a:off x="499622" y="5244144"/>
            <a:ext cx="11312164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Експоненційний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великими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масивами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бінарний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витратним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доступніші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172CB2-0E90-4DC9-8A5F-EC9158F099A2}"/>
              </a:ext>
            </a:extLst>
          </p:cNvPr>
          <p:cNvSpPr txBox="1"/>
          <p:nvPr/>
        </p:nvSpPr>
        <p:spPr>
          <a:xfrm>
            <a:off x="490194" y="1255477"/>
            <a:ext cx="114252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 часто завдання - це пошук елемента в масиві. Допустимо, у нас є масив 1,5,8,10,16,20... 100 і нам потрібно знайти позицію елемента 10 в ньому. Або взагалі з'ясувати, чи є такий елемент у масиві. </a:t>
            </a:r>
          </a:p>
          <a:p>
            <a:pPr algn="just"/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такі алгоритми, які вирішують це завдання.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пошук - О(</a:t>
            </a:r>
            <a:r>
              <a:rPr lang="en-US" sz="2400" dirty="0">
                <a:solidFill>
                  <a:srgbClr val="2F37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 -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 -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O(sqrt (N))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інтерполяції -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sz="2400" b="0" i="0" dirty="0" err="1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Експоненціальний пошук дорівнює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O(log(N))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22E4C9D-AC6A-4985-941E-88A233F3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328D9EC-34AB-41CD-97E0-30A884DEF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0B07C-F4AF-4BC8-8E50-ECAE5225893D}"/>
              </a:ext>
            </a:extLst>
          </p:cNvPr>
          <p:cNvSpPr txBox="1"/>
          <p:nvPr/>
        </p:nvSpPr>
        <p:spPr>
          <a:xfrm>
            <a:off x="1561707" y="4365606"/>
            <a:ext cx="9068585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linearSearch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[],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index =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index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index++) {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[index]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index;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99D78-2BA1-4F3B-96C7-AC8A7D536972}"/>
              </a:ext>
            </a:extLst>
          </p:cNvPr>
          <p:cNvSpPr txBox="1"/>
          <p:nvPr/>
        </p:nvSpPr>
        <p:spPr>
          <a:xfrm>
            <a:off x="275735" y="830997"/>
            <a:ext cx="5436908" cy="304698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чи послідовний пошук – найпростіший алгоритм пошуку. Він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рідко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використовується через свою неефективність. По суті, це метод повного перебору, і він поступається іншим алгоритмам.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лінійного пошуку немає попередніх умов стану структури даних.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5CC49-E9D6-4C97-A016-07AF5A5DF471}"/>
              </a:ext>
            </a:extLst>
          </p:cNvPr>
          <p:cNvSpPr txBox="1"/>
          <p:nvPr/>
        </p:nvSpPr>
        <p:spPr>
          <a:xfrm>
            <a:off x="6370163" y="830997"/>
            <a:ext cx="5187099" cy="30469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малого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несортованого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набору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розмірах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Незважаючи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простоту, алгоритм не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проектах через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лінійне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збільшення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тимчасової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складності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07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4100609-B3E6-4194-B755-A1BD13816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пошук.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98B6E-4F29-4143-83D1-A0ECCCC45C4C}"/>
              </a:ext>
            </a:extLst>
          </p:cNvPr>
          <p:cNvSpPr txBox="1"/>
          <p:nvPr/>
        </p:nvSpPr>
        <p:spPr>
          <a:xfrm>
            <a:off x="0" y="960690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E328-2607-417E-A406-DEA36FE6DC96}"/>
              </a:ext>
            </a:extLst>
          </p:cNvPr>
          <p:cNvSpPr txBox="1"/>
          <p:nvPr/>
        </p:nvSpPr>
        <p:spPr>
          <a:xfrm>
            <a:off x="6094428" y="960690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48BFD-3F16-4F06-A336-9C56C8E7CF2E}"/>
              </a:ext>
            </a:extLst>
          </p:cNvPr>
          <p:cNvSpPr txBox="1"/>
          <p:nvPr/>
        </p:nvSpPr>
        <p:spPr>
          <a:xfrm>
            <a:off x="358219" y="1791714"/>
            <a:ext cx="5618376" cy="44012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позиції шуканого елемента перебирається набір з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елементів. У гіршому сценарії цього алгоритму шуканий елемент виявляється останнім у масиві.</a:t>
            </a:r>
          </a:p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випадку потрібно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ітерацій для знаходження елемента.</a:t>
            </a:r>
          </a:p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тимчасова складність лінійного пошуку дорівнює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98AD-C44B-4E9A-9A0A-D4D4F83A0955}"/>
              </a:ext>
            </a:extLst>
          </p:cNvPr>
          <p:cNvSpPr txBox="1"/>
          <p:nvPr/>
        </p:nvSpPr>
        <p:spPr>
          <a:xfrm>
            <a:off x="6215407" y="2479871"/>
            <a:ext cx="5745636" cy="26776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пошук вимагає всього одну одиницю пам'яті для зберігання елемента, що </a:t>
            </a:r>
            <a:r>
              <a:rPr lang="uk-UA" sz="28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не стосується розміру вхідного масиву.</a:t>
            </a:r>
          </a:p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просторова складність лінійного пошуку дорівнює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0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1962FDD-0C43-4A7D-B32A-BAF5F062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F4B55E-87D0-419D-89CD-CBA21A8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9" y="830997"/>
            <a:ext cx="11832261" cy="3693319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вид пошуку використовує підхід «Розділяй і владарюй», вимагає попереднього сортування набору даних.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ділить вхідну колекцію на рівні половини і з кожною ітерацією порівнює цільовий елемент з елементом у середині. Пошук закінчується під час знаходження елемента. Інакше продовжуємо шукати елемент, розділяючи та вибираючи відповідний розділ масиву. Цільовий елемент порівнюється із середнім.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Саме тому важливо мати відсортовану колекцію під час використання двійкового пошуку.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закінчується, коли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(покажчик) досягає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(останнього елемента). Отже, ми перевірили весь масив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не знайшли елемента.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два способи реалізації цього алгоритму: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ітеративний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BC062-2B85-4C83-982E-90112B97F0EB}"/>
              </a:ext>
            </a:extLst>
          </p:cNvPr>
          <p:cNvSpPr txBox="1"/>
          <p:nvPr/>
        </p:nvSpPr>
        <p:spPr>
          <a:xfrm>
            <a:off x="179869" y="4791059"/>
            <a:ext cx="11832261" cy="193899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підхід відрізняється викликом методу при отриманні нового розділу. В ітеративному підході щоразу, коли визначали новий розділ, ми змінювали перший і останній елементи, повторюючи процес у тому циклі.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Інша відмінність – рекурсивні виклики розміщуються у стек і займають одну одиницю простору за виклик.</a:t>
            </a:r>
          </a:p>
        </p:txBody>
      </p:sp>
    </p:spTree>
    <p:extLst>
      <p:ext uri="{BB962C8B-B14F-4D97-AF65-F5344CB8AC3E}">
        <p14:creationId xmlns:p14="http://schemas.microsoft.com/office/powerpoint/2010/main" val="213832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601A961B-61ED-4513-BC0B-56C4071D0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пошук. Ітеративний підхід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97CAF-3813-45F2-99CB-ED5171C2A43D}"/>
              </a:ext>
            </a:extLst>
          </p:cNvPr>
          <p:cNvSpPr txBox="1"/>
          <p:nvPr/>
        </p:nvSpPr>
        <p:spPr>
          <a:xfrm>
            <a:off x="138259" y="917912"/>
            <a:ext cx="11915481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binarySearch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[],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arr.length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умова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припинення (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не представлений)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- цільовий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лемент, повернути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йо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го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і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ндекс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менше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направляємо наш індекс в 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middle+1, </a:t>
            </a:r>
            <a:endParaRPr lang="uk-UA" sz="1600" b="0" i="0" dirty="0">
              <a:solidFill>
                <a:srgbClr val="D4D0AB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		// прибираючи першу частину з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розгляду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більше</a:t>
            </a:r>
          </a:p>
          <a:p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направляємо наш індекс в 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middle-1, </a:t>
            </a:r>
            <a:endParaRPr lang="uk-UA" sz="1600" b="0" i="0" dirty="0">
              <a:solidFill>
                <a:srgbClr val="D4D0AB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		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прибираючи другу частину з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розгляду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&gt;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55816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DECD2D5-101D-4E0A-A71D-54E67F2D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пошук. Рекурсивний підхід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EA0B1-CCC5-447F-ABB0-D4F38E9CF892}"/>
              </a:ext>
            </a:extLst>
          </p:cNvPr>
          <p:cNvSpPr txBox="1"/>
          <p:nvPr/>
        </p:nvSpPr>
        <p:spPr>
          <a:xfrm>
            <a:off x="207390" y="1106659"/>
            <a:ext cx="11821212" cy="35394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recursiveBinarySearch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[],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умова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припинення (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не представлений)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mid =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- цільовий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лемент, повернути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йо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го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і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ндекс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[mid] ==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mid;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більше цільового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викликаємо метод </a:t>
            </a:r>
            <a:r>
              <a:rPr lang="uk-UA" sz="1400" b="0" i="0" dirty="0" err="1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рекурсивно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по звуженим даним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[mid] &gt;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recursiveBinarySearch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mid - 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також, викликаємо метод </a:t>
            </a:r>
            <a:r>
              <a:rPr lang="uk-UA" sz="1400" b="0" i="0" dirty="0" err="1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рекурсивно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по звуженим даним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recursiveBinarySearch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mid + 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420027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A00AA8D-00CC-41D3-8E70-66837603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DE543-84C4-47E4-9ADC-7BA94B37E144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94FCE-035C-4745-9F17-04B88F65B684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D12C-51CF-4A3D-A518-7DE09F3EF78A}"/>
              </a:ext>
            </a:extLst>
          </p:cNvPr>
          <p:cNvSpPr txBox="1"/>
          <p:nvPr/>
        </p:nvSpPr>
        <p:spPr>
          <a:xfrm>
            <a:off x="471338" y="1649691"/>
            <a:ext cx="5533536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 алгоритму двійкового пошуку дорівнює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поділ масиву навпіл. Вона перевищує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лінійного алгоритму.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503C-9A0A-4E88-842F-6FEBADA32225}"/>
              </a:ext>
            </a:extLst>
          </p:cNvPr>
          <p:cNvSpPr txBox="1"/>
          <p:nvPr/>
        </p:nvSpPr>
        <p:spPr>
          <a:xfrm>
            <a:off x="6183982" y="1672787"/>
            <a:ext cx="5533536" cy="30469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 одиниця простору потрібна для зберігання елемента, що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Отже, просторова складність дорівнює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двійковий пошук зберігає виклик методу у стеку. У гіршому випадку просторова складність вимагатиме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318801-78A0-459F-B228-7B2F202F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39" y="5003949"/>
            <a:ext cx="11246179" cy="1107996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алгоритм використовується у більшості бібліотек та використовується з відсортованими структурами даних.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запит, реалізований у методі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Arrays.binarySearch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1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D7E432-773B-4200-9A7B-114F76C2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18" y="902728"/>
            <a:ext cx="5313174" cy="430887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 двійкового пошуку цей алгоритм відрізняє рух винятково вперед. Майте на увазі, що такий пошук вимагає відсортованої колекції.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стрибаємо вперед на інтервал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доки не досягнемо елемента більшого, ніж поточний елемент або кінця масиву. При кожному стрибку записується попередній крок.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Стрибки припиняються, коли знайдений елемент більше, ніж шуканий. Потім запускаємо лінійний пошук між попереднім та поточним кроками.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зменшує поле пошуку та робить лінійний пошук життєздатним варіантом.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7C2DE86-B9E8-4ACB-9E52-A7EB96BD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71E7A7-1EFB-4E50-BF0E-22FC3B2C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11" y="902728"/>
            <a:ext cx="5558271" cy="430887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починаємо з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розміром з квадратний корінь від довжини масиву і продовжуємо стрибати вперед з тим же розміром, поки не знайдемо елемент, який буде таким же або більше шуканого елемента.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Спершу перевіряється елемент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потім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[2jumpStep],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[3jumpStep] і так далі. Цей елемент зберігається в змінній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 знайдено значення, при якому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elementToSearch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виконується лінійний пошук між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та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або елементом більшим, ніж &lt; 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elementToSearch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12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1966</Words>
  <Application>Microsoft Office PowerPoint</Application>
  <PresentationFormat>Широкоэкранный</PresentationFormat>
  <Paragraphs>174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Roboto</vt:lpstr>
      <vt:lpstr>Times New Roman</vt:lpstr>
      <vt:lpstr>var(--code-font)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41</cp:revision>
  <dcterms:created xsi:type="dcterms:W3CDTF">2023-12-18T12:18:07Z</dcterms:created>
  <dcterms:modified xsi:type="dcterms:W3CDTF">2024-02-28T16:02:16Z</dcterms:modified>
</cp:coreProperties>
</file>