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  <p:sldId id="755" r:id="rId3"/>
    <p:sldId id="713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8" r:id="rId13"/>
    <p:sldId id="769" r:id="rId14"/>
    <p:sldId id="770" r:id="rId15"/>
    <p:sldId id="771" r:id="rId16"/>
    <p:sldId id="772" r:id="rId17"/>
    <p:sldId id="764" r:id="rId18"/>
    <p:sldId id="765" r:id="rId19"/>
    <p:sldId id="766" r:id="rId20"/>
    <p:sldId id="773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4C51-2EE5-418C-82F0-2E07BD11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CAEE41-6B6D-4161-8A8C-4F258E94F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DF3CA-4FBB-4D16-B374-12A941EA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A2A29-5752-47E1-A3F8-07D3AF8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BF071-933D-40C4-A5B2-CB93460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515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1FAD4-1595-40D5-912D-636ED52E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008676-5ABD-4357-B7B6-247ABD9C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50451-BEF5-4328-AF45-73C47EC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EE1FC-CE98-4EDB-90A7-CEAAFA3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F3DDC-9C4E-43B3-B4B8-A9E4680C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9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A0D68F-AA6B-4568-B27F-7167FA27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86691-B68C-463E-A880-B7A41154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317DD-13B7-481F-8132-CD197C1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61AF9-A22A-4977-AB5E-AEBF0E03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D5E18-9A7F-4AA7-AC0A-8A814C9B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97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2995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199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03D1-6A2C-463A-897B-D9EB7C00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376C0-3C59-4B35-A6D7-3EF8D1B9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7FD18-1914-48FC-8E27-92BE143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9CC25-9C99-4FB4-B343-4222E5B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69890-91F2-4D54-A094-155B561C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92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5564-D6AE-4EE3-9015-85064C80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B17F1E-3F5A-4E0D-8FC1-DFAAD563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B3343-B660-4E6D-9685-B6362DBF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EE54D-E218-47D0-9FF4-51A2AF2E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7D4C-4C4C-424F-B9E3-9393E78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CF6E2-C1F2-465E-8AB5-E11EF59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E238A-7DAF-47C1-A039-0DFF498BC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039B3E-DD10-47E3-95BB-6F1DF223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7C84F-CE13-42D8-A2B8-C05ADA72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B4FA5-8CDE-4EE3-B4EA-0E79386D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394CF0-833C-4899-829C-0648E1E8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55E4E-547A-48EA-A54C-EBD544D0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E62F1-608A-4094-AFB5-762B79A7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7BBFA-9B0B-4CC3-A471-01121B87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FE2D9B-94C3-461F-80D8-802FE972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333A54-89D1-446B-BA7F-0CE40316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80E469-C2AA-4204-97F8-4BBD5BF7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3A6EA-90F9-4D03-8C1A-50BDFC37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076544-8EEB-46AF-8915-E598185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3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8998-6290-4661-81F6-7A4D1725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FCB13A-BE3C-403C-B39E-8078733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58BBEE-07E6-4016-8EB7-3459FAD1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8CCD8B-C181-414F-B8DA-973436A3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A42D7-4A7F-4D84-8EFC-6B0B9B2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3B16B-F3F9-4CE2-8D08-A6545C45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BF3C11-E014-49EF-9931-FF4B032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1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4C2DB-1049-47A2-995B-9455E9F5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EEF54-F187-4720-893B-9FDB6BA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EF81EE-7B8F-49EC-9C1C-6522AE4A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844B4C-EB6B-40D4-AADD-052E3987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837682-C5E8-4AC4-A9E0-CB1F79D7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A886B-3EB8-4683-8CF2-CDAF8F2B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54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62785-107E-497D-96A4-1C93DCB3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40AF78-23B0-4FCC-8F1D-33814AAA6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294285-5AF8-4B3A-A5CD-34D1D1EF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B348E-5B7B-4052-B528-A85A0B56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812CC-55EA-4382-B601-C7198115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74DC1-74E9-44DC-846B-228DEE2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51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149C-4A1A-45BD-B559-EEAE86B3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B587D-73BA-4E28-8683-D0D7B046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FD457-1CEC-46E6-902C-15C57D83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6B32-2873-4D23-8A5E-3DD1409B5887}" type="datetimeFigureOut">
              <a:rPr lang="uk-UA" smtClean="0"/>
              <a:t>24.01.2024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66F36-54DB-4000-ACDE-2D8D76800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AFE41-D0F5-4692-A415-769AA0BF5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1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3.bp.blogspot.com/-aJMLJNwSCjQ/WAJD3_qmZeI/AAAAAAAABPQ/4_pi2Wlk3qQbj27kbOMzJj9AP0ySj1f3wCPcB/s1600/Java_Inheritance_P00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1.bp.blogspot.com/-QT-0k1xh05g/WAJFKMs8Z4I/AAAAAAAABPY/E9hvrg7uSK8W0qMByyuzlLHN0R8D8goCgCPcB/s1600/Java_Inheritance_P002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3.bp.blogspot.com/-aVyVTfZI5MA/WAJF4FsTqfI/AAAAAAAABPw/rhLC6R4kzW86NXu2ow-hXhn3r9nX4PFgwCPcB/s1600/Java_Inheritance_P003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4.bp.blogspot.com/-yxZSZJjnUdw/WAJJnsJFEfI/AAAAAAAABP8/OKswHZi_C7IwewianYMxKzd5yvcs9AQLwCLcB/s1600/Java_Inheritance_P005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s://1.bp.blogspot.com/-dwfpvCBDTNw/WAJJvJsMOxI/AAAAAAAABQA/n5SRjbn14dkE-FPTh6s2f_BD5l9FsPz7gCLcB/s1600/Java_Inheritance_P006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1.bp.blogspot.com/-dwfpvCBDTNw/WAJJvJsMOxI/AAAAAAAABQA/n5SRjbn14dkE-FPTh6s2f_BD5l9FsPz7gCLcB/s1600/Java_Inheritance_P006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4DAF-5B62-4D21-AE48-77B0289E46DD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 і абстрактні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57963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 статичних методів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06475"/>
            <a:ext cx="8229600" cy="10874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 успадковуються, але не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перевизначаються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статичний метод дочірнього класу співпадає (за іменем і параметрами) зі статичним методом батьківського класу, то метод батьківського класу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приховується</a:t>
            </a:r>
          </a:p>
        </p:txBody>
      </p:sp>
      <p:graphicFrame>
        <p:nvGraphicFramePr>
          <p:cNvPr id="124932" name="Объект 4"/>
          <p:cNvGraphicFramePr>
            <a:graphicFrameLocks noChangeAspect="1"/>
          </p:cNvGraphicFramePr>
          <p:nvPr/>
        </p:nvGraphicFramePr>
        <p:xfrm>
          <a:off x="2109188" y="1824844"/>
          <a:ext cx="8025412" cy="227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Visio" r:id="rId3" imgW="5857965" imgH="1657548" progId="Visio.Drawing.11">
                  <p:embed/>
                </p:oleObj>
              </mc:Choice>
              <mc:Fallback>
                <p:oleObj name="Visio" r:id="rId3" imgW="5857965" imgH="1657548" progId="Visio.Drawing.11">
                  <p:embed/>
                  <p:pic>
                    <p:nvPicPr>
                      <p:cNvPr id="12493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188" y="1824844"/>
                        <a:ext cx="8025412" cy="2270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Объект 5"/>
          <p:cNvGraphicFramePr>
            <a:graphicFrameLocks noChangeAspect="1"/>
          </p:cNvGraphicFramePr>
          <p:nvPr/>
        </p:nvGraphicFramePr>
        <p:xfrm>
          <a:off x="2109188" y="3656995"/>
          <a:ext cx="7555840" cy="157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Visio" r:id="rId5" imgW="5515212" imgH="1152673" progId="Visio.Drawing.11">
                  <p:embed/>
                </p:oleObj>
              </mc:Choice>
              <mc:Fallback>
                <p:oleObj name="Visio" r:id="rId5" imgW="5515212" imgH="1152673" progId="Visio.Drawing.11">
                  <p:embed/>
                  <p:pic>
                    <p:nvPicPr>
                      <p:cNvPr id="12493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188" y="3656995"/>
                        <a:ext cx="7555840" cy="157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Объект 6"/>
          <p:cNvGraphicFramePr>
            <a:graphicFrameLocks noChangeAspect="1"/>
          </p:cNvGraphicFramePr>
          <p:nvPr/>
        </p:nvGraphicFramePr>
        <p:xfrm>
          <a:off x="2190750" y="4992688"/>
          <a:ext cx="486568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Visio" r:id="rId7" imgW="3549722" imgH="1059759" progId="Visio.Drawing.11">
                  <p:embed/>
                </p:oleObj>
              </mc:Choice>
              <mc:Fallback>
                <p:oleObj name="Visio" r:id="rId7" imgW="3549722" imgH="1059759" progId="Visio.Drawing.11">
                  <p:embed/>
                  <p:pic>
                    <p:nvPicPr>
                      <p:cNvPr id="12493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992688"/>
                        <a:ext cx="4865688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Объект 7"/>
          <p:cNvGraphicFramePr>
            <a:graphicFrameLocks noChangeAspect="1"/>
          </p:cNvGraphicFramePr>
          <p:nvPr/>
        </p:nvGraphicFramePr>
        <p:xfrm>
          <a:off x="6089651" y="5776914"/>
          <a:ext cx="4136733" cy="61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Visio" r:id="rId9" imgW="3019513" imgH="447792" progId="Visio.Drawing.11">
                  <p:embed/>
                </p:oleObj>
              </mc:Choice>
              <mc:Fallback>
                <p:oleObj name="Visio" r:id="rId9" imgW="3019513" imgH="447792" progId="Visio.Drawing.11">
                  <p:embed/>
                  <p:pic>
                    <p:nvPicPr>
                      <p:cNvPr id="12493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1" y="5776914"/>
                        <a:ext cx="4136733" cy="61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Стрелка вправо 8"/>
          <p:cNvSpPr>
            <a:spLocks noChangeArrowheads="1"/>
          </p:cNvSpPr>
          <p:nvPr/>
        </p:nvSpPr>
        <p:spPr bwMode="auto">
          <a:xfrm rot="540114">
            <a:off x="4806950" y="5695951"/>
            <a:ext cx="895350" cy="384175"/>
          </a:xfrm>
          <a:prstGeom prst="rightArrow">
            <a:avLst>
              <a:gd name="adj1" fmla="val 50000"/>
              <a:gd name="adj2" fmla="val 499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423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специфікатора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Объект 2"/>
          <p:cNvSpPr>
            <a:spLocks noGrp="1"/>
          </p:cNvSpPr>
          <p:nvPr>
            <p:ph sz="quarter" idx="11"/>
          </p:nvPr>
        </p:nvSpPr>
        <p:spPr>
          <a:xfrm>
            <a:off x="2008188" y="1617663"/>
            <a:ext cx="3816350" cy="4500562"/>
          </a:xfrm>
        </p:spPr>
        <p:txBody>
          <a:bodyPr>
            <a:normAutofit fontScale="92500" lnSpcReduction="2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оголошені класу забороняє наслідування від даного класу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оголошені методу забороняє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перевизначення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даного методу при наслідувані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методи, які викликаються в конструкторі, рекомендується  оголошувати зі специфікатором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956" name="Объект 2"/>
          <p:cNvGraphicFramePr>
            <a:graphicFrameLocks noChangeAspect="1"/>
          </p:cNvGraphicFramePr>
          <p:nvPr/>
        </p:nvGraphicFramePr>
        <p:xfrm>
          <a:off x="6076951" y="1735138"/>
          <a:ext cx="3902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Visio" r:id="rId3" imgW="2376020" imgH="553094" progId="Visio.Drawing.11">
                  <p:embed/>
                </p:oleObj>
              </mc:Choice>
              <mc:Fallback>
                <p:oleObj name="Visio" r:id="rId3" imgW="2376020" imgH="553094" progId="Visio.Drawing.11">
                  <p:embed/>
                  <p:pic>
                    <p:nvPicPr>
                      <p:cNvPr id="125956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1" y="1735138"/>
                        <a:ext cx="3902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Объект 3"/>
          <p:cNvGraphicFramePr>
            <a:graphicFrameLocks noChangeAspect="1"/>
          </p:cNvGraphicFramePr>
          <p:nvPr/>
        </p:nvGraphicFramePr>
        <p:xfrm>
          <a:off x="6088063" y="3032126"/>
          <a:ext cx="415290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Visio" r:id="rId5" imgW="2573886" imgH="1560486" progId="Visio.Drawing.11">
                  <p:embed/>
                </p:oleObj>
              </mc:Choice>
              <mc:Fallback>
                <p:oleObj name="Visio" r:id="rId5" imgW="2573886" imgH="1560486" progId="Visio.Drawing.11">
                  <p:embed/>
                  <p:pic>
                    <p:nvPicPr>
                      <p:cNvPr id="12595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3032126"/>
                        <a:ext cx="4152900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6C2F-7D91-4965-9B6A-FEB4C181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IS-A (</a:t>
            </a:r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є, являється):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0BD57-AFF4-4481-B9D9-645ED047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" y="3370939"/>
            <a:ext cx="11965757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45720" rIns="158700" bIns="0" numCol="1" anchor="ctr" anchorCtr="0" compatLnSpc="1">
            <a:prstTxWarp prst="textNoShape">
              <a:avLst/>
            </a:prstTxWarp>
            <a:spAutoFit/>
          </a:bodyPr>
          <a:lstStyle>
            <a:lvl1pPr indent="90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900" b="0" i="0" u="none" strike="noStrike" cap="none" normalizeH="0" baseline="0" dirty="0">
                <a:ln>
                  <a:noFill/>
                </a:ln>
                <a:solidFill>
                  <a:srgbClr val="3778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uk-UA" sz="9000" b="0" i="0" u="none" strike="noStrike" cap="none" normalizeH="0" baseline="0" dirty="0">
                <a:ln>
                  <a:noFill/>
                </a:ln>
                <a:solidFill>
                  <a:srgbClr val="3778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</a:t>
            </a:r>
            <a:endParaRPr kumimoji="0" lang="ru-RU" altLang="uk-UA" sz="9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hlinkClick r:id="rId2"/>
            <a:extLst>
              <a:ext uri="{FF2B5EF4-FFF2-40B4-BE49-F238E27FC236}">
                <a16:creationId xmlns:a16="http://schemas.microsoft.com/office/drawing/2014/main" id="{37C577C1-3858-45D7-A8A2-896030B4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7" y="1503207"/>
            <a:ext cx="609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07623-A230-4F6C-8B9B-C692AE8039B2}"/>
              </a:ext>
            </a:extLst>
          </p:cNvPr>
          <p:cNvSpPr txBox="1"/>
          <p:nvPr/>
        </p:nvSpPr>
        <p:spPr>
          <a:xfrm>
            <a:off x="564037" y="738179"/>
            <a:ext cx="11172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ru-RU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сказати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собою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типу. Давайте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подивимось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слово 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наслідуванні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uk-UA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F295E-8A65-4D71-88DF-5397D8F2545B}"/>
              </a:ext>
            </a:extLst>
          </p:cNvPr>
          <p:cNvSpPr txBox="1"/>
          <p:nvPr/>
        </p:nvSpPr>
        <p:spPr>
          <a:xfrm>
            <a:off x="480768" y="2995634"/>
            <a:ext cx="112556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основі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вище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наведеного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прикладу, в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Об'єктно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орієнтованій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термінології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наступні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твердження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вірними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ru-RU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є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суперкласом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базовим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для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класу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є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суперкласом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базовим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для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класу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Reptile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і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Reptile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є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підкласами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класами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наслідниками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класу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є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підкласом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класу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а той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підкласом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Тепер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розглядати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відношенні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ми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можемо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сказати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Mammal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Animal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Reptile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Animal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Dog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Mammal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Отже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Dog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Animal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>
            <a:hlinkClick r:id="rId2"/>
            <a:extLst>
              <a:ext uri="{FF2B5EF4-FFF2-40B4-BE49-F238E27FC236}">
                <a16:creationId xmlns:a16="http://schemas.microsoft.com/office/drawing/2014/main" id="{D0DD87D8-E1C6-40FE-A4BC-EF89F82F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2339394"/>
            <a:ext cx="6096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5693EB-7CE6-4699-A229-C301C21B46E1}"/>
              </a:ext>
            </a:extLst>
          </p:cNvPr>
          <p:cNvSpPr txBox="1"/>
          <p:nvPr/>
        </p:nvSpPr>
        <p:spPr>
          <a:xfrm>
            <a:off x="293803" y="4659991"/>
            <a:ext cx="3156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BAB2C-7EAF-436E-A94B-57436AAEBF8E}"/>
              </a:ext>
            </a:extLst>
          </p:cNvPr>
          <p:cNvSpPr txBox="1"/>
          <p:nvPr/>
        </p:nvSpPr>
        <p:spPr>
          <a:xfrm>
            <a:off x="292231" y="810705"/>
            <a:ext cx="11802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успадковувати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суперкласу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приватних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властивостей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гарантувати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насправді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Виконавши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оператором </a:t>
            </a:r>
            <a:r>
              <a:rPr kumimoji="0" lang="en-US" altLang="uk-UA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458432B-EAA2-416D-823E-50EE9C19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IS-A (</a:t>
            </a:r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є, являється):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3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E7E89-9779-4B32-A63E-D9E2B824112A}"/>
              </a:ext>
            </a:extLst>
          </p:cNvPr>
          <p:cNvSpPr txBox="1"/>
          <p:nvPr/>
        </p:nvSpPr>
        <p:spPr>
          <a:xfrm>
            <a:off x="501977" y="681037"/>
            <a:ext cx="11045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добре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розуміємо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cлова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отримами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IS-A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наслідуються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інтерфейсів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наслідуватися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5F69029-639F-4DFA-AAB1-2F168E7103F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IS-A (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є, являється):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hlinkClick r:id="rId2"/>
            <a:extLst>
              <a:ext uri="{FF2B5EF4-FFF2-40B4-BE49-F238E27FC236}">
                <a16:creationId xmlns:a16="http://schemas.microsoft.com/office/drawing/2014/main" id="{6B612B6B-5150-4416-9BCC-F61D363C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" y="2285057"/>
            <a:ext cx="609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59EFEB-EB3E-4BCA-8014-0913EF6445E4}"/>
              </a:ext>
            </a:extLst>
          </p:cNvPr>
          <p:cNvSpPr txBox="1"/>
          <p:nvPr/>
        </p:nvSpPr>
        <p:spPr>
          <a:xfrm>
            <a:off x="700726" y="5368180"/>
            <a:ext cx="6169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Результатом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коду буде:</a:t>
            </a:r>
            <a:endParaRPr kumimoji="0" lang="ru-RU" altLang="uk-UA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kumimoji="0" lang="en-US" altLang="uk-UA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kumimoji="0" lang="en-US" altLang="uk-UA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9228F-D582-4DB0-B079-B85F5E3CF0C7}"/>
              </a:ext>
            </a:extLst>
          </p:cNvPr>
          <p:cNvSpPr txBox="1"/>
          <p:nvPr/>
        </p:nvSpPr>
        <p:spPr>
          <a:xfrm>
            <a:off x="501977" y="191572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 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слова </a:t>
            </a:r>
            <a:r>
              <a:rPr lang="ru-RU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B6873-1D34-4BEF-B8E0-02D2F2582A5F}"/>
              </a:ext>
            </a:extLst>
          </p:cNvPr>
          <p:cNvSpPr txBox="1"/>
          <p:nvPr/>
        </p:nvSpPr>
        <p:spPr>
          <a:xfrm>
            <a:off x="6024906" y="264480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ключове слово 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перевірити чи насправді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Mammal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типу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Dog </a:t>
            </a:r>
            <a:r>
              <a:rPr lang="uk-U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типу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9C8AB884-F1C1-40FC-9707-8A56AA76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28" y="3633113"/>
            <a:ext cx="6096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80BE-03F0-421A-8872-30C10365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8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HAS-A(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своєму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складі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з):</a:t>
            </a:r>
            <a:endParaRPr lang="uk-UA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hlinkClick r:id="rId2"/>
            <a:extLst>
              <a:ext uri="{FF2B5EF4-FFF2-40B4-BE49-F238E27FC236}">
                <a16:creationId xmlns:a16="http://schemas.microsoft.com/office/drawing/2014/main" id="{77677287-7D50-4708-A3ED-594EF480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9" y="1997029"/>
            <a:ext cx="6332047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>
            <a:hlinkClick r:id="rId4"/>
            <a:extLst>
              <a:ext uri="{FF2B5EF4-FFF2-40B4-BE49-F238E27FC236}">
                <a16:creationId xmlns:a16="http://schemas.microsoft.com/office/drawing/2014/main" id="{58BCC424-0F7B-4BD5-913E-DC74B5BB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5" y="5621386"/>
            <a:ext cx="6096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1AF36-09D7-450A-A603-97FC51F578E5}"/>
              </a:ext>
            </a:extLst>
          </p:cNvPr>
          <p:cNvSpPr txBox="1"/>
          <p:nvPr/>
        </p:nvSpPr>
        <p:spPr>
          <a:xfrm>
            <a:off x="97277" y="713021"/>
            <a:ext cx="11837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Відношення "HAS-A" - це відношення "ціле-частина", йому відповідає вкладення. Це створення класу, елементами якого є об'єкти іншого класу, це також називають композицією. Це відношення допомагає зменшити дублювання коду, яке також є помилкою.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Давайте розглянемо приклад: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27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D4A9E-10C3-4BF9-A98F-DFA9A3DBBD62}"/>
              </a:ext>
            </a:extLst>
          </p:cNvPr>
          <p:cNvSpPr txBox="1"/>
          <p:nvPr/>
        </p:nvSpPr>
        <p:spPr>
          <a:xfrm>
            <a:off x="257683" y="1081549"/>
            <a:ext cx="11167604" cy="371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приклад показує, що клас 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HAS-A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Маючи окремий клас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​​, ми не повинні переписувати весь код, всередині класу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це дозволяє повторно використовувати клас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різних додатках.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105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об'єктно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орієнтованому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турбуватися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 те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обєкт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реально робить роботу.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добитися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приховує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деталі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Тому в основному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задавати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певну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коли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небудь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зробить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самостійно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попросить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інший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пам'ятати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твердження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неправильним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uk-UA" sz="105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uk-UA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uk-UA" sz="105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uk-UA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інтерфейсів</a:t>
            </a:r>
            <a:r>
              <a:rPr kumimoji="0" lang="ru-RU" altLang="uk-UA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uk-UA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hlinkClick r:id="rId2"/>
            <a:extLst>
              <a:ext uri="{FF2B5EF4-FFF2-40B4-BE49-F238E27FC236}">
                <a16:creationId xmlns:a16="http://schemas.microsoft.com/office/drawing/2014/main" id="{27CD477C-010C-411D-87F8-36BAA852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8" y="3877427"/>
            <a:ext cx="6096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5B06886-F6F7-4A59-A6AE-22844B25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8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HAS-A(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своєму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складі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з):</a:t>
            </a:r>
            <a:endParaRPr lang="uk-UA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8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38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класи і абстрактні методи</a:t>
            </a:r>
          </a:p>
        </p:txBody>
      </p:sp>
      <p:sp>
        <p:nvSpPr>
          <p:cNvPr id="128003" name="Объект 2"/>
          <p:cNvSpPr>
            <a:spLocks noGrp="1"/>
          </p:cNvSpPr>
          <p:nvPr>
            <p:ph sz="quarter" idx="11"/>
          </p:nvPr>
        </p:nvSpPr>
        <p:spPr>
          <a:xfrm>
            <a:off x="499621" y="1231900"/>
            <a:ext cx="6434579" cy="5080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загальну поведінку для породжених ним класів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припускає наявність дочірніх класів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зі специфікатором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мати об’єктів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містити або не містити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методи</a:t>
            </a: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повинен бути оголошений як абстрактний якщо: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містить абстрактні методи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 абстрактного класу, але не реалізує абстрактні методи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імплементує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інтерфейс, але не реалізує всі методи інтерфейсу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28" name="Объект 3"/>
          <p:cNvSpPr>
            <a:spLocks noGrp="1"/>
          </p:cNvSpPr>
          <p:nvPr>
            <p:ph sz="quarter" idx="12"/>
          </p:nvPr>
        </p:nvSpPr>
        <p:spPr>
          <a:xfrm>
            <a:off x="7086600" y="1231900"/>
            <a:ext cx="3151188" cy="5080000"/>
          </a:xfrm>
        </p:spPr>
        <p:txBody>
          <a:bodyPr>
            <a:normAutofit/>
          </a:bodyPr>
          <a:lstStyle/>
          <a:p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метод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реалізації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дочірніх класах</a:t>
            </a:r>
          </a:p>
          <a:p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8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04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абстрактного класу</a:t>
            </a:r>
          </a:p>
        </p:txBody>
      </p:sp>
      <p:graphicFrame>
        <p:nvGraphicFramePr>
          <p:cNvPr id="130051" name="Объект 7"/>
          <p:cNvGraphicFramePr>
            <a:graphicFrameLocks noChangeAspect="1"/>
          </p:cNvGraphicFramePr>
          <p:nvPr/>
        </p:nvGraphicFramePr>
        <p:xfrm>
          <a:off x="1812925" y="1049338"/>
          <a:ext cx="6497638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Visio" r:id="rId3" imgW="5103772" imgH="2902056" progId="Visio.Drawing.11">
                  <p:embed/>
                </p:oleObj>
              </mc:Choice>
              <mc:Fallback>
                <p:oleObj name="Visio" r:id="rId3" imgW="5103772" imgH="2902056" progId="Visio.Drawing.11">
                  <p:embed/>
                  <p:pic>
                    <p:nvPicPr>
                      <p:cNvPr id="1300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049338"/>
                        <a:ext cx="6497638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Объект 8"/>
          <p:cNvGraphicFramePr>
            <a:graphicFrameLocks noChangeAspect="1"/>
          </p:cNvGraphicFramePr>
          <p:nvPr/>
        </p:nvGraphicFramePr>
        <p:xfrm>
          <a:off x="6232526" y="4330701"/>
          <a:ext cx="43608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5" imgW="3381819" imgH="1730814" progId="Visio.Drawing.11">
                  <p:embed/>
                </p:oleObj>
              </mc:Choice>
              <mc:Fallback>
                <p:oleObj name="Visio" r:id="rId5" imgW="3381819" imgH="1730814" progId="Visio.Drawing.11">
                  <p:embed/>
                  <p:pic>
                    <p:nvPicPr>
                      <p:cNvPr id="13005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6" y="4330701"/>
                        <a:ext cx="43608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053" name="Прямая соединительная линия 12"/>
          <p:cNvCxnSpPr>
            <a:cxnSpLocks noChangeShapeType="1"/>
          </p:cNvCxnSpPr>
          <p:nvPr/>
        </p:nvCxnSpPr>
        <p:spPr bwMode="auto">
          <a:xfrm flipV="1">
            <a:off x="6032500" y="4251325"/>
            <a:ext cx="0" cy="2414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054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6032501" y="4251325"/>
            <a:ext cx="4168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5449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класи як типи даних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875934" y="1150070"/>
            <a:ext cx="8334866" cy="17074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 може використовуватись при оголошені посилань на об’єкти:</a:t>
            </a:r>
          </a:p>
          <a:p>
            <a:pPr lvl="1"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 може вказувати на об’єкт неабстрактного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даного класу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1076" name="Объект 6"/>
          <p:cNvGraphicFramePr>
            <a:graphicFrameLocks noChangeAspect="1"/>
          </p:cNvGraphicFramePr>
          <p:nvPr/>
        </p:nvGraphicFramePr>
        <p:xfrm>
          <a:off x="3186114" y="3327400"/>
          <a:ext cx="48529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2795238" imgH="556873" progId="Visio.Drawing.11">
                  <p:embed/>
                </p:oleObj>
              </mc:Choice>
              <mc:Fallback>
                <p:oleObj name="Visio" r:id="rId3" imgW="2795238" imgH="556873" progId="Visio.Drawing.11">
                  <p:embed/>
                  <p:pic>
                    <p:nvPicPr>
                      <p:cNvPr id="13107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3327400"/>
                        <a:ext cx="485298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28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955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</a:p>
        </p:txBody>
      </p:sp>
      <p:sp>
        <p:nvSpPr>
          <p:cNvPr id="27651" name="Rectangle 5"/>
          <p:cNvSpPr>
            <a:spLocks noGrp="1"/>
          </p:cNvSpPr>
          <p:nvPr>
            <p:ph type="body" idx="4294967295"/>
          </p:nvPr>
        </p:nvSpPr>
        <p:spPr>
          <a:xfrm>
            <a:off x="680302" y="834761"/>
            <a:ext cx="10924094" cy="2047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lang="ru-RU" altLang="ru-RU" dirty="0"/>
              <a:t> (</a:t>
            </a:r>
            <a:r>
              <a:rPr lang="en-US" altLang="ru-RU" b="1" i="1" dirty="0"/>
              <a:t>inheritance</a:t>
            </a:r>
            <a:r>
              <a:rPr lang="en-US" altLang="ru-RU" dirty="0"/>
              <a:t>)</a:t>
            </a:r>
            <a:r>
              <a:rPr lang="ru-RU" altLang="ru-RU" dirty="0"/>
              <a:t> – </a:t>
            </a:r>
            <a:r>
              <a:rPr lang="uk-UA" altLang="ru-RU" dirty="0"/>
              <a:t>механізм створення нових класів на основі існуючих</a:t>
            </a:r>
          </a:p>
          <a:p>
            <a:pPr>
              <a:lnSpc>
                <a:spcPct val="90000"/>
              </a:lnSpc>
            </a:pPr>
            <a:r>
              <a:rPr lang="uk-UA" altLang="ru-RU" dirty="0"/>
              <a:t>При наслідуванні </a:t>
            </a:r>
            <a:r>
              <a:rPr lang="uk-UA" altLang="ru-RU" b="1" i="1" dirty="0"/>
              <a:t>дочірньому класу</a:t>
            </a:r>
            <a:r>
              <a:rPr lang="ru-RU" altLang="ru-RU" dirty="0"/>
              <a:t> </a:t>
            </a:r>
            <a:r>
              <a:rPr lang="en-US" altLang="ru-RU" dirty="0"/>
              <a:t>(</a:t>
            </a:r>
            <a:r>
              <a:rPr lang="en-US" altLang="ru-RU" b="1" i="1" dirty="0"/>
              <a:t>subclass</a:t>
            </a:r>
            <a:r>
              <a:rPr lang="en-US" altLang="ru-RU" dirty="0"/>
              <a:t>)</a:t>
            </a:r>
            <a:r>
              <a:rPr lang="ru-RU" altLang="ru-RU" dirty="0"/>
              <a:t> </a:t>
            </a:r>
            <a:r>
              <a:rPr lang="uk-UA" altLang="ru-RU" dirty="0"/>
              <a:t>передаються поля і методи </a:t>
            </a:r>
            <a:r>
              <a:rPr lang="uk-UA" altLang="ru-RU" b="1" i="1" dirty="0"/>
              <a:t>батьківського класу</a:t>
            </a:r>
            <a:r>
              <a:rPr lang="en-US" altLang="ru-RU" dirty="0"/>
              <a:t> </a:t>
            </a:r>
            <a:r>
              <a:rPr lang="ru-RU" altLang="ru-RU" dirty="0"/>
              <a:t>(</a:t>
            </a:r>
            <a:r>
              <a:rPr lang="en-US" altLang="ru-RU" b="1" i="1" dirty="0"/>
              <a:t>superclass</a:t>
            </a:r>
            <a:r>
              <a:rPr lang="en-US" altLang="ru-RU" dirty="0"/>
              <a:t>)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</a:pPr>
            <a:r>
              <a:rPr lang="uk-UA" altLang="ru-RU" dirty="0"/>
              <a:t>У класу може бути один батько і будь-яка кількість дочірніх класів</a:t>
            </a:r>
          </a:p>
        </p:txBody>
      </p:sp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2024064" y="3849689"/>
            <a:ext cx="3482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class </a:t>
            </a:r>
            <a:r>
              <a:rPr lang="en-US" altLang="ru-RU" sz="1600" b="1">
                <a:latin typeface="Courier New" panose="02070309020205020404" pitchFamily="49" charset="0"/>
              </a:rPr>
              <a:t>Transport </a:t>
            </a:r>
            <a:r>
              <a:rPr lang="en-US" altLang="ru-RU" sz="1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ru-RU" sz="16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class </a:t>
            </a:r>
            <a:r>
              <a:rPr lang="en-US" altLang="ru-RU" sz="1600" b="1">
                <a:latin typeface="Courier New" panose="02070309020205020404" pitchFamily="49" charset="0"/>
              </a:rPr>
              <a:t>Car</a:t>
            </a:r>
            <a:r>
              <a:rPr lang="en-US" altLang="ru-RU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  </a:t>
            </a:r>
            <a:r>
              <a:rPr lang="en-US" altLang="ru-RU" sz="1600" b="1" i="1">
                <a:latin typeface="Courier New" panose="02070309020205020404" pitchFamily="49" charset="0"/>
              </a:rPr>
              <a:t>extends</a:t>
            </a:r>
            <a:r>
              <a:rPr lang="en-US" altLang="ru-RU" sz="1600">
                <a:latin typeface="Courier New" panose="02070309020205020404" pitchFamily="49" charset="0"/>
              </a:rPr>
              <a:t> Transport {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…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}</a:t>
            </a:r>
            <a:endParaRPr lang="ru-RU" altLang="ru-RU" sz="1600">
              <a:latin typeface="Courier New" panose="02070309020205020404" pitchFamily="49" charset="0"/>
            </a:endParaRPr>
          </a:p>
        </p:txBody>
      </p:sp>
      <p:graphicFrame>
        <p:nvGraphicFramePr>
          <p:cNvPr id="276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03709"/>
              </p:ext>
            </p:extLst>
          </p:nvPr>
        </p:nvGraphicFramePr>
        <p:xfrm>
          <a:off x="6096000" y="3195131"/>
          <a:ext cx="4763678" cy="337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3781655" imgH="2676602" progId="Visio.Drawing.11">
                  <p:embed/>
                </p:oleObj>
              </mc:Choice>
              <mc:Fallback>
                <p:oleObj name="Visio" r:id="rId3" imgW="3781655" imgH="2676602" progId="Visio.Drawing.11">
                  <p:embed/>
                  <p:pic>
                    <p:nvPicPr>
                      <p:cNvPr id="276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95131"/>
                        <a:ext cx="4763678" cy="337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71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0FA0-33B1-4D8C-9107-4492941F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Чому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множинного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B4E56-FDC6-44AE-80BD-CF9ABFD1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9" y="1813238"/>
            <a:ext cx="11023862" cy="468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відсутнє множинне успадкування класів з метою уникнення ряду проблем, що можуть виникнути при його використанні. Декілька причин, чому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обмежилися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однорівневим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успадкуванням класів, включають: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Простота та Зрозумілість: Множинне успадкування може створювати складні схеми спадковості, що робить код менш зрозумілим та важче для обслуговування.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 сприяє простоті та чіткості коду.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Проблема "Алмаз": Множинне успадкування може призводити до ситуації, відомої як проблема "алмаз". Це трапляється, коли клас успадковує два класи, які успадковують один і той самий клас. Це може викликати непорозуміння та конфлікти.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Проблема Класу-Батька: В разі множинного успадкування може виникнути проблема, коли клас успадковує багато класів, і один із них має зміни, які несумісні з іншими класами.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Ізоляція Помилок: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 дозволяє краще ізолювати помилки та зміни від інших класів, що полегшує розробку та управління кодом.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відсутнє множинне успадкування класів, можна використовувати інші механізми, такі як інтерфейси та композиція, для досягнення більшої гнучкості та розширюваності в програмуванні.</a:t>
            </a:r>
          </a:p>
        </p:txBody>
      </p:sp>
    </p:spTree>
    <p:extLst>
      <p:ext uri="{BB962C8B-B14F-4D97-AF65-F5344CB8AC3E}">
        <p14:creationId xmlns:p14="http://schemas.microsoft.com/office/powerpoint/2010/main" val="42831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59585797"/>
              </p:ext>
            </p:extLst>
          </p:nvPr>
        </p:nvGraphicFramePr>
        <p:xfrm>
          <a:off x="1981200" y="883920"/>
          <a:ext cx="8229599" cy="509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83062938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360545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569750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4621235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2164814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6070942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6528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Клас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Внутр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Змін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Констр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Блок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7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45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3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6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1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1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9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synchro-</a:t>
                      </a:r>
                      <a:r>
                        <a:rPr lang="en-US" dirty="0" err="1"/>
                        <a:t>nized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8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strictfp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6953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452766" y="770757"/>
            <a:ext cx="4986010" cy="53919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класу може бути один батько і будь-яка кількість дочірніх класів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Прабатьком всіх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клас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Дочірньому класу передаються поля і методи батьківського класу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звертатись до полів і методів батьківського класу, які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оголошені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 lvl="1"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оголошені без специфікатора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умові, що дочірній клас знаходиться в одному пакеті разом з батьківським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мати свої власні поля і методи, а також </a:t>
            </a:r>
            <a:r>
              <a:rPr lang="uk-UA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 батьківського класу</a:t>
            </a:r>
            <a:endParaRPr lang="uk-UA" alt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6863157" y="931863"/>
            <a:ext cx="3336925" cy="24971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 class)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Суперклас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(superclass)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клас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 class)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subclass)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Наслідуємий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3" name="Picture 5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7" y="3665539"/>
            <a:ext cx="4986009" cy="258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60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 дочірніх класів</a:t>
            </a:r>
          </a:p>
        </p:txBody>
      </p:sp>
      <p:cxnSp>
        <p:nvCxnSpPr>
          <p:cNvPr id="115715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5757863" y="872906"/>
            <a:ext cx="0" cy="382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5757863" y="4681538"/>
            <a:ext cx="831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Прямая соединительная линия 12"/>
          <p:cNvCxnSpPr>
            <a:cxnSpLocks noChangeShapeType="1"/>
          </p:cNvCxnSpPr>
          <p:nvPr/>
        </p:nvCxnSpPr>
        <p:spPr bwMode="auto">
          <a:xfrm>
            <a:off x="6589713" y="4681538"/>
            <a:ext cx="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8" name="Стрелка вниз 14"/>
          <p:cNvSpPr>
            <a:spLocks noChangeArrowheads="1"/>
          </p:cNvSpPr>
          <p:nvPr/>
        </p:nvSpPr>
        <p:spPr bwMode="auto">
          <a:xfrm>
            <a:off x="8299450" y="4260851"/>
            <a:ext cx="330200" cy="841375"/>
          </a:xfrm>
          <a:prstGeom prst="downArrow">
            <a:avLst>
              <a:gd name="adj1" fmla="val 50000"/>
              <a:gd name="adj2" fmla="val 4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15719" name="Объект 1"/>
          <p:cNvGraphicFramePr>
            <a:graphicFrameLocks noChangeAspect="1"/>
          </p:cNvGraphicFramePr>
          <p:nvPr/>
        </p:nvGraphicFramePr>
        <p:xfrm>
          <a:off x="1687514" y="944564"/>
          <a:ext cx="38703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isio" r:id="rId3" imgW="3106749" imgH="2504174" progId="Visio.Drawing.11">
                  <p:embed/>
                </p:oleObj>
              </mc:Choice>
              <mc:Fallback>
                <p:oleObj name="Visio" r:id="rId3" imgW="3106749" imgH="2504174" progId="Visio.Drawing.11">
                  <p:embed/>
                  <p:pic>
                    <p:nvPicPr>
                      <p:cNvPr id="11571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4" y="944564"/>
                        <a:ext cx="38703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Объект 3"/>
          <p:cNvGraphicFramePr>
            <a:graphicFrameLocks noChangeAspect="1"/>
          </p:cNvGraphicFramePr>
          <p:nvPr/>
        </p:nvGraphicFramePr>
        <p:xfrm>
          <a:off x="1646238" y="4065588"/>
          <a:ext cx="45275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5" imgW="3465771" imgH="1900602" progId="Visio.Drawing.11">
                  <p:embed/>
                </p:oleObj>
              </mc:Choice>
              <mc:Fallback>
                <p:oleObj name="Visio" r:id="rId5" imgW="3465771" imgH="1900602" progId="Visio.Drawing.11">
                  <p:embed/>
                  <p:pic>
                    <p:nvPicPr>
                      <p:cNvPr id="11572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065588"/>
                        <a:ext cx="45275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Объект 4"/>
          <p:cNvGraphicFramePr>
            <a:graphicFrameLocks noChangeAspect="1"/>
          </p:cNvGraphicFramePr>
          <p:nvPr/>
        </p:nvGraphicFramePr>
        <p:xfrm>
          <a:off x="5973764" y="1069976"/>
          <a:ext cx="4484687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7" imgW="3633404" imgH="2755482" progId="Visio.Drawing.11">
                  <p:embed/>
                </p:oleObj>
              </mc:Choice>
              <mc:Fallback>
                <p:oleObj name="Visio" r:id="rId7" imgW="3633404" imgH="2755482" progId="Visio.Drawing.11">
                  <p:embed/>
                  <p:pic>
                    <p:nvPicPr>
                      <p:cNvPr id="11572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4" y="1069976"/>
                        <a:ext cx="4484687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Объект 1"/>
          <p:cNvGraphicFramePr>
            <a:graphicFrameLocks noChangeAspect="1"/>
          </p:cNvGraphicFramePr>
          <p:nvPr/>
        </p:nvGraphicFramePr>
        <p:xfrm>
          <a:off x="7700963" y="5316539"/>
          <a:ext cx="16621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9" imgW="1196378" imgH="596553" progId="Visio.Drawing.11">
                  <p:embed/>
                </p:oleObj>
              </mc:Choice>
              <mc:Fallback>
                <p:oleObj name="Visio" r:id="rId9" imgW="1196378" imgH="596553" progId="Visio.Drawing.11">
                  <p:embed/>
                  <p:pic>
                    <p:nvPicPr>
                      <p:cNvPr id="11572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5316539"/>
                        <a:ext cx="16621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елементів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6739" name="Объект 1"/>
          <p:cNvGraphicFramePr>
            <a:graphicFrameLocks noChangeAspect="1"/>
          </p:cNvGraphicFramePr>
          <p:nvPr/>
        </p:nvGraphicFramePr>
        <p:xfrm>
          <a:off x="1990726" y="1239839"/>
          <a:ext cx="56864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3" imgW="4166807" imgH="2240179" progId="Visio.Drawing.11">
                  <p:embed/>
                </p:oleObj>
              </mc:Choice>
              <mc:Fallback>
                <p:oleObj name="Visio" r:id="rId3" imgW="4166807" imgH="2240179" progId="Visio.Drawing.11">
                  <p:embed/>
                  <p:pic>
                    <p:nvPicPr>
                      <p:cNvPr id="1167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1239839"/>
                        <a:ext cx="5686425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Объект 2"/>
          <p:cNvGraphicFramePr>
            <a:graphicFrameLocks noChangeAspect="1"/>
          </p:cNvGraphicFramePr>
          <p:nvPr/>
        </p:nvGraphicFramePr>
        <p:xfrm>
          <a:off x="3286126" y="4200526"/>
          <a:ext cx="694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5" imgW="5088925" imgH="1565345" progId="Visio.Drawing.11">
                  <p:embed/>
                </p:oleObj>
              </mc:Choice>
              <mc:Fallback>
                <p:oleObj name="Visio" r:id="rId5" imgW="5088925" imgH="1565345" progId="Visio.Drawing.11">
                  <p:embed/>
                  <p:pic>
                    <p:nvPicPr>
                      <p:cNvPr id="11674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6" y="4200526"/>
                        <a:ext cx="6945313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2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79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при наслідувані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>
          <a:xfrm>
            <a:off x="1217629" y="921167"/>
            <a:ext cx="8229600" cy="11160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створенні об’єкту дочірнього класу спочатку викликається конструктор батьківського класу, а потім – дочірнього</a:t>
            </a:r>
          </a:p>
          <a:p>
            <a:pPr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батьківського класу може бути викликаний явно з допомогою ключового слова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endParaRPr lang="ru-RU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1860" name="Объект 1"/>
          <p:cNvGraphicFramePr>
            <a:graphicFrameLocks noChangeAspect="1"/>
          </p:cNvGraphicFramePr>
          <p:nvPr/>
        </p:nvGraphicFramePr>
        <p:xfrm>
          <a:off x="1981200" y="1980446"/>
          <a:ext cx="8629804" cy="19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Visio" r:id="rId3" imgW="7191503" imgH="1657548" progId="Visio.Drawing.11">
                  <p:embed/>
                </p:oleObj>
              </mc:Choice>
              <mc:Fallback>
                <p:oleObj name="Visio" r:id="rId3" imgW="7191503" imgH="1657548" progId="Visio.Drawing.11">
                  <p:embed/>
                  <p:pic>
                    <p:nvPicPr>
                      <p:cNvPr id="1218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0446"/>
                        <a:ext cx="8629804" cy="19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Объект 2"/>
          <p:cNvGraphicFramePr>
            <a:graphicFrameLocks noChangeAspect="1"/>
          </p:cNvGraphicFramePr>
          <p:nvPr/>
        </p:nvGraphicFramePr>
        <p:xfrm>
          <a:off x="1912473" y="3831260"/>
          <a:ext cx="8367054" cy="300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Visio" r:id="rId5" imgW="6972545" imgH="2505350" progId="Visio.Drawing.11">
                  <p:embed/>
                </p:oleObj>
              </mc:Choice>
              <mc:Fallback>
                <p:oleObj name="Visio" r:id="rId5" imgW="6972545" imgH="2505350" progId="Visio.Drawing.11">
                  <p:embed/>
                  <p:pic>
                    <p:nvPicPr>
                      <p:cNvPr id="121861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473" y="3831260"/>
                        <a:ext cx="8367054" cy="300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74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при наслідувані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83" name="Стрелка вниз 5"/>
          <p:cNvSpPr>
            <a:spLocks noChangeArrowheads="1"/>
          </p:cNvSpPr>
          <p:nvPr/>
        </p:nvSpPr>
        <p:spPr bwMode="auto">
          <a:xfrm rot="-2664045">
            <a:off x="5064125" y="3149601"/>
            <a:ext cx="374650" cy="777875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22884" name="Объект 7"/>
          <p:cNvGraphicFramePr>
            <a:graphicFrameLocks noChangeAspect="1"/>
          </p:cNvGraphicFramePr>
          <p:nvPr/>
        </p:nvGraphicFramePr>
        <p:xfrm>
          <a:off x="4494214" y="3948113"/>
          <a:ext cx="55784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3" imgW="3857869" imgH="1361980" progId="Visio.Drawing.11">
                  <p:embed/>
                </p:oleObj>
              </mc:Choice>
              <mc:Fallback>
                <p:oleObj name="Visio" r:id="rId3" imgW="3857869" imgH="1361980" progId="Visio.Drawing.11">
                  <p:embed/>
                  <p:pic>
                    <p:nvPicPr>
                      <p:cNvPr id="122884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4" y="3948113"/>
                        <a:ext cx="55784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Объект 8"/>
          <p:cNvGraphicFramePr>
            <a:graphicFrameLocks noChangeAspect="1"/>
          </p:cNvGraphicFramePr>
          <p:nvPr/>
        </p:nvGraphicFramePr>
        <p:xfrm>
          <a:off x="2076450" y="1397000"/>
          <a:ext cx="52451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5" imgW="3831541" imgH="1564805" progId="Visio.Drawing.11">
                  <p:embed/>
                </p:oleObj>
              </mc:Choice>
              <mc:Fallback>
                <p:oleObj name="Visio" r:id="rId5" imgW="3831541" imgH="1564805" progId="Visio.Drawing.11">
                  <p:embed/>
                  <p:pic>
                    <p:nvPicPr>
                      <p:cNvPr id="122885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397000"/>
                        <a:ext cx="524510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8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25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Приховування полів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42988"/>
            <a:ext cx="8229600" cy="9318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мати поля, які співпадають з назвами полів батьківського класу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такому випадку поля батьківського класу будуть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приховані</a:t>
            </a:r>
          </a:p>
        </p:txBody>
      </p:sp>
      <p:graphicFrame>
        <p:nvGraphicFramePr>
          <p:cNvPr id="123908" name="Объект 3"/>
          <p:cNvGraphicFramePr>
            <a:graphicFrameLocks noChangeAspect="1"/>
          </p:cNvGraphicFramePr>
          <p:nvPr/>
        </p:nvGraphicFramePr>
        <p:xfrm>
          <a:off x="1792289" y="2182814"/>
          <a:ext cx="42767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Visio" r:id="rId3" imgW="3046553" imgH="1232247" progId="Visio.Drawing.11">
                  <p:embed/>
                </p:oleObj>
              </mc:Choice>
              <mc:Fallback>
                <p:oleObj name="Visio" r:id="rId3" imgW="3046553" imgH="1232247" progId="Visio.Drawing.11">
                  <p:embed/>
                  <p:pic>
                    <p:nvPicPr>
                      <p:cNvPr id="123908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2182814"/>
                        <a:ext cx="42767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Объект 4"/>
          <p:cNvGraphicFramePr>
            <a:graphicFrameLocks noChangeAspect="1"/>
          </p:cNvGraphicFramePr>
          <p:nvPr/>
        </p:nvGraphicFramePr>
        <p:xfrm>
          <a:off x="1792289" y="3835401"/>
          <a:ext cx="4276725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Visio" r:id="rId5" imgW="3046553" imgH="2074709" progId="Visio.Drawing.11">
                  <p:embed/>
                </p:oleObj>
              </mc:Choice>
              <mc:Fallback>
                <p:oleObj name="Visio" r:id="rId5" imgW="3046553" imgH="2074709" progId="Visio.Drawing.11">
                  <p:embed/>
                  <p:pic>
                    <p:nvPicPr>
                      <p:cNvPr id="12390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3835401"/>
                        <a:ext cx="4276725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Объект 6"/>
          <p:cNvGraphicFramePr>
            <a:graphicFrameLocks noChangeAspect="1"/>
          </p:cNvGraphicFramePr>
          <p:nvPr/>
        </p:nvGraphicFramePr>
        <p:xfrm>
          <a:off x="6527801" y="2125664"/>
          <a:ext cx="3940175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Visio" r:id="rId7" imgW="2627335" imgH="2076329" progId="Visio.Drawing.11">
                  <p:embed/>
                </p:oleObj>
              </mc:Choice>
              <mc:Fallback>
                <p:oleObj name="Visio" r:id="rId7" imgW="2627335" imgH="2076329" progId="Visio.Drawing.11">
                  <p:embed/>
                  <p:pic>
                    <p:nvPicPr>
                      <p:cNvPr id="12391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2125664"/>
                        <a:ext cx="3940175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911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6251575" y="2212976"/>
            <a:ext cx="0" cy="404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3912" name="Объект 9"/>
          <p:cNvGraphicFramePr>
            <a:graphicFrameLocks noChangeAspect="1"/>
          </p:cNvGraphicFramePr>
          <p:nvPr/>
        </p:nvGraphicFramePr>
        <p:xfrm>
          <a:off x="9344026" y="4997450"/>
          <a:ext cx="11223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Visio" r:id="rId9" imgW="707515" imgH="749066" progId="Visio.Drawing.11">
                  <p:embed/>
                </p:oleObj>
              </mc:Choice>
              <mc:Fallback>
                <p:oleObj name="Visio" r:id="rId9" imgW="707515" imgH="749066" progId="Visio.Drawing.11">
                  <p:embed/>
                  <p:pic>
                    <p:nvPicPr>
                      <p:cNvPr id="12391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026" y="4997450"/>
                        <a:ext cx="11223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Стрелка вниз 10"/>
          <p:cNvSpPr>
            <a:spLocks noChangeArrowheads="1"/>
          </p:cNvSpPr>
          <p:nvPr/>
        </p:nvSpPr>
        <p:spPr bwMode="auto">
          <a:xfrm rot="-2789931">
            <a:off x="8693151" y="4681538"/>
            <a:ext cx="365125" cy="768350"/>
          </a:xfrm>
          <a:prstGeom prst="downArrow">
            <a:avLst>
              <a:gd name="adj1" fmla="val 50000"/>
              <a:gd name="adj2" fmla="val 501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5961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1193</Words>
  <Application>Microsoft Office PowerPoint</Application>
  <PresentationFormat>Широкоэкранный</PresentationFormat>
  <Paragraphs>201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Наслідування</vt:lpstr>
      <vt:lpstr>Модифікатори</vt:lpstr>
      <vt:lpstr>Наслідування</vt:lpstr>
      <vt:lpstr>Оголошення дочірніх класів</vt:lpstr>
      <vt:lpstr>Використання елементів protected</vt:lpstr>
      <vt:lpstr>Конструктори при наслідувані</vt:lpstr>
      <vt:lpstr>Конструктори при наслідувані</vt:lpstr>
      <vt:lpstr>Приховування полів</vt:lpstr>
      <vt:lpstr>Наслідування статичних методів</vt:lpstr>
      <vt:lpstr>Використання специфікатора final</vt:lpstr>
      <vt:lpstr>Відношення IS-A (є, являється):</vt:lpstr>
      <vt:lpstr>Відношення IS-A (є, являється):</vt:lpstr>
      <vt:lpstr>Презентация PowerPoint</vt:lpstr>
      <vt:lpstr>Відношення HAS-A(має в своєму складі, складається з):</vt:lpstr>
      <vt:lpstr>Відношення HAS-A(має в своєму складі, складається з):</vt:lpstr>
      <vt:lpstr>Абстрактні класи і абстрактні методи</vt:lpstr>
      <vt:lpstr>Приклад абстрактного класу</vt:lpstr>
      <vt:lpstr>Абстрактні класи як типи даних</vt:lpstr>
      <vt:lpstr>Чому в Java немає множинного успадкування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Наслідування</dc:title>
  <dc:creator>Шейко Ростислав Олександрович</dc:creator>
  <cp:lastModifiedBy>Шейко Ростислав Олександрович</cp:lastModifiedBy>
  <cp:revision>18</cp:revision>
  <dcterms:created xsi:type="dcterms:W3CDTF">2023-12-18T18:40:11Z</dcterms:created>
  <dcterms:modified xsi:type="dcterms:W3CDTF">2024-01-24T17:53:56Z</dcterms:modified>
</cp:coreProperties>
</file>