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786" r:id="rId2"/>
    <p:sldId id="787" r:id="rId3"/>
    <p:sldId id="789" r:id="rId4"/>
    <p:sldId id="792" r:id="rId5"/>
    <p:sldId id="790" r:id="rId6"/>
    <p:sldId id="788" r:id="rId7"/>
    <p:sldId id="860" r:id="rId8"/>
    <p:sldId id="791" r:id="rId9"/>
    <p:sldId id="793" r:id="rId10"/>
    <p:sldId id="794" r:id="rId11"/>
    <p:sldId id="795" r:id="rId1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D7E89-71D3-4690-A337-393BB880BFFA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93557-2D3F-4020-81B9-9FC9A7D52D0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1540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93557-2D3F-4020-81B9-9FC9A7D52D0C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64874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2627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9CF5A96-3756-4B1D-BBF9-3CB98D9E3751}" type="slidenum">
              <a:rPr lang="de-DE" altLang="ru-RU" sz="1200"/>
              <a:pPr eaLnBrk="1" hangingPunct="1"/>
              <a:t>11</a:t>
            </a:fld>
            <a:endParaRPr lang="de-DE" altLang="ru-RU" sz="1200"/>
          </a:p>
        </p:txBody>
      </p:sp>
    </p:spTree>
    <p:extLst>
      <p:ext uri="{BB962C8B-B14F-4D97-AF65-F5344CB8AC3E}">
        <p14:creationId xmlns:p14="http://schemas.microsoft.com/office/powerpoint/2010/main" val="762515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DDC0-48C5-4481-BC28-9AFD88F46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4CEE20-D4EB-4257-9485-876FCA069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48AAE4-978E-45FE-905B-DC75F861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4BD0-D7E7-4896-B097-66BF5B47B1C7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CE34CA-6724-4F4C-A7D0-801FB7269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7F8F0E-06DE-46A8-8F18-26A0E5F3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D8C7-C507-4183-B9F5-7DB3378B923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1653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13054-37BC-49BC-BD4D-C6CFCFF9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CBF842-AF7E-4267-B112-115FF4DE2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F770DD-41AE-4BCC-A550-DEDE87D3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4BD0-D7E7-4896-B097-66BF5B47B1C7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C1C27A-C3C0-4C22-B38D-361204EB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218DF1-DFD0-4B46-85D0-1E745F06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D8C7-C507-4183-B9F5-7DB3378B923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66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DABA917-F126-4168-876D-28DA7E6FF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16CFB66-A761-4B8F-8D8D-740D2542A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AC6C42-2CA0-4812-8DFD-4660892D7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4BD0-D7E7-4896-B097-66BF5B47B1C7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EB287C-5B71-4775-BBE4-6332BB92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362C50-0B3F-44AA-80CD-3EF23DE5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D8C7-C507-4183-B9F5-7DB3378B923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0629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50880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Объект 6"/>
          <p:cNvSpPr>
            <a:spLocks noGrp="1"/>
          </p:cNvSpPr>
          <p:nvPr>
            <p:ph sz="quarter" idx="12"/>
          </p:nvPr>
        </p:nvSpPr>
        <p:spPr>
          <a:xfrm>
            <a:off x="6530384" y="1617663"/>
            <a:ext cx="50880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1718907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68440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8E0C6-A03E-4189-9480-A94E773C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D58379-4160-4FCF-BE2A-01E02E35E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C534D9-76E4-4794-B071-7335E44C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4BD0-D7E7-4896-B097-66BF5B47B1C7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F1B9DE-A7D2-4924-97B3-F4D86F8C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D8899B-55CF-425F-AFDA-D31C4655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D8C7-C507-4183-B9F5-7DB3378B923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448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82E2F-B62B-4C6F-996A-8EAE53FC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CE252D-C422-48E7-B85A-AE110C8CA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FC06D4-D3EF-4E1A-BE86-A2D92FDD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4BD0-D7E7-4896-B097-66BF5B47B1C7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C3F5F5-833F-429C-9029-CAE78D1C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D9B785-27C2-433C-B557-0BF3AB52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D8C7-C507-4183-B9F5-7DB3378B923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289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3B76C0-59B6-4F61-A7DB-071D81E6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93A7D4-70D6-491A-BB45-2697ED360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95B92C-79FF-441F-8340-57EAB16C8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870C69-8A57-4A8B-B0E8-5A489FEB5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4BD0-D7E7-4896-B097-66BF5B47B1C7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F99687-022B-4D04-BC14-62845BDE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9B19D7-9265-4417-A4C7-0600AD11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D8C7-C507-4183-B9F5-7DB3378B923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25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313C92-86DD-4B24-9C62-4EE74E713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ED8BDF-6379-443B-811C-AE0372613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7CC5EA-676B-42B1-8375-8EDB32AD0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67F52E5-CD22-4B7E-A10F-3F3879F8B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8C3EE61-F67A-4116-BDA7-AF8AEB2AD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6A6C55C-6EFB-462D-9984-F506CBC2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4BD0-D7E7-4896-B097-66BF5B47B1C7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DB10580-EDEC-4FAC-BC5D-F7988950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1A669CF-E470-48DF-A725-505C6FC4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D8C7-C507-4183-B9F5-7DB3378B923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3672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008DF-A04F-4539-982C-D9F6CB77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FF07F26-C33B-4BF8-9DDB-557F77B17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4BD0-D7E7-4896-B097-66BF5B47B1C7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F426C8-F8FB-48A3-80E8-F78808D5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44BF32-5FAE-48E0-A9DD-1F23C32A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D8C7-C507-4183-B9F5-7DB3378B923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529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D128991-829E-46D0-8EDA-0367B8289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4BD0-D7E7-4896-B097-66BF5B47B1C7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1BC749-8694-4B28-8E72-9DE7C85C5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6813EC-1B44-4E95-9784-369923D8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D8C7-C507-4183-B9F5-7DB3378B923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541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9507B-8D7E-4C29-95B4-86ED9BF92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B8B44C-930D-44A7-879F-88E2E9E98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240509-279F-405C-90B1-338407DD5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45B206-C40A-4374-AE9F-D5CFD0B27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4BD0-D7E7-4896-B097-66BF5B47B1C7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0E8777-AA18-4E1D-B8B7-1240CB08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49F216-8AF5-4EDC-8EB7-15095583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D8C7-C507-4183-B9F5-7DB3378B923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438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C48F9-B4AE-49E0-A894-5EAC84EF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5006C4B-63F4-4823-8B86-2B907771B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5E07C4-A044-4009-9279-AE1AE3FCF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FC927A-91B6-425B-A726-2E73D399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4BD0-D7E7-4896-B097-66BF5B47B1C7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9442C4-7AC5-40DC-A0BC-75191FFC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FAB3FB-E81A-49CC-8571-C28CF253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D8C7-C507-4183-B9F5-7DB3378B923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09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8F9CA-49FA-4691-A513-E8D0599FA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20A3BA-D948-4062-B6FF-7F323513B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83C235-1F95-4731-8084-90C37FCC7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44BD0-D7E7-4896-B097-66BF5B47B1C7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AE0318-BC22-4CA0-8BC1-40152BC4F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537FEE-7005-4692-97F8-35A70FEE6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3D8C7-C507-4183-B9F5-7DB3378B923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137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Текст 2"/>
          <p:cNvSpPr>
            <a:spLocks noGrp="1"/>
          </p:cNvSpPr>
          <p:nvPr>
            <p:ph type="body" idx="4294967295"/>
          </p:nvPr>
        </p:nvSpPr>
        <p:spPr>
          <a:xfrm>
            <a:off x="2246313" y="2906714"/>
            <a:ext cx="7772400" cy="1500187"/>
          </a:xfrm>
        </p:spPr>
        <p:txBody>
          <a:bodyPr anchor="b"/>
          <a:lstStyle/>
          <a:p>
            <a:pPr marL="0" indent="0">
              <a:buNone/>
            </a:pPr>
            <a:endParaRPr lang="ru-RU" alt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961B1-62DA-4428-9D79-BC5B4F751B59}"/>
              </a:ext>
            </a:extLst>
          </p:cNvPr>
          <p:cNvSpPr txBox="1"/>
          <p:nvPr/>
        </p:nvSpPr>
        <p:spPr>
          <a:xfrm>
            <a:off x="1223423" y="2028616"/>
            <a:ext cx="9745154" cy="280076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4632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67265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555" name="Объект 3"/>
          <p:cNvSpPr>
            <a:spLocks noGrp="1"/>
          </p:cNvSpPr>
          <p:nvPr>
            <p:ph sz="quarter" idx="11"/>
          </p:nvPr>
        </p:nvSpPr>
        <p:spPr>
          <a:xfrm>
            <a:off x="1913641" y="999241"/>
            <a:ext cx="8333672" cy="5292023"/>
          </a:xfrm>
        </p:spPr>
        <p:txBody>
          <a:bodyPr>
            <a:normAutofit/>
          </a:bodyPr>
          <a:lstStyle/>
          <a:p>
            <a:r>
              <a:rPr lang="uk-UA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ru-RU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cast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(Object obj)</a:t>
            </a:r>
          </a:p>
          <a:p>
            <a:pPr lvl="1"/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Field[] </a:t>
            </a:r>
            <a:r>
              <a:rPr lang="en-US" altLang="ru-RU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getDeclaredFields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Method[] </a:t>
            </a:r>
            <a:r>
              <a:rPr lang="en-US" altLang="ru-RU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getDeclaredMethods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Field[] </a:t>
            </a:r>
            <a:r>
              <a:rPr lang="en-US" altLang="ru-RU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getFields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Method[] </a:t>
            </a:r>
            <a:r>
              <a:rPr lang="en-US" altLang="ru-RU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getMethods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Class&lt;?&gt;[] </a:t>
            </a:r>
            <a:r>
              <a:rPr lang="en-US" altLang="ru-RU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getInterfaces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Class&lt;?&gt; </a:t>
            </a:r>
            <a:r>
              <a:rPr lang="en-US" altLang="ru-RU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getSuperclass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ru-RU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ru-RU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getSimpleName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isInterface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ru-RU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newInstance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Class&lt;?&gt; </a:t>
            </a:r>
            <a:r>
              <a:rPr lang="en-US" altLang="ru-RU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forName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754133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6500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2579" name="Объект 3"/>
          <p:cNvGraphicFramePr>
            <a:graphicFrameLocks noChangeAspect="1"/>
          </p:cNvGraphicFramePr>
          <p:nvPr/>
        </p:nvGraphicFramePr>
        <p:xfrm>
          <a:off x="2119314" y="1116014"/>
          <a:ext cx="7680325" cy="362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Visio" r:id="rId4" imgW="5813177" imgH="2741175" progId="Visio.Drawing.11">
                  <p:embed/>
                </p:oleObj>
              </mc:Choice>
              <mc:Fallback>
                <p:oleObj name="Visio" r:id="rId4" imgW="5813177" imgH="2741175" progId="Visio.Drawing.11">
                  <p:embed/>
                  <p:pic>
                    <p:nvPicPr>
                      <p:cNvPr id="152579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314" y="1116014"/>
                        <a:ext cx="7680325" cy="362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0" name="Объект 7"/>
          <p:cNvGraphicFramePr>
            <a:graphicFrameLocks noChangeAspect="1"/>
          </p:cNvGraphicFramePr>
          <p:nvPr/>
        </p:nvGraphicFramePr>
        <p:xfrm>
          <a:off x="1949451" y="5016501"/>
          <a:ext cx="8228013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Visio" r:id="rId6" imgW="5676587" imgH="847591" progId="Visio.Drawing.11">
                  <p:embed/>
                </p:oleObj>
              </mc:Choice>
              <mc:Fallback>
                <p:oleObj name="Visio" r:id="rId6" imgW="5676587" imgH="847591" progId="Visio.Drawing.11">
                  <p:embed/>
                  <p:pic>
                    <p:nvPicPr>
                      <p:cNvPr id="15258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1" y="5016501"/>
                        <a:ext cx="8228013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47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5608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java.lang.Object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387" name="Объект 2"/>
          <p:cNvSpPr>
            <a:spLocks noGrp="1"/>
          </p:cNvSpPr>
          <p:nvPr>
            <p:ph sz="quarter" idx="11"/>
          </p:nvPr>
        </p:nvSpPr>
        <p:spPr>
          <a:xfrm>
            <a:off x="1338607" y="1197204"/>
            <a:ext cx="3750920" cy="4921021"/>
          </a:xfrm>
        </p:spPr>
        <p:txBody>
          <a:bodyPr>
            <a:normAutofit/>
          </a:bodyPr>
          <a:lstStyle/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Всі класи є нащадками класу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java.lang.Object</a:t>
            </a:r>
            <a:endParaRPr lang="en-US" alt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при оголошені класу явно не вказується батьківський 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успадковується від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напряму</a:t>
            </a:r>
            <a:endParaRPr lang="uk-UA" alt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388" name="Объект 1"/>
          <p:cNvSpPr>
            <a:spLocks noGrp="1"/>
          </p:cNvSpPr>
          <p:nvPr>
            <p:ph sz="quarter" idx="12"/>
          </p:nvPr>
        </p:nvSpPr>
        <p:spPr>
          <a:xfrm>
            <a:off x="5089527" y="1197204"/>
            <a:ext cx="6269772" cy="4500562"/>
          </a:xfrm>
        </p:spPr>
        <p:txBody>
          <a:bodyPr/>
          <a:lstStyle/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класу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Object </a:t>
            </a:r>
            <a:r>
              <a:rPr lang="en-US" altLang="ru-RU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alt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s(Object obj)</a:t>
            </a:r>
            <a:endParaRPr lang="ru-RU" alt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lang="en-US" altLang="ru-RU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finalize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alt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altLang="ru-RU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alt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lang="en-US" altLang="ru-RU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alt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altLang="ru-RU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final void </a:t>
            </a:r>
            <a:r>
              <a:rPr lang="en-US" altLang="ru-RU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notify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final void </a:t>
            </a:r>
            <a:r>
              <a:rPr lang="en-US" altLang="ru-RU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notifyAll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final void </a:t>
            </a:r>
            <a:r>
              <a:rPr lang="en-US" altLang="ru-RU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final void </a:t>
            </a:r>
            <a:r>
              <a:rPr lang="en-US" altLang="ru-RU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(long timeout)</a:t>
            </a:r>
            <a:endParaRPr lang="ru-RU" alt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49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849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>
          <a:xfrm>
            <a:off x="1225486" y="791850"/>
            <a:ext cx="9700180" cy="11369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порівнює два об’єкти на рівність</a:t>
            </a:r>
          </a:p>
          <a:p>
            <a:pPr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перевизначені методу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 також перевизначити метод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436" name="Прямая соединительная линия 7"/>
          <p:cNvCxnSpPr>
            <a:cxnSpLocks noChangeShapeType="1"/>
          </p:cNvCxnSpPr>
          <p:nvPr/>
        </p:nvCxnSpPr>
        <p:spPr bwMode="auto">
          <a:xfrm>
            <a:off x="4551363" y="3995738"/>
            <a:ext cx="5715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437" name="Прямая соединительная линия 10"/>
          <p:cNvCxnSpPr>
            <a:cxnSpLocks noChangeShapeType="1"/>
          </p:cNvCxnSpPr>
          <p:nvPr/>
        </p:nvCxnSpPr>
        <p:spPr bwMode="auto">
          <a:xfrm>
            <a:off x="4551363" y="3995738"/>
            <a:ext cx="0" cy="25971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46438" name="Объект 11"/>
          <p:cNvGraphicFramePr>
            <a:graphicFrameLocks noChangeAspect="1"/>
          </p:cNvGraphicFramePr>
          <p:nvPr/>
        </p:nvGraphicFramePr>
        <p:xfrm>
          <a:off x="4824413" y="4114800"/>
          <a:ext cx="5167312" cy="259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Visio" r:id="rId3" imgW="4113359" imgH="2067691" progId="Visio.Drawing.11">
                  <p:embed/>
                </p:oleObj>
              </mc:Choice>
              <mc:Fallback>
                <p:oleObj name="Visio" r:id="rId3" imgW="4113359" imgH="2067691" progId="Visio.Drawing.11">
                  <p:embed/>
                  <p:pic>
                    <p:nvPicPr>
                      <p:cNvPr id="146438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13" y="4114800"/>
                        <a:ext cx="5167312" cy="259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9" name="Объект 1"/>
          <p:cNvGraphicFramePr>
            <a:graphicFrameLocks noChangeAspect="1"/>
          </p:cNvGraphicFramePr>
          <p:nvPr/>
        </p:nvGraphicFramePr>
        <p:xfrm>
          <a:off x="2114551" y="1960563"/>
          <a:ext cx="5929313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Visio" r:id="rId5" imgW="4563080" imgH="1895744" progId="Visio.Drawing.11">
                  <p:embed/>
                </p:oleObj>
              </mc:Choice>
              <mc:Fallback>
                <p:oleObj name="Visio" r:id="rId5" imgW="4563080" imgH="1895744" progId="Visio.Drawing.11">
                  <p:embed/>
                  <p:pic>
                    <p:nvPicPr>
                      <p:cNvPr id="146439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1" y="1960563"/>
                        <a:ext cx="5929313" cy="246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364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4972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507" name="Объект 2"/>
          <p:cNvSpPr>
            <a:spLocks noGrp="1"/>
          </p:cNvSpPr>
          <p:nvPr>
            <p:ph sz="quarter" idx="11"/>
          </p:nvPr>
        </p:nvSpPr>
        <p:spPr>
          <a:xfrm>
            <a:off x="1338605" y="1112363"/>
            <a:ext cx="10001839" cy="5005862"/>
          </a:xfrm>
        </p:spPr>
        <p:txBody>
          <a:bodyPr>
            <a:noAutofit/>
          </a:bodyPr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хеш-код об’єкту</a:t>
            </a:r>
          </a:p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Стандартна реалізація методу використовує як хеш-код адресу об’єкту в пам’яті</a:t>
            </a:r>
          </a:p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перевизначені методу необхідно враховувати наступну угоду:</a:t>
            </a:r>
          </a:p>
          <a:p>
            <a:pPr lvl="1"/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одного і того ж об’єкту метод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повинен завжди повертати одне і те ж значення</a:t>
            </a:r>
          </a:p>
          <a:p>
            <a:pPr lvl="1"/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рівних об’єктів (при перевірці методом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метод </a:t>
            </a:r>
            <a:r>
              <a:rPr lang="en-US" altLang="ru-RU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повинен завжди повертати одне і те ж значення</a:t>
            </a:r>
          </a:p>
          <a:p>
            <a:pPr lvl="1"/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допускається повертання однакового хеш-коду для різних об’єктів, в той же час це знижує продуктивність при роботі з хеш-таблицями</a:t>
            </a:r>
          </a:p>
        </p:txBody>
      </p:sp>
    </p:spTree>
    <p:extLst>
      <p:ext uri="{BB962C8B-B14F-4D97-AF65-F5344CB8AC3E}">
        <p14:creationId xmlns:p14="http://schemas.microsoft.com/office/powerpoint/2010/main" val="102062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57235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459" name="Объект 2"/>
          <p:cNvSpPr>
            <a:spLocks noGrp="1"/>
          </p:cNvSpPr>
          <p:nvPr>
            <p:ph sz="quarter" idx="11"/>
          </p:nvPr>
        </p:nvSpPr>
        <p:spPr>
          <a:xfrm>
            <a:off x="1602835" y="757235"/>
            <a:ext cx="9172001" cy="4625469"/>
          </a:xfrm>
        </p:spPr>
        <p:txBody>
          <a:bodyPr/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перетворює об’єкт в рядок</a:t>
            </a:r>
          </a:p>
        </p:txBody>
      </p:sp>
      <p:graphicFrame>
        <p:nvGraphicFramePr>
          <p:cNvPr id="147460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350845"/>
              </p:ext>
            </p:extLst>
          </p:nvPr>
        </p:nvGraphicFramePr>
        <p:xfrm>
          <a:off x="2149311" y="1649815"/>
          <a:ext cx="6781964" cy="4450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Visio" r:id="rId3" imgW="3915492" imgH="2568418" progId="Visio.Drawing.11">
                  <p:embed/>
                </p:oleObj>
              </mc:Choice>
              <mc:Fallback>
                <p:oleObj name="Visio" r:id="rId3" imgW="3915492" imgH="2568418" progId="Visio.Drawing.11">
                  <p:embed/>
                  <p:pic>
                    <p:nvPicPr>
                      <p:cNvPr id="14746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311" y="1649815"/>
                        <a:ext cx="6781964" cy="44509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62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2679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quarter" idx="11"/>
          </p:nvPr>
        </p:nvSpPr>
        <p:spPr>
          <a:xfrm>
            <a:off x="952107" y="942680"/>
            <a:ext cx="10407192" cy="191958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 копію об’єкта</a:t>
            </a:r>
          </a:p>
          <a:p>
            <a:pPr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працює для об’єктів класів, які реалізують інтерфейс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Cloneable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перевизначати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щоб зробити його публічним</a:t>
            </a:r>
          </a:p>
          <a:p>
            <a:pPr lvl="1"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випадку, якщо об’єкт для копіювання містить посилання на зовнішні об’єкти</a:t>
            </a:r>
          </a:p>
          <a:p>
            <a:pPr lvl="1">
              <a:defRPr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5412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357629"/>
              </p:ext>
            </p:extLst>
          </p:nvPr>
        </p:nvGraphicFramePr>
        <p:xfrm>
          <a:off x="2620652" y="2852738"/>
          <a:ext cx="6923398" cy="379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Visio" r:id="rId3" imgW="5172877" imgH="2906375" progId="Visio.Drawing.11">
                  <p:embed/>
                </p:oleObj>
              </mc:Choice>
              <mc:Fallback>
                <p:oleObj name="Visio" r:id="rId3" imgW="5172877" imgH="2906375" progId="Visio.Drawing.11">
                  <p:embed/>
                  <p:pic>
                    <p:nvPicPr>
                      <p:cNvPr id="145412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652" y="2852738"/>
                        <a:ext cx="6923398" cy="379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550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7D5E2A6-6F80-D8F6-C596-9D9424CF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7839"/>
          </a:xfrm>
        </p:spPr>
        <p:txBody>
          <a:bodyPr/>
          <a:lstStyle/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Клонування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об'єктів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A0D625E-496B-83FF-2A7B-5C75F4313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706" y="1600201"/>
            <a:ext cx="8024589" cy="4500563"/>
          </a:xfrm>
          <a:noFill/>
        </p:spPr>
      </p:pic>
    </p:spTree>
    <p:extLst>
      <p:ext uri="{BB962C8B-B14F-4D97-AF65-F5344CB8AC3E}">
        <p14:creationId xmlns:p14="http://schemas.microsoft.com/office/powerpoint/2010/main" val="2286023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8729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finalize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>
          <a:xfrm>
            <a:off x="678730" y="848412"/>
            <a:ext cx="10821971" cy="21868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викликається одноразово збирачем сміття перед знищенням об’єкту</a:t>
            </a:r>
          </a:p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може використовуватись для вивільнення ресурсів об’єкту</a:t>
            </a:r>
          </a:p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Відсутня гарантія виклику даного методу</a:t>
            </a:r>
          </a:p>
          <a:p>
            <a:pPr lvl="1"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848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272265"/>
              </p:ext>
            </p:extLst>
          </p:nvPr>
        </p:nvGraphicFramePr>
        <p:xfrm>
          <a:off x="2884602" y="2811722"/>
          <a:ext cx="5861525" cy="4020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Visio" r:id="rId3" imgW="4124408" imgH="2828826" progId="Visio.Drawing.11">
                  <p:embed/>
                </p:oleObj>
              </mc:Choice>
              <mc:Fallback>
                <p:oleObj name="Visio" r:id="rId3" imgW="4124408" imgH="2828826" progId="Visio.Drawing.11">
                  <p:embed/>
                  <p:pic>
                    <p:nvPicPr>
                      <p:cNvPr id="14848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602" y="2811722"/>
                        <a:ext cx="5861525" cy="4020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088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0132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getClass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RTTI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1" name="Объект 2"/>
          <p:cNvSpPr>
            <a:spLocks noGrp="1"/>
          </p:cNvSpPr>
          <p:nvPr>
            <p:ph sz="quarter" idx="11"/>
          </p:nvPr>
        </p:nvSpPr>
        <p:spPr>
          <a:xfrm>
            <a:off x="1951039" y="1026661"/>
            <a:ext cx="3873499" cy="255171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alt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getClass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об’єкт класу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java.lang.Class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який містить інформацію про клас об’єкту</a:t>
            </a:r>
          </a:p>
          <a:p>
            <a:pPr>
              <a:defRPr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не може бути перевизначений</a:t>
            </a:r>
          </a:p>
          <a:p>
            <a:pPr>
              <a:defRPr/>
            </a:pPr>
            <a:endParaRPr lang="en-US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>
          <a:xfrm>
            <a:off x="6367464" y="1026661"/>
            <a:ext cx="4626776" cy="301942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Run-time type identification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RTTI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механізм, який дозволяє визначити тип даних об’єкту під час виконання програми</a:t>
            </a:r>
          </a:p>
          <a:p>
            <a:pPr>
              <a:defRPr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Інструменти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RTTI:</a:t>
            </a:r>
          </a:p>
          <a:p>
            <a:pPr lvl="1">
              <a:defRPr/>
            </a:pPr>
            <a:r>
              <a:rPr lang="en-US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Object.getClass</a:t>
            </a:r>
            <a:endParaRPr lang="en-US" alt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0533" name="Объект 3"/>
          <p:cNvGraphicFramePr>
            <a:graphicFrameLocks noChangeAspect="1"/>
          </p:cNvGraphicFramePr>
          <p:nvPr/>
        </p:nvGraphicFramePr>
        <p:xfrm>
          <a:off x="3460751" y="4637089"/>
          <a:ext cx="6742095" cy="1893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Visio" r:id="rId3" imgW="4714752" imgH="1323924" progId="Visio.Drawing.11">
                  <p:embed/>
                </p:oleObj>
              </mc:Choice>
              <mc:Fallback>
                <p:oleObj name="Visio" r:id="rId3" imgW="4714752" imgH="1323924" progId="Visio.Drawing.11">
                  <p:embed/>
                  <p:pic>
                    <p:nvPicPr>
                      <p:cNvPr id="150533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1" y="4637089"/>
                        <a:ext cx="6742095" cy="18932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4" name="Объект 4"/>
          <p:cNvGraphicFramePr>
            <a:graphicFrameLocks noChangeAspect="1"/>
          </p:cNvGraphicFramePr>
          <p:nvPr/>
        </p:nvGraphicFramePr>
        <p:xfrm>
          <a:off x="1951039" y="3660775"/>
          <a:ext cx="226377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Visio" r:id="rId5" imgW="1971884" imgH="600016" progId="Visio.Drawing.11">
                  <p:embed/>
                </p:oleObj>
              </mc:Choice>
              <mc:Fallback>
                <p:oleObj name="Visio" r:id="rId5" imgW="1971884" imgH="600016" progId="Visio.Drawing.11">
                  <p:embed/>
                  <p:pic>
                    <p:nvPicPr>
                      <p:cNvPr id="150534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039" y="3660775"/>
                        <a:ext cx="2263775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5" name="Стрелка вправо 5"/>
          <p:cNvSpPr>
            <a:spLocks noChangeArrowheads="1"/>
          </p:cNvSpPr>
          <p:nvPr/>
        </p:nvSpPr>
        <p:spPr bwMode="auto">
          <a:xfrm rot="-7367118">
            <a:off x="2628107" y="4663282"/>
            <a:ext cx="777875" cy="411162"/>
          </a:xfrm>
          <a:prstGeom prst="rightArrow">
            <a:avLst>
              <a:gd name="adj1" fmla="val 50000"/>
              <a:gd name="adj2" fmla="val 5008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897977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390</Words>
  <Application>Microsoft Office PowerPoint</Application>
  <PresentationFormat>Широкоэкранный</PresentationFormat>
  <Paragraphs>63</Paragraphs>
  <Slides>11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Times New Roman</vt:lpstr>
      <vt:lpstr>Тема Office</vt:lpstr>
      <vt:lpstr>Visio</vt:lpstr>
      <vt:lpstr>Презентация PowerPoint</vt:lpstr>
      <vt:lpstr>Клас java.lang.Object</vt:lpstr>
      <vt:lpstr>Клас Object. Метод equals</vt:lpstr>
      <vt:lpstr>Клас Object. Метод hashCode</vt:lpstr>
      <vt:lpstr>Клас Object. Метод toString</vt:lpstr>
      <vt:lpstr>Клас Object. Метод clone</vt:lpstr>
      <vt:lpstr>Клонування об'єктів</vt:lpstr>
      <vt:lpstr>Клас Object. Метод finalize</vt:lpstr>
      <vt:lpstr>Клас Object. Метод getClass. RTTI</vt:lpstr>
      <vt:lpstr>Клас Class</vt:lpstr>
      <vt:lpstr>Клас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3.8. Клас Object</dc:title>
  <dc:creator>Шейко Ростислав Олександрович</dc:creator>
  <cp:lastModifiedBy>Шейко Ростислав Олександрович</cp:lastModifiedBy>
  <cp:revision>6</cp:revision>
  <dcterms:created xsi:type="dcterms:W3CDTF">2023-12-18T18:52:39Z</dcterms:created>
  <dcterms:modified xsi:type="dcterms:W3CDTF">2023-12-24T22:29:02Z</dcterms:modified>
</cp:coreProperties>
</file>