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17" r:id="rId2"/>
    <p:sldId id="801" r:id="rId3"/>
    <p:sldId id="803" r:id="rId4"/>
    <p:sldId id="804" r:id="rId5"/>
    <p:sldId id="805" r:id="rId6"/>
    <p:sldId id="806" r:id="rId7"/>
    <p:sldId id="807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2899D-91D9-4477-A0E7-15D8ADB0299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B8F9-BE7F-4F31-BE02-789B5A8C380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624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8F9-BE7F-4F31-BE02-789B5A8C380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771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A3F30-E694-4409-8ADE-AB54C50B3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9B71F-1EA1-4B1C-A002-9C55D0C4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CFE93-6970-4CD4-914C-057649E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28285-AFD5-4451-8503-F412D9F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23490-E8EA-47ED-A303-11F003FC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67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8D1F1-7A0B-4967-8740-EA3F77D5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F3FB75-92D7-4E5D-B919-B5A2BAA8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BF675-14AB-415E-80C2-06F472C7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5A7E2-530F-4CC8-BA21-A483923A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64457-3A8D-422B-8AC6-1E38A4A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64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DF730-F6B2-4367-B74F-B052B520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88614-37F6-481B-A66F-F66CB4AF4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66CAB-CEBB-41EB-B2E5-B238D6F1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E869-9AB4-45FB-939A-A947B202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60149-9C81-4FE4-AA77-E46C8CF1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9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50086-6FE2-44EC-B65B-6574FCC7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160FB-7782-4290-926C-02793274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F7AE8-E4DC-4D28-AA17-B78CB494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91F88-EBC6-4ED3-B187-ECC80465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7647F-30C8-43E2-86D3-CC6501F3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60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5949-0CC3-4422-9E69-890FEC0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E1C7C-F311-4CC8-B764-C263B81D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B38BB-968D-4B37-AB84-DF222B6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3FE0A-2B63-475E-842C-F1852EE1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D984C-B517-4F90-A8CC-89F817BF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253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B9A4E-DCB4-412F-AD79-DB80D616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8A592-0C97-4C1D-9D25-EC345BAEE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1E4FFB-F2A3-4ADB-B1CF-16B971380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1DE11-4003-45DA-86C6-31136A09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A1A70-6E88-491A-BB34-1AA6DFA3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85FBA-C533-4629-9B1F-F37FFF1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85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0F445-0EE8-4D14-8679-8A8350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9BD7-21C3-489B-B664-3F157F339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0D4FC4-E6C0-43FF-920C-35110C103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6B449B-057D-4E77-9C4D-D316A5858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70586-A16B-4D2B-8B0A-62AC7F73D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D29C0B-08B1-4658-9E38-A2B0BEFF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D57DBC-43E8-42ED-9BFB-00D2AB59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24CBD7-C88E-4100-9F3F-48B8224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68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E3AF0-7220-4C90-B24B-69ED219B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E36009-B4D0-4FD0-908B-9584F8F6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0EA545-580A-4E22-BE1A-9D566C1E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610B54-D40C-4CDC-8C9C-98E59B0E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98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9172F9-1869-49A5-B7E4-8D016168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75B05D-06C9-4AD4-AE06-79E0010A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49845C-832B-467A-A561-A5093D0A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8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F653C-E91A-4DC7-9211-830C09E4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AB3B1-218C-485B-9E06-E03BAAB1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E39D4-8B17-4CDA-9C8A-9520E363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932BC3-162C-434B-813C-0D9B38A7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89CE27-37B3-44E1-8AC2-FFE65EC0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8BEEDF-05E3-4F0D-891C-812EEA6E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04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4296-43AD-4C7E-9579-D7004A23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D34CE4-724B-4F95-B7FA-85BC8F5B8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67DEBA-449B-4A38-9030-3D56D0D9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A3E15-24E0-4CE4-8562-6743D40C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EDB625-AFBB-48C7-A592-80F43423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6EF275-7D58-4C92-BEE5-AFA7B8AE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149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13D8D-10C0-4038-8E7E-D42FEFCE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DE6E9F-ECE0-4E37-9D1F-91483724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B990A-D64D-4B2B-903A-7486B4A91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6AA4-7824-4174-9EFC-C6DA3000C71F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6C66A-9FB5-4F93-98C8-EEDAB87E6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0939F-68E2-4F1D-B192-EF8ADFD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3AE8-340E-472F-AD44-689E59B3A9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1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20C7F-5BAC-4B10-9F6A-FC339687F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 </a:t>
            </a:r>
          </a:p>
        </p:txBody>
      </p:sp>
    </p:spTree>
    <p:extLst>
      <p:ext uri="{BB962C8B-B14F-4D97-AF65-F5344CB8AC3E}">
        <p14:creationId xmlns:p14="http://schemas.microsoft.com/office/powerpoint/2010/main" val="305575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588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try-finally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2819" name="Объект 3"/>
          <p:cNvGraphicFramePr>
            <a:graphicFrameLocks noChangeAspect="1"/>
          </p:cNvGraphicFramePr>
          <p:nvPr/>
        </p:nvGraphicFramePr>
        <p:xfrm>
          <a:off x="5776913" y="871538"/>
          <a:ext cx="4718050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3381819" imgH="2570577" progId="Visio.Drawing.11">
                  <p:embed/>
                </p:oleObj>
              </mc:Choice>
              <mc:Fallback>
                <p:oleObj name="Visio" r:id="rId3" imgW="3381819" imgH="2570577" progId="Visio.Drawing.11">
                  <p:embed/>
                  <p:pic>
                    <p:nvPicPr>
                      <p:cNvPr id="162819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871538"/>
                        <a:ext cx="4718050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Объект 6"/>
          <p:cNvGraphicFramePr>
            <a:graphicFrameLocks noChangeAspect="1"/>
          </p:cNvGraphicFramePr>
          <p:nvPr/>
        </p:nvGraphicFramePr>
        <p:xfrm>
          <a:off x="2084389" y="4605337"/>
          <a:ext cx="7599585" cy="22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5" imgW="5629322" imgH="1657548" progId="Visio.Drawing.11">
                  <p:embed/>
                </p:oleObj>
              </mc:Choice>
              <mc:Fallback>
                <p:oleObj name="Visio" r:id="rId5" imgW="5629322" imgH="1657548" progId="Visio.Drawing.11">
                  <p:embed/>
                  <p:pic>
                    <p:nvPicPr>
                      <p:cNvPr id="16282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9" y="4605337"/>
                        <a:ext cx="7599585" cy="2237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821" name="Прямая соединительная линия 8"/>
          <p:cNvCxnSpPr>
            <a:cxnSpLocks noChangeShapeType="1"/>
          </p:cNvCxnSpPr>
          <p:nvPr/>
        </p:nvCxnSpPr>
        <p:spPr bwMode="auto">
          <a:xfrm>
            <a:off x="2017713" y="4516438"/>
            <a:ext cx="73517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822" name="Объект 2"/>
          <p:cNvSpPr>
            <a:spLocks noGrp="1"/>
          </p:cNvSpPr>
          <p:nvPr>
            <p:ph idx="1"/>
          </p:nvPr>
        </p:nvSpPr>
        <p:spPr>
          <a:xfrm>
            <a:off x="2017713" y="1006475"/>
            <a:ext cx="3382962" cy="3373438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незалежно від виникнення помилок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навіть якщо виключення виникає в обробнику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обробник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відсутній</a:t>
            </a:r>
            <a:endParaRPr lang="uk-UA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try-with-resources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try-with-resources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гарантовано закривати використовувані ресурси незалежно від виникнення помилки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Об’єкти-ресурси повинні підтримувати інтерфейс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java.lang.AutoClosable</a:t>
            </a:r>
            <a:endParaRPr lang="ru-RU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44" name="Объект 3"/>
          <p:cNvGraphicFramePr>
            <a:graphicFrameLocks noChangeAspect="1"/>
          </p:cNvGraphicFramePr>
          <p:nvPr/>
        </p:nvGraphicFramePr>
        <p:xfrm>
          <a:off x="2039938" y="3619501"/>
          <a:ext cx="7783512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5477910" imgH="1558866" progId="Visio.Drawing.11">
                  <p:embed/>
                </p:oleObj>
              </mc:Choice>
              <mc:Fallback>
                <p:oleObj name="Visio" r:id="rId3" imgW="5477910" imgH="1558866" progId="Visio.Drawing.11">
                  <p:embed/>
                  <p:pic>
                    <p:nvPicPr>
                      <p:cNvPr id="16384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619501"/>
                        <a:ext cx="7783512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05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58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виключень для методу</a:t>
            </a:r>
          </a:p>
        </p:txBody>
      </p:sp>
      <p:sp>
        <p:nvSpPr>
          <p:cNvPr id="164867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653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uk-UA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оголошені методу необхідно вказувати, які виключення (типу</a:t>
            </a:r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</a:t>
            </a:r>
            <a:r>
              <a:rPr lang="en-US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може викидати</a:t>
            </a:r>
            <a:r>
              <a:rPr lang="ru-RU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9750" lvl="2" indent="-80963">
              <a:lnSpc>
                <a:spcPct val="80000"/>
              </a:lnSpc>
              <a:buNone/>
            </a:pP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Exception1, Exception2</a:t>
            </a:r>
            <a:endParaRPr lang="ru-RU" alt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який викликає інший метод з виключенням, повинен:</a:t>
            </a:r>
          </a:p>
          <a:p>
            <a:pPr lvl="1">
              <a:lnSpc>
                <a:spcPct val="80000"/>
              </a:lnSpc>
            </a:pPr>
            <a:r>
              <a:rPr lang="uk-UA" alt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мати обробник для виключення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бути оголошений як той, що викидає дане виключення</a:t>
            </a:r>
          </a:p>
        </p:txBody>
      </p:sp>
      <p:graphicFrame>
        <p:nvGraphicFramePr>
          <p:cNvPr id="164868" name="Объект 4"/>
          <p:cNvGraphicFramePr>
            <a:graphicFrameLocks noChangeAspect="1"/>
          </p:cNvGraphicFramePr>
          <p:nvPr/>
        </p:nvGraphicFramePr>
        <p:xfrm>
          <a:off x="2473326" y="3622676"/>
          <a:ext cx="6988175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4555522" imgH="1732974" progId="Visio.Drawing.11">
                  <p:embed/>
                </p:oleObj>
              </mc:Choice>
              <mc:Fallback>
                <p:oleObj name="Visio" r:id="rId3" imgW="4555522" imgH="1732974" progId="Visio.Drawing.11">
                  <p:embed/>
                  <p:pic>
                    <p:nvPicPr>
                      <p:cNvPr id="164868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6" y="3622676"/>
                        <a:ext cx="6988175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18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0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Генерація виключень</a:t>
            </a:r>
          </a:p>
        </p:txBody>
      </p:sp>
      <p:sp>
        <p:nvSpPr>
          <p:cNvPr id="165891" name="Объект 2"/>
          <p:cNvSpPr>
            <a:spLocks noGrp="1"/>
          </p:cNvSpPr>
          <p:nvPr>
            <p:ph idx="1"/>
          </p:nvPr>
        </p:nvSpPr>
        <p:spPr>
          <a:xfrm>
            <a:off x="1932495" y="1116015"/>
            <a:ext cx="8232268" cy="1473199"/>
          </a:xfrm>
        </p:spPr>
        <p:txBody>
          <a:bodyPr>
            <a:no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 генеруються (викидаються) за допомогою оператору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ключового слова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вказується посилання на об'єкт, що викидається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5892" name="Object 5"/>
          <p:cNvGraphicFramePr>
            <a:graphicFrameLocks noChangeAspect="1"/>
          </p:cNvGraphicFramePr>
          <p:nvPr/>
        </p:nvGraphicFramePr>
        <p:xfrm>
          <a:off x="2940051" y="2700338"/>
          <a:ext cx="6494463" cy="390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4555546" imgH="2738303" progId="Visio.Drawing.11">
                  <p:embed/>
                </p:oleObj>
              </mc:Choice>
              <mc:Fallback>
                <p:oleObj name="Visio" r:id="rId3" imgW="4555546" imgH="2738303" progId="Visio.Drawing.11">
                  <p:embed/>
                  <p:pic>
                    <p:nvPicPr>
                      <p:cNvPr id="165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1" y="2700338"/>
                        <a:ext cx="6494463" cy="390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71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09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власних виключень</a:t>
            </a:r>
          </a:p>
        </p:txBody>
      </p:sp>
      <p:graphicFrame>
        <p:nvGraphicFramePr>
          <p:cNvPr id="166915" name="Object 5"/>
          <p:cNvGraphicFramePr>
            <a:graphicFrameLocks noChangeAspect="1"/>
          </p:cNvGraphicFramePr>
          <p:nvPr/>
        </p:nvGraphicFramePr>
        <p:xfrm>
          <a:off x="2101849" y="1082675"/>
          <a:ext cx="5612656" cy="29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3" imgW="4067142" imgH="2171726" progId="Visio.Drawing.11">
                  <p:embed/>
                </p:oleObj>
              </mc:Choice>
              <mc:Fallback>
                <p:oleObj name="Visio" r:id="rId3" imgW="4067142" imgH="2171726" progId="Visio.Drawing.11">
                  <p:embed/>
                  <p:pic>
                    <p:nvPicPr>
                      <p:cNvPr id="1669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49" y="1082675"/>
                        <a:ext cx="5612656" cy="29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6"/>
          <p:cNvGraphicFramePr>
            <a:graphicFrameLocks noChangeAspect="1"/>
          </p:cNvGraphicFramePr>
          <p:nvPr/>
        </p:nvGraphicFramePr>
        <p:xfrm>
          <a:off x="2093913" y="3852864"/>
          <a:ext cx="619125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5" imgW="4502139" imgH="1899926" progId="Visio.Drawing.11">
                  <p:embed/>
                </p:oleObj>
              </mc:Choice>
              <mc:Fallback>
                <p:oleObj name="Visio" r:id="rId5" imgW="4502139" imgH="1899926" progId="Visio.Drawing.11">
                  <p:embed/>
                  <p:pic>
                    <p:nvPicPr>
                      <p:cNvPr id="1669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852864"/>
                        <a:ext cx="6191250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49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6014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власних виключень</a:t>
            </a:r>
          </a:p>
        </p:txBody>
      </p:sp>
      <p:graphicFrame>
        <p:nvGraphicFramePr>
          <p:cNvPr id="167939" name="Object 4"/>
          <p:cNvGraphicFramePr>
            <a:graphicFrameLocks noChangeAspect="1"/>
          </p:cNvGraphicFramePr>
          <p:nvPr/>
        </p:nvGraphicFramePr>
        <p:xfrm>
          <a:off x="2127250" y="917045"/>
          <a:ext cx="6270620" cy="400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4714752" imgH="3009803" progId="Visio.Drawing.11">
                  <p:embed/>
                </p:oleObj>
              </mc:Choice>
              <mc:Fallback>
                <p:oleObj name="Visio" r:id="rId3" imgW="4714752" imgH="3009803" progId="Visio.Drawing.11">
                  <p:embed/>
                  <p:pic>
                    <p:nvPicPr>
                      <p:cNvPr id="167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917045"/>
                        <a:ext cx="6270620" cy="400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Стрелка вниз 5"/>
          <p:cNvSpPr>
            <a:spLocks noChangeArrowheads="1"/>
          </p:cNvSpPr>
          <p:nvPr/>
        </p:nvSpPr>
        <p:spPr bwMode="auto">
          <a:xfrm rot="-2159393">
            <a:off x="6265864" y="459105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67941" name="Object 6"/>
          <p:cNvGraphicFramePr>
            <a:graphicFrameLocks noChangeAspect="1"/>
          </p:cNvGraphicFramePr>
          <p:nvPr/>
        </p:nvGraphicFramePr>
        <p:xfrm>
          <a:off x="5076826" y="5186364"/>
          <a:ext cx="29321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5" imgW="2181157" imgH="904886" progId="Visio.Drawing.11">
                  <p:embed/>
                </p:oleObj>
              </mc:Choice>
              <mc:Fallback>
                <p:oleObj name="Visio" r:id="rId5" imgW="2181157" imgH="904886" progId="Visio.Drawing.11">
                  <p:embed/>
                  <p:pic>
                    <p:nvPicPr>
                      <p:cNvPr id="1679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6" y="5186364"/>
                        <a:ext cx="29321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4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24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009" y="999240"/>
            <a:ext cx="10812545" cy="55712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подія, яка виникає в процесі виконання програми і перериває хід виконання інструкцій програми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виникненні помилки в роботі методу, метод створює спеціальний об’єкт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передає його середовищу виконання (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викидає виключення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інформацію про помилку, яка виникла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викидання виключення: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методу переривається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шукає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виключення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стеці викликів методу (знизу вгору, починаючи від методу, який викинув виключення, і закінчуючи методом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обробник знайдено, керування передається йому. В такому випадку прийнято говорити, що обробник 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«впіймав» виключення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the exception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обробник не знайдено, виконання програми переривається</a:t>
            </a: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3"/>
          <p:cNvSpPr>
            <a:spLocks noChangeArrowheads="1"/>
          </p:cNvSpPr>
          <p:nvPr/>
        </p:nvSpPr>
        <p:spPr bwMode="auto">
          <a:xfrm>
            <a:off x="750887" y="1565276"/>
            <a:ext cx="3294544" cy="4238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55651" name="Rectangle 9"/>
          <p:cNvSpPr>
            <a:spLocks noChangeArrowheads="1"/>
          </p:cNvSpPr>
          <p:nvPr/>
        </p:nvSpPr>
        <p:spPr bwMode="auto">
          <a:xfrm>
            <a:off x="750887" y="4094624"/>
            <a:ext cx="3294544" cy="423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5565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виключень. Ієрархія виключень</a:t>
            </a:r>
          </a:p>
        </p:txBody>
      </p:sp>
      <p:graphicFrame>
        <p:nvGraphicFramePr>
          <p:cNvPr id="155653" name="Object 6"/>
          <p:cNvGraphicFramePr>
            <a:graphicFrameLocks noChangeAspect="1"/>
          </p:cNvGraphicFramePr>
          <p:nvPr/>
        </p:nvGraphicFramePr>
        <p:xfrm>
          <a:off x="5775325" y="1989139"/>
          <a:ext cx="475615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429850" imgH="2629689" progId="Visio.Drawing.11">
                  <p:embed/>
                </p:oleObj>
              </mc:Choice>
              <mc:Fallback>
                <p:oleObj name="Visio" r:id="rId3" imgW="4429850" imgH="2629689" progId="Visio.Drawing.11">
                  <p:embed/>
                  <p:pic>
                    <p:nvPicPr>
                      <p:cNvPr id="1556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1989139"/>
                        <a:ext cx="475615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7"/>
          <p:cNvSpPr>
            <a:spLocks noGrp="1"/>
          </p:cNvSpPr>
          <p:nvPr>
            <p:ph type="body" sz="half" idx="1"/>
          </p:nvPr>
        </p:nvSpPr>
        <p:spPr>
          <a:xfrm>
            <a:off x="750887" y="1565276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виникають при виклику певних методів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повинен відреагувати на виключення:</a:t>
            </a:r>
          </a:p>
          <a:p>
            <a:pPr lvl="2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обробити його</a:t>
            </a:r>
          </a:p>
          <a:p>
            <a:pPr lvl="2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викинути його </a:t>
            </a:r>
            <a:r>
              <a:rPr lang="uk-UA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викликаючому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виникнути в будь-який момент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підлягають обов’язковій обробці і декларації</a:t>
            </a:r>
          </a:p>
        </p:txBody>
      </p:sp>
    </p:spTree>
    <p:extLst>
      <p:ext uri="{BB962C8B-B14F-4D97-AF65-F5344CB8AC3E}">
        <p14:creationId xmlns:p14="http://schemas.microsoft.com/office/powerpoint/2010/main" val="38106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java.lang.Throwable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675" name="Объект 2"/>
          <p:cNvSpPr>
            <a:spLocks noGrp="1"/>
          </p:cNvSpPr>
          <p:nvPr>
            <p:ph idx="1"/>
          </p:nvPr>
        </p:nvSpPr>
        <p:spPr>
          <a:xfrm>
            <a:off x="782425" y="1027522"/>
            <a:ext cx="10571375" cy="5149441"/>
          </a:xfrm>
        </p:spPr>
        <p:txBody>
          <a:bodyPr>
            <a:no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java.lang.Throwable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предком для всіх «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викидаємих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об’єктів (об’єкті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повідомлення про помилку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відомості про помилку і стек викликів методів в стандартний потік виводу помилок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відомості про помилку і стек викликів методів в заданий потік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коротку інформацію про помилку</a:t>
            </a:r>
          </a:p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</a:p>
          <a:p>
            <a:pPr lvl="1"/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java.lang.Error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java.lang.Exception</a:t>
            </a:r>
            <a:endParaRPr lang="en-US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1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java.lang.Error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699" name="Rectangle 5"/>
          <p:cNvSpPr>
            <a:spLocks noGrp="1"/>
          </p:cNvSpPr>
          <p:nvPr>
            <p:ph type="body" idx="4294967295"/>
          </p:nvPr>
        </p:nvSpPr>
        <p:spPr>
          <a:xfrm>
            <a:off x="537328" y="791852"/>
            <a:ext cx="10816472" cy="5385111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java.lang.Error</a:t>
            </a: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клас для описання критичних помилок, які виникають в процесі роботи програми</a:t>
            </a:r>
          </a:p>
          <a:p>
            <a:pPr lvl="1"/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</a:t>
            </a:r>
            <a:endParaRPr lang="ru-RU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категорично не рекомендовані до обробки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 приводити до завершення роботи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java.lang.StackOverflowError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java.lang.UnknownError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java.lang.InternalError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java.io.IOError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java.lang.NoClassDefFoundError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955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java.lang.Exception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3" name="Rectangle 5"/>
          <p:cNvSpPr>
            <a:spLocks noGrp="1"/>
          </p:cNvSpPr>
          <p:nvPr>
            <p:ph type="body" sz="half" idx="4294967295"/>
          </p:nvPr>
        </p:nvSpPr>
        <p:spPr>
          <a:xfrm>
            <a:off x="1282045" y="1600201"/>
            <a:ext cx="4402793" cy="4500563"/>
          </a:xfrm>
        </p:spPr>
        <p:txBody>
          <a:bodyPr>
            <a:noAutofit/>
          </a:bodyPr>
          <a:lstStyle/>
          <a:p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java.lang.Exception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батьківським класом для всіх прикладних виключень</a:t>
            </a:r>
          </a:p>
          <a:p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його нащадки, крім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повинні приводити до зупинки програми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пов'язані з очікуваними проблемами при виконанні конкретних методів (помилка підключення до бази даних, помилка відкриття файлу тощо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/>
          </p:cNvSpPr>
          <p:nvPr>
            <p:ph type="body" sz="half" idx="4294967295"/>
          </p:nvPr>
        </p:nvSpPr>
        <p:spPr>
          <a:xfrm>
            <a:off x="5770562" y="1600201"/>
            <a:ext cx="5013701" cy="4500563"/>
          </a:xfrm>
        </p:spPr>
        <p:txBody>
          <a:bodyPr>
            <a:noAutofit/>
          </a:bodyPr>
          <a:lstStyle/>
          <a:p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java.io.FileNotFoundException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java.net.UnknownHostException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java.sql.SQLException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java.lang.ClassNotFoundException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java.lang.CloneNotSupportedException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java.util.concurrent.TimeoutException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ru-RU" altLang="ru-RU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java.lang.RuntimeException</a:t>
            </a:r>
            <a:r>
              <a:rPr lang="ru-RU" altLang="ru-RU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95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java.lang.RuntimeException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47" name="Rectangle 5"/>
          <p:cNvSpPr>
            <a:spLocks noGrp="1"/>
          </p:cNvSpPr>
          <p:nvPr>
            <p:ph type="body" sz="half" idx="4294967295"/>
          </p:nvPr>
        </p:nvSpPr>
        <p:spPr>
          <a:xfrm>
            <a:off x="1046375" y="1385741"/>
            <a:ext cx="4571789" cy="4715024"/>
          </a:xfrm>
        </p:spPr>
        <p:txBody>
          <a:bodyPr>
            <a:normAutofit/>
          </a:bodyPr>
          <a:lstStyle/>
          <a:p>
            <a:r>
              <a:rPr lang="en-US" alt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java.lang.RuntimeException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виключення, пов’язані з помилками виконання програми</a:t>
            </a:r>
          </a:p>
          <a:p>
            <a:pPr lvl="1"/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</a:t>
            </a:r>
            <a:endParaRPr lang="ru-RU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викликані помилками в коді програми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рекомендовані до обробки в тих випадках, коли вони можуть бути виправлені шляхом модифікації вихідного коду</a:t>
            </a:r>
          </a:p>
        </p:txBody>
      </p:sp>
      <p:sp>
        <p:nvSpPr>
          <p:cNvPr id="159748" name="Rectangle 6"/>
          <p:cNvSpPr>
            <a:spLocks noGrp="1"/>
          </p:cNvSpPr>
          <p:nvPr>
            <p:ph type="body" sz="half" idx="4294967295"/>
          </p:nvPr>
        </p:nvSpPr>
        <p:spPr>
          <a:xfrm>
            <a:off x="5826126" y="1600201"/>
            <a:ext cx="5834831" cy="4500563"/>
          </a:xfrm>
        </p:spPr>
        <p:txBody>
          <a:bodyPr>
            <a:noAutofit/>
          </a:bodyPr>
          <a:lstStyle/>
          <a:p>
            <a:r>
              <a:rPr lang="uk-UA" altLang="ru-RU" sz="2400" dirty="0"/>
              <a:t>Нащадки</a:t>
            </a:r>
            <a:r>
              <a:rPr lang="ru-RU" altLang="ru-RU" sz="2400" dirty="0"/>
              <a:t>:</a:t>
            </a:r>
          </a:p>
          <a:p>
            <a:pPr lvl="1"/>
            <a:r>
              <a:rPr lang="ru-RU" altLang="ru-RU" dirty="0" err="1"/>
              <a:t>java.lang.ArithmeticException</a:t>
            </a:r>
            <a:r>
              <a:rPr lang="ru-RU" altLang="ru-RU" dirty="0"/>
              <a:t> </a:t>
            </a:r>
          </a:p>
          <a:p>
            <a:pPr lvl="1"/>
            <a:r>
              <a:rPr lang="ru-RU" altLang="ru-RU" dirty="0" err="1"/>
              <a:t>java.lang.IndexOutOfBoundsException</a:t>
            </a:r>
            <a:r>
              <a:rPr lang="ru-RU" altLang="ru-RU" dirty="0"/>
              <a:t> </a:t>
            </a:r>
          </a:p>
          <a:p>
            <a:pPr lvl="1"/>
            <a:r>
              <a:rPr lang="ru-RU" altLang="ru-RU" dirty="0" err="1"/>
              <a:t>java.lang.NegativeArraySizeException</a:t>
            </a:r>
            <a:r>
              <a:rPr lang="ru-RU" altLang="ru-RU" dirty="0"/>
              <a:t> </a:t>
            </a:r>
          </a:p>
          <a:p>
            <a:pPr lvl="1"/>
            <a:r>
              <a:rPr lang="ru-RU" altLang="ru-RU" dirty="0" err="1"/>
              <a:t>java.lang.NullPointerException</a:t>
            </a:r>
            <a:r>
              <a:rPr lang="ru-RU" altLang="ru-RU" dirty="0"/>
              <a:t> </a:t>
            </a:r>
          </a:p>
          <a:p>
            <a:pPr lvl="1"/>
            <a:r>
              <a:rPr lang="ru-RU" altLang="ru-RU" dirty="0" err="1"/>
              <a:t>java.lang.IllegalArgumentException</a:t>
            </a:r>
            <a:endParaRPr lang="ru-RU" altLang="ru-RU" dirty="0"/>
          </a:p>
          <a:p>
            <a:pPr lvl="1"/>
            <a:r>
              <a:rPr lang="ru-RU" altLang="ru-RU" sz="2400" dirty="0" err="1"/>
              <a:t>java.lang.NumberFormatException</a:t>
            </a:r>
            <a:r>
              <a:rPr lang="ru-RU" altLang="ru-RU" sz="2400" dirty="0"/>
              <a:t> </a:t>
            </a:r>
          </a:p>
          <a:p>
            <a:pPr lvl="1"/>
            <a:r>
              <a:rPr lang="ru-RU" altLang="ru-RU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1516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виключень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2627"/>
            <a:ext cx="1051560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виключень здійснюється з використанням блоків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код, який може потенційно викинути виключення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безпосередньо обробник для заданого типу виключень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різних виключень можуть бути оголошені різні блоки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виконання блоку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переривається виключенням, керування передається відповідному блоку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передається керування після завершення блоку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незалежності від виключень, які виникли (або не виникли)</a:t>
            </a:r>
            <a:endParaRPr lang="uk-UA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4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try-catch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795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7778750" y="1216026"/>
            <a:ext cx="0" cy="4727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1796" name="Объект 7"/>
          <p:cNvGraphicFramePr>
            <a:graphicFrameLocks noChangeAspect="1"/>
          </p:cNvGraphicFramePr>
          <p:nvPr/>
        </p:nvGraphicFramePr>
        <p:xfrm>
          <a:off x="8093075" y="1352550"/>
          <a:ext cx="2236788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1453632" imgH="2740906" progId="Visio.Drawing.11">
                  <p:embed/>
                </p:oleObj>
              </mc:Choice>
              <mc:Fallback>
                <p:oleObj name="Visio" r:id="rId3" imgW="1453632" imgH="2740906" progId="Visio.Drawing.11">
                  <p:embed/>
                  <p:pic>
                    <p:nvPicPr>
                      <p:cNvPr id="161796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352550"/>
                        <a:ext cx="2236788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Объект 8"/>
          <p:cNvGraphicFramePr>
            <a:graphicFrameLocks noChangeAspect="1"/>
          </p:cNvGraphicFramePr>
          <p:nvPr/>
        </p:nvGraphicFramePr>
        <p:xfrm>
          <a:off x="1992313" y="1565276"/>
          <a:ext cx="5757750" cy="425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5" imgW="3838500" imgH="2838551" progId="Visio.Drawing.11">
                  <p:embed/>
                </p:oleObj>
              </mc:Choice>
              <mc:Fallback>
                <p:oleObj name="Visio" r:id="rId5" imgW="3838500" imgH="2838551" progId="Visio.Drawing.11">
                  <p:embed/>
                  <p:pic>
                    <p:nvPicPr>
                      <p:cNvPr id="161797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565276"/>
                        <a:ext cx="5757750" cy="4257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798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7778750" y="3867150"/>
            <a:ext cx="2679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58730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725</Words>
  <Application>Microsoft Office PowerPoint</Application>
  <PresentationFormat>Широкоэкранный</PresentationFormat>
  <Paragraphs>98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Виключення</vt:lpstr>
      <vt:lpstr>Типи виключень. Ієрархія виключень</vt:lpstr>
      <vt:lpstr>Клас java.lang.Throwable</vt:lpstr>
      <vt:lpstr>Клас java.lang.Error</vt:lpstr>
      <vt:lpstr>Клас java.lang.Exception</vt:lpstr>
      <vt:lpstr>Клас java.lang.RuntimeException</vt:lpstr>
      <vt:lpstr>Обробка виключень</vt:lpstr>
      <vt:lpstr>Конструкція try-catch</vt:lpstr>
      <vt:lpstr>Конструкція try-finally</vt:lpstr>
      <vt:lpstr>Конструкція try-with-resources</vt:lpstr>
      <vt:lpstr>Визначення виключень для методу</vt:lpstr>
      <vt:lpstr>Генерація виключень</vt:lpstr>
      <vt:lpstr>Використання власних виключень</vt:lpstr>
      <vt:lpstr>Використання власних виключень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Виключення</dc:title>
  <dc:creator>Шейко Ростислав Олександрович</dc:creator>
  <cp:lastModifiedBy>Шейко Ростислав Олександрович</cp:lastModifiedBy>
  <cp:revision>6</cp:revision>
  <dcterms:created xsi:type="dcterms:W3CDTF">2023-12-18T18:57:15Z</dcterms:created>
  <dcterms:modified xsi:type="dcterms:W3CDTF">2023-12-24T22:38:24Z</dcterms:modified>
</cp:coreProperties>
</file>