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84B1A-8EBD-4E46-B259-A3700C9512F8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0DFCB-E106-4C45-A41F-DC4DCC012EA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219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64F35-B065-4B08-8B08-2F1EF49A2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3D8F83-FC3F-4C76-B75B-56619FF29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69453B-524F-4CF6-B92B-805A9D4F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0EFC-E684-4F0D-B82A-58E616FF4E22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2C5113-E748-4515-95BD-81DF592C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CDB4D6-5373-4AAF-851A-2431816A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B899-0CB5-4E1D-9B7C-5878A3D939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498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CA681C-D60C-4322-941D-54AD4384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821B15-C33E-4714-B7D5-BDAC5A17F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0B8034-7C5E-4726-8CC7-26F33F2E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0EFC-E684-4F0D-B82A-58E616FF4E22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CC1E41-5A13-4902-8182-31257465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1C6045-F603-4AEE-9160-6B83DB01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B899-0CB5-4E1D-9B7C-5878A3D939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0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FDCFBF2-8487-429E-9FD5-307488169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191B0B-C6E7-4661-8692-5A1A145FA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E18CBE-8236-4C27-93AA-CB5A5E18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0EFC-E684-4F0D-B82A-58E616FF4E22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EBE3CE-8F23-4297-8B0B-089B48B4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CC4FCF-C167-416F-8BAE-E9EACE72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B899-0CB5-4E1D-9B7C-5878A3D939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808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9A475-BBEB-4D45-8229-17628AE4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BC259E-3479-4BAB-969A-26B7CB0DE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76024A-B301-4284-A137-3093FCCFD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0EFC-E684-4F0D-B82A-58E616FF4E22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D6653-8D01-4883-8658-71B76ABD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337952-0B3C-4792-B391-46B88A34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B899-0CB5-4E1D-9B7C-5878A3D939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231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B9AE8-A422-476C-80AD-40CD1E94B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BBF326-0A7F-4D41-A58C-F87471537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B7D346-178D-41F2-91F9-21BEFFCA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0EFC-E684-4F0D-B82A-58E616FF4E22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F408BA-593B-40F3-80D7-33C83F13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958550-448D-470D-8C46-1BEF5432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B899-0CB5-4E1D-9B7C-5878A3D939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554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0DF58-3204-4394-8584-2B9F9D89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E3D5A5-EEBB-4EFC-8C19-609FE9A69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3AC3A9-D565-49AC-B0E9-67367E440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4B6C3A-81E0-492A-BBC2-A1FEA1F2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0EFC-E684-4F0D-B82A-58E616FF4E22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ABECA0-25E5-4359-89BA-08E43A32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E3ED09-1FF6-4711-94BF-0015A166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B899-0CB5-4E1D-9B7C-5878A3D939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817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706683-753C-47E2-9155-67527694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435397-510D-4E1B-99E7-763D51805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CC0B0B-E650-4730-A6CB-220CA1BD0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F9982C-6A2F-4C8A-BADB-D4EAA0642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C2D459-AB98-4835-9D97-E820A1964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B80894F-03AA-430E-AAD3-B973AE116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0EFC-E684-4F0D-B82A-58E616FF4E22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D067CD5-2846-4C24-9F2D-270CEEAC7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CB76A18-84B8-466D-8FCD-704F4522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B899-0CB5-4E1D-9B7C-5878A3D939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937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94054-EE92-43DD-9882-7EF895D0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1C6F204-3072-49D6-8496-188B07E7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0EFC-E684-4F0D-B82A-58E616FF4E22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1F1E5D-2461-4F6D-A359-DF7C3435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9667BC3-2D5D-41B5-834B-E62CBCFB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B899-0CB5-4E1D-9B7C-5878A3D939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429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FFB359-3EC9-451A-98B4-C8A1FF2F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0EFC-E684-4F0D-B82A-58E616FF4E22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3F5F3E-583C-4D79-BB65-695336B2F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767294-DDAC-43CD-A0C7-75702753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B899-0CB5-4E1D-9B7C-5878A3D939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321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E9F9F2-7D80-4A2E-9C17-23FBE7E1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05F2AB-BB3B-4648-AEC4-A6F0B7BA0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684A4B-78C5-4B97-9DE3-9442CA888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501CE4-B289-42F3-B274-62B53108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0EFC-E684-4F0D-B82A-58E616FF4E22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B941EF-D603-49BD-A3B7-0BA9B0A9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C9509F-5368-45F1-B151-36547D32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B899-0CB5-4E1D-9B7C-5878A3D939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177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4CDD6-8349-4A3E-B563-76019558E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CE8531-2C5A-4A69-87AB-0C25E2663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EEF57D-DFB7-4D14-BE9D-E3B2D1525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AEDBC0-59C1-4104-814C-725837E1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0EFC-E684-4F0D-B82A-58E616FF4E22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04D63C-42A1-4007-A115-EBE66508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B74104-1BC9-4B2D-9D59-F3D1C6D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B899-0CB5-4E1D-9B7C-5878A3D939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006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999E5-D597-4365-A4C4-F11EBBB2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71E461-5B64-4BE2-8844-F7D1228E1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BFE4E5-F622-4244-9C8D-2F5C5B6BB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B0EFC-E684-4F0D-B82A-58E616FF4E22}" type="datetimeFigureOut">
              <a:rPr lang="uk-UA" smtClean="0"/>
              <a:t>07.02.2024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4794DD-12F0-4B76-B83E-994D29419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D118F2-F88F-43AF-AED6-54A17E79B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B899-0CB5-4E1D-9B7C-5878A3D939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513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961C0-63A6-412B-AF01-219E1AF58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BAA9CA-37A0-4B6D-A081-D7B825B43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4C265-2C46-40E8-A448-FEA239080187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Лямбда-вирази</a:t>
            </a:r>
          </a:p>
        </p:txBody>
      </p:sp>
    </p:spTree>
    <p:extLst>
      <p:ext uri="{BB962C8B-B14F-4D97-AF65-F5344CB8AC3E}">
        <p14:creationId xmlns:p14="http://schemas.microsoft.com/office/powerpoint/2010/main" val="3784414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DE96B-69C8-49C1-8B3C-67EF5E69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0704"/>
          </a:xfrm>
        </p:spPr>
        <p:txBody>
          <a:bodyPr>
            <a:normAutofit/>
          </a:bodyPr>
          <a:lstStyle/>
          <a:p>
            <a:pPr algn="ctr"/>
            <a:r>
              <a:rPr lang="uk-UA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Лямбди та локальні змінні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F24991-102D-48F9-B941-F3B4C47B3FE6}"/>
              </a:ext>
            </a:extLst>
          </p:cNvPr>
          <p:cNvSpPr txBox="1"/>
          <p:nvPr/>
        </p:nvSpPr>
        <p:spPr>
          <a:xfrm>
            <a:off x="445417" y="810705"/>
            <a:ext cx="112438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Лямбда-вираз може використовувати змінні, які оголошені у більш загальної області видимості - на рівні класу або методу, в якому лямбда-вираз визначено. Однак, залежно від того, як і де визначені змінні, можуть різнитися способи їх використання у лямбдах. Розглянемо перший приклад – використання змінних рівня класу: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5CE580F-C812-493A-9C92-6F14AA7A6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63" y="2749697"/>
            <a:ext cx="11243820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LambdaApp {</a:t>
            </a:r>
            <a:endParaRPr kumimoji="0" lang="uk-UA" altLang="uk-UA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uk-UA" altLang="uk-UA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static int x = </a:t>
            </a: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static int y = </a:t>
            </a: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public static void main(String[] args) {</a:t>
            </a:r>
            <a:endParaRPr kumimoji="0" lang="uk-UA" altLang="uk-UA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endParaRPr kumimoji="0" lang="uk-UA" altLang="uk-UA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Operation op = ()-&gt;{ </a:t>
            </a:r>
            <a:endParaRPr kumimoji="0" lang="uk-UA" altLang="uk-UA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</a:t>
            </a:r>
            <a:endParaRPr kumimoji="0" lang="uk-UA" altLang="uk-UA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x=</a:t>
            </a: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return x+y;</a:t>
            </a:r>
            <a:endParaRPr kumimoji="0" lang="uk-UA" altLang="uk-UA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};</a:t>
            </a:r>
            <a:endParaRPr kumimoji="0" lang="uk-UA" altLang="uk-UA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System.out.println(op.calculate()); // 50</a:t>
            </a:r>
            <a:endParaRPr kumimoji="0" lang="uk-UA" altLang="uk-UA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System.out.println(x); // 30 - значение x изменилось</a:t>
            </a:r>
            <a:endParaRPr kumimoji="0" lang="uk-UA" altLang="uk-UA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endParaRPr kumimoji="0" lang="uk-UA" altLang="uk-UA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Operation{</a:t>
            </a:r>
            <a:endParaRPr kumimoji="0" lang="uk-UA" altLang="uk-UA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int calculate();</a:t>
            </a:r>
            <a:endParaRPr kumimoji="0" lang="uk-UA" altLang="uk-UA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057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06AB0A-184C-498A-AD7D-8BD5FC856B6E}"/>
              </a:ext>
            </a:extLst>
          </p:cNvPr>
          <p:cNvSpPr txBox="1"/>
          <p:nvPr/>
        </p:nvSpPr>
        <p:spPr>
          <a:xfrm>
            <a:off x="554218" y="810705"/>
            <a:ext cx="110835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Змінні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оголошені на рівні класу, і у лямбда-вираженні ми їх можемо отримати і навіть змінити. Так, у даному випадку після виконання виразу змінюється значення змінної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x.</a:t>
            </a:r>
          </a:p>
          <a:p>
            <a:pPr algn="just"/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Тепер розглянемо інший приклад - локальні змінні лише на рівні методу: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0A7B409-C349-44B5-9D77-B9B2D6B3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0704"/>
          </a:xfrm>
        </p:spPr>
        <p:txBody>
          <a:bodyPr>
            <a:normAutofit/>
          </a:bodyPr>
          <a:lstStyle/>
          <a:p>
            <a:pPr algn="ctr"/>
            <a:r>
              <a:rPr lang="uk-UA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Лямбди та локальні змінні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58EECCE-74DC-4E0B-BCD6-AB40F4E9D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729" y="1826368"/>
            <a:ext cx="1138129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n=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m=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()-&gt;{ 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//n=100; - так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нельзя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сделать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m+n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};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// n=100;  - так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тоже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нельзя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op.calculate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// 100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81EDCD5-28C0-49F0-B7E7-6ED8C256D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218" y="4842578"/>
            <a:ext cx="1108356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Локальні змінні рівня методу ми можемо використовувати у лямбдах, але змінювати їх значення не можна. Якщо спробуємо це, то середовище розробки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може нам висвітлити помилку і те, що таку змінну треба помітити з допомогою ключового слова 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, тобто зробити константою: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n=70;. Проте це необов'язково.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Більше того, ми не зможемо змінити значення змінної, яка використовується в лямбда-вираженні, поза цим виразом. Тобто навіть якщо така змінна не оголошена як константа, вона є константою.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515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41098-5740-4CEB-89E1-37C81903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uk-UA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Блоки коду у лямбда-виразах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E3C398-6F82-4A9F-85A3-3AC3B964A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289" y="681037"/>
            <a:ext cx="11355421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Існують два типи лямбда-виразів: однорядковий вираз та блок коду. Приклади однорядкових виразів демонструвалися вище. Блокові вирази обрамляються фігурними дужками. У блокових лямбда-виразах можна використовувати внутрішні вкладені блоки, цикли, конструкції if, switch, створювати змінні і т.д. Якщо блочне лямбда-вираз має повертати значення, то явно застосовується оператор return:</a:t>
            </a:r>
            <a:r>
              <a:rPr kumimoji="0" lang="uk-UA" altLang="uk-UA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A20936B-DD4A-445A-B9B4-88727367E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289" y="3417216"/>
            <a:ext cx="11355421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Operationable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y)-&gt; {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(y==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x/y;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operation.calculate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//2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operation.calculate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//0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433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A2F28-8F9F-454F-8E6D-3CC67BC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uk-UA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Узагальнений функціональний інтерфейс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5E434-619F-41C8-8079-A9B82F9C935B}"/>
              </a:ext>
            </a:extLst>
          </p:cNvPr>
          <p:cNvSpPr txBox="1"/>
          <p:nvPr/>
        </p:nvSpPr>
        <p:spPr>
          <a:xfrm>
            <a:off x="483123" y="681037"/>
            <a:ext cx="111401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Функціональний інтерфейс може бути узагальненим, однак у лямбда-вираженні використання узагальнень не допускається. В цьому випадку нам треба типізувати об'єкт інтерфейсу певним типом, який потім буде застосовуватись у лямбда-вираженні. Наприклад: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8776FC-119D-4FAC-9E77-4330813A5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52" y="2250697"/>
            <a:ext cx="11268173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LambdaApp {</a:t>
            </a:r>
            <a:endParaRPr kumimoji="0" lang="uk-UA" altLang="uk-UA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uk-UA" altLang="uk-UA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public static void main(String[] args) {</a:t>
            </a:r>
            <a:endParaRPr kumimoji="0" lang="uk-UA" altLang="uk-UA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endParaRPr kumimoji="0" lang="uk-UA" altLang="uk-UA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Operationable&lt;Integer&gt; operation1 = (x, y)-&gt; x + y;</a:t>
            </a:r>
            <a:endParaRPr kumimoji="0" lang="uk-UA" altLang="uk-UA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Operationable&lt;String&gt; operation2 = (x, y) -&gt; x + y;</a:t>
            </a:r>
            <a:endParaRPr kumimoji="0" lang="uk-UA" altLang="uk-UA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endParaRPr kumimoji="0" lang="uk-UA" altLang="uk-UA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System.out.println(operation1.calculate(</a:t>
            </a:r>
            <a:r>
              <a:rPr kumimoji="0" lang="uk-UA" altLang="uk-UA" sz="14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uk-UA" altLang="uk-UA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//30</a:t>
            </a:r>
            <a:endParaRPr kumimoji="0" lang="uk-UA" altLang="uk-UA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System.out.println(operation2.calculate("20", "10")); //2010</a:t>
            </a:r>
            <a:endParaRPr kumimoji="0" lang="uk-UA" altLang="uk-UA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 </a:t>
            </a:r>
            <a:endParaRPr kumimoji="0" lang="uk-UA" altLang="uk-UA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Operationable&lt;T&gt;{</a:t>
            </a:r>
            <a:endParaRPr kumimoji="0" lang="uk-UA" altLang="uk-UA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T calculate(T x, T y);</a:t>
            </a:r>
            <a:endParaRPr kumimoji="0" lang="uk-UA" altLang="uk-UA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83D509-894B-4AAF-9DE2-5F2C7FC83F1C}"/>
              </a:ext>
            </a:extLst>
          </p:cNvPr>
          <p:cNvSpPr txBox="1"/>
          <p:nvPr/>
        </p:nvSpPr>
        <p:spPr>
          <a:xfrm>
            <a:off x="483122" y="5376179"/>
            <a:ext cx="11140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Таким чином, при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оголошенні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лямбда-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вираження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йому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вже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відомо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будуть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представляти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 вони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повертатимуть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498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BE9BEC-CFDF-4E01-948F-8AF629D6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uk-UA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Лямбди як параметри методів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28A09-DBE0-43B9-874B-D6F44358A4E5}"/>
              </a:ext>
            </a:extLst>
          </p:cNvPr>
          <p:cNvSpPr txBox="1"/>
          <p:nvPr/>
        </p:nvSpPr>
        <p:spPr>
          <a:xfrm>
            <a:off x="459949" y="681037"/>
            <a:ext cx="112721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Однією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лямбд в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те,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передавати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як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Розглянемо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приклад: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E179900-B753-48D8-B5AE-07DA360A4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462" y="1512034"/>
            <a:ext cx="1219200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LambdaApp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(n)-&gt; n%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// 20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 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: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{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func.isEqual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(i))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i;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isEqual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n);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525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FAC6284-8862-42A0-B7B4-0BC879820E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1206" y="681037"/>
            <a:ext cx="1124958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Функціональний інтерфейс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Expressionвизначає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isEqual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 який повертає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якщо щодо числа n діє якесь рівність.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основному класі програми визначається метод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 який обчислює суму всіх елементів масиву, що відповідають певній умові. А сама умова передається через параметр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Причому на момент написання методу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ми можемо абсолютно не знати, яка саме умова буде використовуватись. Сама ж умова визначається у вигляді лямбда-виразу: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E861A47-EDC8-4654-A5DE-8B549043FCF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68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Лямбди як параметри методів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5BAA527-E554-45E0-956B-96AE725B6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9" y="2561940"/>
            <a:ext cx="1184320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(n)-&gt; n%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E33D08-0D8F-4BEF-82BD-4AF710D485C5}"/>
              </a:ext>
            </a:extLst>
          </p:cNvPr>
          <p:cNvSpPr txBox="1"/>
          <p:nvPr/>
        </p:nvSpPr>
        <p:spPr>
          <a:xfrm>
            <a:off x="471206" y="3301065"/>
            <a:ext cx="112495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Тобто в даному випадку всі числа повинні бути парними або залишок від їхнього поділу на 2 повинен дорівнювати 0. Потім це лямбда-вираз передається у виклик методу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sum.</a:t>
            </a:r>
          </a:p>
          <a:p>
            <a:pPr algn="l"/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цьому можна не визначати змінну інтерфейсу, а відразу передати метод лямбда-вираз: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F7116FE-70D4-4B5A-8B59-5A6BFFA93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9" y="4455356"/>
            <a:ext cx="98488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int[] nums = { 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  <a:endParaRPr kumimoji="0" lang="uk-UA" altLang="uk-UA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x = sum(nums, (n)-&gt; n &gt; 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// сумма чисел, которые больше 5</a:t>
            </a:r>
            <a:endParaRPr kumimoji="0" lang="uk-UA" altLang="uk-UA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System.out.println(x);  // 30</a:t>
            </a:r>
            <a:endParaRPr kumimoji="0" lang="uk-UA" altLang="uk-UA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680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10355-4279-4633-8659-EE0908173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851"/>
          </a:xfrm>
        </p:spPr>
        <p:txBody>
          <a:bodyPr>
            <a:normAutofit/>
          </a:bodyPr>
          <a:lstStyle/>
          <a:p>
            <a:pPr algn="ctr"/>
            <a:r>
              <a:rPr lang="ru-RU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</a:t>
            </a:r>
            <a:r>
              <a:rPr lang="ru-RU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метод як </a:t>
            </a:r>
            <a:r>
              <a:rPr lang="ru-RU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</a:t>
            </a:r>
            <a:r>
              <a:rPr lang="ru-RU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3EAD9-6BB6-4475-B9F5-9415AA9F891E}"/>
              </a:ext>
            </a:extLst>
          </p:cNvPr>
          <p:cNvSpPr txBox="1"/>
          <p:nvPr/>
        </p:nvSpPr>
        <p:spPr>
          <a:xfrm>
            <a:off x="5411773" y="791852"/>
            <a:ext cx="63348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Починаючи з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JDK 8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як параметр метод передавати посилання на інший метод. У принципі цей спосіб аналогічний передачі метод лямбда-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выражения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 на метод передається як </a:t>
            </a:r>
            <a:r>
              <a:rPr lang="uk-UA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ім'я_класу</a:t>
            </a: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uk-UA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ім'я_статичного_метода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(якщо метод статичний) або </a:t>
            </a:r>
            <a:r>
              <a:rPr lang="uk-UA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об'єкт_класу</a:t>
            </a: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uk-UA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ім'я_методу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(якщо метод нестатичний). Розглянемо з прикладу: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C079A45-77F5-48F0-A83E-5B42BD887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16" y="791852"/>
            <a:ext cx="11880915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функциональный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интерфейс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isEqual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n);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класс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в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котором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определены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методы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ExpressionHelper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n%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isPositive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 &gt;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LambdaApp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 -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ExpressionHelper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ExpressionHelper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isPositive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 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: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{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func.isEqual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(i))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i;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235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5254E94-64DF-4C2A-AF0E-C30E8FBD62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0353" y="791852"/>
            <a:ext cx="1101129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Тут також визначено багатофункціональний інтерфейс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який має один спосіб. Крім того, визначено клас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ExpressionHelper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який містить два статичні методи. У принципі, їх можна було визначити і в основному класі програми, але я виніс їх в окремий клас.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основному класі програми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LambdaApp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визначено метод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 який повертає суму елементів масиву, що відповідають певній умові. Умова передається як об'єкт функціонального інтерфейсу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методі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mainдвічі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викликаємо метод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передаючи у нього той самий масив чисел, але різні умови. Перший виклик методу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C765D-9FBC-4056-9A57-C30DEB8BD376}"/>
              </a:ext>
            </a:extLst>
          </p:cNvPr>
          <p:cNvSpPr txBox="1"/>
          <p:nvPr/>
        </p:nvSpPr>
        <p:spPr>
          <a:xfrm>
            <a:off x="590352" y="3346397"/>
            <a:ext cx="8770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(sum(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ExpressionHelper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61F08DB-702F-40B2-A8BA-ECDDAE79584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91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метод як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819A0D8-340D-4412-AFA9-0F48691F1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52" y="3994000"/>
            <a:ext cx="1101129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Місце другого параметра передається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ExpressionHelper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isEven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тобто посилання на статичний метод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isEven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класу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ExpressionHelper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При цьому методи, на які йде посилання, повинні збігатися за параметрами та результатом з методом функціонального інтерфейсу.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другому виклику методу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sumстворюється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окремо об'єкт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який потім передається в метод: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032E9F0-A4D7-4C9B-9D7E-E0E55053D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20" y="5623943"/>
            <a:ext cx="647933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ExpressionHelper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isPositive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862296-B0E0-4053-9CFE-23E26647505C}"/>
              </a:ext>
            </a:extLst>
          </p:cNvPr>
          <p:cNvSpPr txBox="1"/>
          <p:nvPr/>
        </p:nvSpPr>
        <p:spPr>
          <a:xfrm>
            <a:off x="590352" y="6226524"/>
            <a:ext cx="110112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посилань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як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аналогічне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використанню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лямбда-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виразів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144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86EDA33-80CA-411C-B69B-01666E9E3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84" y="735292"/>
            <a:ext cx="10656216" cy="4351338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нам треба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викликати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нестатичні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то на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засланні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замість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імені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застосовується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ім'я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об'єкта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A93D5FE-B931-43B8-A9B0-2328A98B12B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91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метод як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880B674-1CF7-4BA5-8B65-66A8674E9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71182"/>
            <a:ext cx="1172066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Expression{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boolean isEqual(int n);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ExpressionHelper{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boolean isEven(int n){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 n%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LambdaApp {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public static void main(String[] args) {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int[] nums = { -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ExpressionHelper exprHelper = new ExpressionHelper();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System.out.println(sum(nums, exprHelper::isEven)); // 0  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 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private static int sum (int[] numbers, Expression func)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int result =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for(int i : numbers)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{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if (func.isEqual(i))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result += i;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 result;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endParaRPr kumimoji="0" lang="uk-UA" altLang="uk-U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124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112C9-5500-4961-8BB3-8355FBFA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uk-UA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 на конструктори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8905130-9253-4E37-8F82-A2B131292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097" y="666616"/>
            <a:ext cx="117018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Подібним чином ми можемо використовувати конструктори: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название_класса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Наприклад: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2A3B4A-976A-4FD9-BFE4-5E7844C35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6" y="1069033"/>
            <a:ext cx="11550977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LambdaApp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UserBuilder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userBuilder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User::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User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userBuilder.create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user.getName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UserBuilder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User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User{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User(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this.name=n;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C45566-98DD-4B98-AF39-4C5F2785A9E2}"/>
              </a:ext>
            </a:extLst>
          </p:cNvPr>
          <p:cNvSpPr txBox="1"/>
          <p:nvPr/>
        </p:nvSpPr>
        <p:spPr>
          <a:xfrm>
            <a:off x="245097" y="5618623"/>
            <a:ext cx="115509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використанні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конструкторів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функціональних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інтерфейсів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повинні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приймати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той же список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параметрів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й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повертати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об'єкт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даного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99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5750A-0B10-4B20-8DC7-E4E49E2F1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uk-UA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Введення в лямбда-вирази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C0655-7187-4B4D-A013-966F0203D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5"/>
            <a:ext cx="10515600" cy="547466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Серед нововведень, які були привнесені в мову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 виходом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JDK 8,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окремо стоять лямбда-вирази. Лямбда представляє набір інструкцій, які можна виділити в окрему змінну і багаторазово викликати в різних місцях програми.</a:t>
            </a:r>
          </a:p>
          <a:p>
            <a:pPr marL="0" indent="0" algn="l">
              <a:buNone/>
            </a:pP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Основу лямбда-вираження становить </a:t>
            </a:r>
            <a:r>
              <a:rPr lang="uk-UA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лямбда-оператор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, який представляє стрілку </a:t>
            </a:r>
            <a:r>
              <a:rPr lang="uk-UA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 Цей оператор поділяє лямбда-вираз на дві частини: ліва частина містить список параметрів виразу, а права власне представляє тіло лямбда-вираження, де виконуються всі дії.</a:t>
            </a:r>
          </a:p>
          <a:p>
            <a:pPr marL="0" indent="0" algn="l">
              <a:buNone/>
            </a:pP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Лямбда-вираз не виконується саме собою, а утворює реалізацію методу, визначеного у </a:t>
            </a:r>
            <a:r>
              <a:rPr lang="uk-UA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функціональному інтерфейсі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 При цьому важливо, що функціональний інтерфейс повинен містити лише один метод без реалізації.</a:t>
            </a: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79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C37EA-E34E-4309-ACB7-53C87507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uk-UA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Лямбди як результат методів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C32C7-9B31-40DC-8608-FFF0134AFC06}"/>
              </a:ext>
            </a:extLst>
          </p:cNvPr>
          <p:cNvSpPr txBox="1"/>
          <p:nvPr/>
        </p:nvSpPr>
        <p:spPr>
          <a:xfrm>
            <a:off x="452487" y="608024"/>
            <a:ext cx="8634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 Java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повертати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лямбда-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вираз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Розглянемо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наступний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приклад: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481B62F-767C-4DA0-AF2E-E81734411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87" y="1120676"/>
            <a:ext cx="10975942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y);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LambdaApp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func.execute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(a);          // 11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          // 6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 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(x, y) -&gt; x + y; 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(x, y) -&gt; x - y; 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(x, y) -&gt; x * y; 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01BD8-D4B5-4198-A732-295D23D34E0B}"/>
              </a:ext>
            </a:extLst>
          </p:cNvPr>
          <p:cNvSpPr txBox="1"/>
          <p:nvPr/>
        </p:nvSpPr>
        <p:spPr>
          <a:xfrm>
            <a:off x="452487" y="5880644"/>
            <a:ext cx="109759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даному випадку визначено функціональний інтерфейс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Operation,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якому метод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execute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приймає два значення типу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 повертає значення типу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08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3B44852-7BF5-418D-9751-EE9EE274D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681037"/>
            <a:ext cx="11161336" cy="29027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приймає як параметр число і залежно від його значення повертає те чи інше лямбда-вираз. Воно може представляти або додавання, або віднімання, або множення, або просто повертає 0. Варто враховувати, що типом методу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action,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 формально повертається, є інтерфейс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Operation,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 лямбда-вираз, що повертається, повинен відповідати цьому інтерфейсу.</a:t>
            </a:r>
          </a:p>
          <a:p>
            <a:pPr marL="0" indent="0" algn="just">
              <a:buNone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методі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 можемо викликати цей метод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action.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Наприклад, спочатку отримати його результат - лямбда-вираз, який присвоюється змінною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Operation.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 потім через метод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execute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виконати цей лямбда-вираз:</a:t>
            </a:r>
          </a:p>
          <a:p>
            <a:pPr algn="just"/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6F3A1A7-5EE2-442A-A51C-1AA09C1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uk-UA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Лямбди як результат методів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8DD87E0-349C-4ED3-84BF-A2B66600B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374" y="3583824"/>
            <a:ext cx="57880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func.execute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(a);          // 11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F2751-0DA5-425C-9E1D-7D032727D4D6}"/>
              </a:ext>
            </a:extLst>
          </p:cNvPr>
          <p:cNvSpPr txBox="1"/>
          <p:nvPr/>
        </p:nvSpPr>
        <p:spPr>
          <a:xfrm>
            <a:off x="512189" y="4493932"/>
            <a:ext cx="9461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відразу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відразу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виконати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лямбда-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вираз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89FD013-F327-4FB5-A7B9-A80ED86A3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374" y="4995735"/>
            <a:ext cx="496289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          // 6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282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68FE3-D66E-4607-9C16-85A51AE4F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uk-UA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Вбудовані функціональні інтерфейси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A1716-E293-42F9-8F75-EA9B25553BA5}"/>
              </a:ext>
            </a:extLst>
          </p:cNvPr>
          <p:cNvSpPr txBox="1"/>
          <p:nvPr/>
        </p:nvSpPr>
        <p:spPr>
          <a:xfrm>
            <a:off x="426563" y="681037"/>
            <a:ext cx="112626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JDK 8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разом з самою функціональністю лямбда-виразів також було додано деяку кількість вбудованих функціональних інтерфейсів, які ми можемо використовувати в різних ситуаціях і в різні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JDK 8.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Зокрема, ряд інтерфейсів, що розглядаються далі, широко застосовується в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 API -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новому прикладному. інтерфейс для роботи з даними. Розглянемо основні з цих інтерфейсів: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3D2E5-24A3-4926-8E17-3AB2395AAE99}"/>
              </a:ext>
            </a:extLst>
          </p:cNvPr>
          <p:cNvSpPr txBox="1"/>
          <p:nvPr/>
        </p:nvSpPr>
        <p:spPr>
          <a:xfrm>
            <a:off x="747075" y="2620029"/>
            <a:ext cx="6094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Predicate&lt;T&gt;</a:t>
            </a:r>
            <a:endParaRPr lang="fr-FR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Consumer&lt;T&gt;</a:t>
            </a:r>
            <a:endParaRPr lang="fr-FR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Function&lt;T,R&gt;</a:t>
            </a:r>
            <a:endParaRPr lang="fr-FR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Supplier&lt;T&gt;</a:t>
            </a:r>
            <a:endParaRPr lang="fr-FR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UnaryOperator&lt;T&gt;</a:t>
            </a:r>
            <a:endParaRPr lang="fr-FR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BinaryOperator&lt;T&gt;</a:t>
            </a:r>
            <a:endParaRPr lang="fr-FR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993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A801B-6980-4643-8A84-E9D89D165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03314"/>
          </a:xfrm>
        </p:spPr>
        <p:txBody>
          <a:bodyPr>
            <a:noAutofit/>
          </a:bodyPr>
          <a:lstStyle/>
          <a:p>
            <a:pPr algn="ctr"/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Predicate&lt;T&gt;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C0BD7C5-8C25-4AA1-87DC-8722C5724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64" y="518113"/>
            <a:ext cx="11349871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Функціональний інтерфейс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Predicate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&lt;T&gt;перевіряє дотримання певної умови. Якщо він дотримується, то повертається значення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Як параметр лямбда-вираз приймає об'єкт типу T: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6803679-0FC1-4AF9-B5A7-BE6AD1018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05" y="1718442"/>
            <a:ext cx="427360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&lt;T&gt; {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 t);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1CAE54-78E9-4FEF-9151-5F7CE1B28605}"/>
              </a:ext>
            </a:extLst>
          </p:cNvPr>
          <p:cNvSpPr txBox="1"/>
          <p:nvPr/>
        </p:nvSpPr>
        <p:spPr>
          <a:xfrm>
            <a:off x="421064" y="2732929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9C0DABA-55FE-4096-BD1D-44F6D790B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05" y="3194594"/>
            <a:ext cx="11221039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java.util.function.Predicate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LambdaApp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isPositive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 -&gt; x &gt;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isPositive.test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//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isPositive.test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//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17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251B2-5F17-4CAB-B4C2-B0ABE03B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BinaryOperator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&lt;T&gt;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F27982-9C29-47A2-9806-4F0509F6F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75" y="588705"/>
            <a:ext cx="11623250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BinaryOperator&lt;T&gt;приймає як параметр два об'єкти типу T, виконує над ними бінарну операцію і повертає її результат також у вигляді об'єкта типу T: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30455EB-2CF7-4738-B699-BF2BF350D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354" y="1592905"/>
            <a:ext cx="49628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BinaryOperator&lt;T&gt; {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T apply(T t1, T t2);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3DAA1-A6CE-4270-BEF7-B76BA619B405}"/>
              </a:ext>
            </a:extLst>
          </p:cNvPr>
          <p:cNvSpPr txBox="1"/>
          <p:nvPr/>
        </p:nvSpPr>
        <p:spPr>
          <a:xfrm>
            <a:off x="284375" y="2597105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18E3ABD-673E-4DD8-B7DD-5B767DA08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354" y="3211699"/>
            <a:ext cx="12022318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java.util.function.BinaryOperator;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LambdaApp {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public static void main(String[] args) {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BinaryOperator&lt;Integer&gt; multiply = (x, y) -&gt; x*y;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System.out.println(multiply.apply(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// 15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System.out.println(multiply.apply(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// -20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304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6A872-50A1-40ED-9997-58C4CF71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UnaryOperator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&lt;T&gt;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9D1CAA-BEB4-4E15-838C-08DAC7610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28" y="681037"/>
            <a:ext cx="11585543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UnaryOperator&lt;T&gt;приймає як параметр об'єкт типу T, виконує над ними операції та повертає результат операцій у вигляді об'єкта типу T: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EF3C0B-A93D-4B8E-847E-6CBB628A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06" y="1512034"/>
            <a:ext cx="482503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UnaryOperator&lt;T&gt; {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T apply(T t);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CB369-FC0E-4118-81EF-B81B093F6534}"/>
              </a:ext>
            </a:extLst>
          </p:cNvPr>
          <p:cNvSpPr txBox="1"/>
          <p:nvPr/>
        </p:nvSpPr>
        <p:spPr>
          <a:xfrm>
            <a:off x="303228" y="2804696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B77EAA8-A3A7-47CE-A88D-04B1A2D5C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81" y="3266361"/>
            <a:ext cx="11484990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java.util.function.UnaryOperator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LambdaApp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UnaryOperator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 -&gt; x*x;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square.apply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// 25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047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ED851-BA48-475B-BA74-5456ED91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Function&lt;T,R&gt;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BAAF49-FA7A-41FB-B5FA-EFED576C0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24" y="557769"/>
            <a:ext cx="11541551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Функціональний інтерфейс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&lt;T,R&gt;представляє функцію переходу від об'єкта типу T до об'єкта типу R: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BFD472B-627C-4B09-925E-E72B4656F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6" y="1388766"/>
            <a:ext cx="1226741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Function&lt;T, R&gt; {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R apply(T t);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0BDA06-534C-457D-8F68-022FB0AAE7B6}"/>
              </a:ext>
            </a:extLst>
          </p:cNvPr>
          <p:cNvSpPr txBox="1"/>
          <p:nvPr/>
        </p:nvSpPr>
        <p:spPr>
          <a:xfrm>
            <a:off x="395926" y="2800630"/>
            <a:ext cx="63300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0F2CA74-7BBA-46C3-A098-6EBCA42CD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53" y="3262295"/>
            <a:ext cx="12107159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java.util.function.Function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LambdaApp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x-&gt;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String.valueOf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 + "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долларов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convert.apply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// 5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долларов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637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5E2C9-5A27-42F8-86A8-03793F5C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Consumer&lt;T&gt;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07FC99-D2A5-43C7-8A42-683D00211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36" y="681037"/>
            <a:ext cx="11510127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&lt;T&gt;виконує деяку дію над об'єктом типу T, причому нічого не повертаючи: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F2DB4A1-8FAA-42DD-B6BE-832BF156D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94" y="1179640"/>
            <a:ext cx="41357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Consumer&lt;T&gt; {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void accept(T t);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FA1F1-5FD9-49ED-93D3-D8ED27A4BF76}"/>
              </a:ext>
            </a:extLst>
          </p:cNvPr>
          <p:cNvSpPr txBox="1"/>
          <p:nvPr/>
        </p:nvSpPr>
        <p:spPr>
          <a:xfrm>
            <a:off x="340936" y="2134328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93CE6ED-DA15-453A-9A6C-834E8C4BB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94" y="2751835"/>
            <a:ext cx="11851064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java.util.function.Consumer;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LambdaApp {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public static void main(String[] args) {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Consumer&lt;Integer&gt; printer = x-&gt; System.out.printf("%d долларов \n", x);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printer.accept(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600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// 600 долларов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48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4ACA0-52E7-4FB8-B974-BA1B9243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Supplier&lt;T&gt;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6CF505-16CC-4D1B-BEAF-77BE1B910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87" y="728474"/>
            <a:ext cx="6004874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Supplier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&lt;T&gt;не приймає жодних аргументів, але має повертати об'єкт типу T: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32E8460-AE25-4A65-991D-3E71C8115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644675"/>
            <a:ext cx="466777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&lt;T&gt; {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T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470CA-EF62-426A-9B4A-CDFA0322D56A}"/>
              </a:ext>
            </a:extLst>
          </p:cNvPr>
          <p:cNvSpPr txBox="1"/>
          <p:nvPr/>
        </p:nvSpPr>
        <p:spPr>
          <a:xfrm>
            <a:off x="1084083" y="35164"/>
            <a:ext cx="17486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E823206-FCD9-466E-A5DB-94BB29C37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58" y="531991"/>
            <a:ext cx="5794342" cy="606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java.util.Scanner;</a:t>
            </a:r>
            <a:endParaRPr kumimoji="0" lang="uk-UA" altLang="uk-UA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java.util.function.Supplier;</a:t>
            </a:r>
            <a:endParaRPr kumimoji="0" lang="uk-UA" altLang="uk-UA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uk-UA" altLang="uk-UA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LambdaApp {</a:t>
            </a:r>
            <a:endParaRPr kumimoji="0" lang="uk-UA" altLang="uk-UA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uk-UA" altLang="uk-UA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public static void main(String[] args) {</a:t>
            </a:r>
            <a:endParaRPr kumimoji="0" lang="uk-UA" altLang="uk-UA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endParaRPr kumimoji="0" lang="uk-UA" altLang="uk-UA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Supplier&lt;User&gt; userFactory = ()-&gt;{</a:t>
            </a:r>
            <a:endParaRPr kumimoji="0" lang="uk-UA" altLang="uk-UA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</a:t>
            </a:r>
            <a:endParaRPr kumimoji="0" lang="uk-UA" altLang="uk-UA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Scanner in = new Scanner(System.in);</a:t>
            </a:r>
            <a:endParaRPr kumimoji="0" lang="uk-UA" altLang="uk-UA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System.out.println("Введите имя: ");</a:t>
            </a:r>
            <a:endParaRPr kumimoji="0" lang="uk-UA" altLang="uk-UA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String name = in.nextLine();</a:t>
            </a:r>
            <a:endParaRPr kumimoji="0" lang="uk-UA" altLang="uk-UA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return new User(name);</a:t>
            </a:r>
            <a:endParaRPr kumimoji="0" lang="uk-UA" altLang="uk-UA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};</a:t>
            </a:r>
            <a:endParaRPr kumimoji="0" lang="uk-UA" altLang="uk-UA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endParaRPr kumimoji="0" lang="uk-UA" altLang="uk-UA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User user1 = userFactory.get();</a:t>
            </a:r>
            <a:endParaRPr kumimoji="0" lang="uk-UA" altLang="uk-UA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User user2 = userFactory.get();</a:t>
            </a:r>
            <a:endParaRPr kumimoji="0" lang="uk-UA" altLang="uk-UA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endParaRPr kumimoji="0" lang="uk-UA" altLang="uk-UA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System.out.println("Имя user1: " + user1.getName());</a:t>
            </a:r>
            <a:endParaRPr kumimoji="0" lang="uk-UA" altLang="uk-UA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System.out.println("Имя user2: " + user2.getName());</a:t>
            </a:r>
            <a:endParaRPr kumimoji="0" lang="uk-UA" altLang="uk-UA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endParaRPr kumimoji="0" lang="uk-UA" altLang="uk-UA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User{</a:t>
            </a:r>
            <a:endParaRPr kumimoji="0" lang="uk-UA" altLang="uk-UA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endParaRPr kumimoji="0" lang="uk-UA" altLang="uk-UA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private String name;</a:t>
            </a:r>
            <a:endParaRPr kumimoji="0" lang="uk-UA" altLang="uk-UA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String getName(){</a:t>
            </a:r>
            <a:endParaRPr kumimoji="0" lang="uk-UA" altLang="uk-UA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 name;</a:t>
            </a:r>
            <a:endParaRPr kumimoji="0" lang="uk-UA" altLang="uk-UA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endParaRPr kumimoji="0" lang="uk-UA" altLang="uk-UA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endParaRPr kumimoji="0" lang="uk-UA" altLang="uk-UA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User(String n){</a:t>
            </a:r>
            <a:endParaRPr kumimoji="0" lang="uk-UA" altLang="uk-UA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this.name=n;</a:t>
            </a:r>
            <a:endParaRPr kumimoji="0" lang="uk-UA" altLang="uk-UA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endParaRPr kumimoji="0" lang="uk-UA" altLang="uk-UA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1756201-3BCA-4E4D-941C-BE1D043F0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2690" y="5714027"/>
            <a:ext cx="1326197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main-font-family)"/>
              </a:rPr>
              <a:t>Введіть ім'я: Том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main-font-family)"/>
              </a:rPr>
              <a:t>Введіть ім'я: Сем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main-font-family)"/>
              </a:rPr>
              <a:t>Ім'я user1: Том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main-font-family)"/>
              </a:rPr>
              <a:t>Ім'я user2: Сем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98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A5F9396-94C6-4037-8123-0AF947ABC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810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Розглянемо приклад:</a:t>
            </a:r>
          </a:p>
          <a:p>
            <a:pPr marL="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25AE5AC-4D64-46A1-BB59-2A066813C499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Введення в лямбда-вирази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7E9CC2C-86C4-4EB0-BF23-B83B814B4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107" y="1255356"/>
            <a:ext cx="11239893" cy="2569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LambdaApp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Operationable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operation.calculate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//30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   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Operationable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y);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D5343FD-0453-449D-912F-8AFB11E36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0613"/>
            <a:ext cx="10515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ролі функціонального інтерфейсу виступає інтерфейс 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Operationable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у якому визначено один метод без реалізації – метод 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Цей метод приймає два параметри - цілих числа, і повертає деяке ціле число.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 фактом лямбда-вирази є певною мірою скороченою формою внутрішніх анонімних класів, які раніше застосовувалися в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30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7E219B7-887A-45CB-A8E0-2DCBBE674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Зокрема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попередній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приклад ми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переписати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так: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EBA2F22-B1D7-483B-B5D1-447E21105D0D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Введення в лямбда-вирази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2DB1B0A-198A-471B-A7EC-09FB4738D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21" y="1194711"/>
            <a:ext cx="1104413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LambdaApp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Operationable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Operationable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+ y;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}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};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op.calculate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(z); // 30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   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Operationable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y);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94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3D92D6-E391-42B3-ABEF-626BE1DD93C5}"/>
              </a:ext>
            </a:extLst>
          </p:cNvPr>
          <p:cNvSpPr txBox="1"/>
          <p:nvPr/>
        </p:nvSpPr>
        <p:spPr>
          <a:xfrm>
            <a:off x="992172" y="718811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оголосити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використати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лямбда-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вираз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розбивається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ряд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етапів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EC89631-4C78-41CB-8835-6D8E824751BC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Введення в лямбда-вирази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D2AB4-94DE-45C0-999D-E0C62C9ECE46}"/>
              </a:ext>
            </a:extLst>
          </p:cNvPr>
          <p:cNvSpPr txBox="1"/>
          <p:nvPr/>
        </p:nvSpPr>
        <p:spPr>
          <a:xfrm>
            <a:off x="992172" y="1399848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функціональний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E8F95-FCAA-4589-8673-812D97C5253B}"/>
              </a:ext>
            </a:extLst>
          </p:cNvPr>
          <p:cNvSpPr txBox="1"/>
          <p:nvPr/>
        </p:nvSpPr>
        <p:spPr>
          <a:xfrm>
            <a:off x="1588994" y="174711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Operationable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operation;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152B19-6FD3-4938-9035-86298BBEAAF0}"/>
              </a:ext>
            </a:extLst>
          </p:cNvPr>
          <p:cNvSpPr txBox="1"/>
          <p:nvPr/>
        </p:nvSpPr>
        <p:spPr>
          <a:xfrm>
            <a:off x="992172" y="2095073"/>
            <a:ext cx="3127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Створення лямбда-виразу: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3C835B-C632-4635-ADE6-C75BC2D87ECC}"/>
              </a:ext>
            </a:extLst>
          </p:cNvPr>
          <p:cNvSpPr txBox="1"/>
          <p:nvPr/>
        </p:nvSpPr>
        <p:spPr>
          <a:xfrm>
            <a:off x="1588994" y="242263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 = (x,y)-&gt;x+y;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421277D8-C6B0-440B-9AC6-5A1B4041F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72" y="2788008"/>
            <a:ext cx="1095658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Причому параметри лямбда-вираження відповідають параметрам єдиного методу інтерфейсу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Operationable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результат відповідає результату методу інтерфейсу, що повертається. При цьому нам не треба використовувати ключове слово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returnдля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повернення результату з лямбда-виразу.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Так, у методі інтерфейсу обидва параметри представляють тип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отже, у тілі лямбда-вирази ми можемо застосувати до них додавання. Результат додавання також представляє тип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об'єкт якого повертається методом інтерфейсу.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01434E-4A98-419B-BA4A-7AF7477ACEDA}"/>
              </a:ext>
            </a:extLst>
          </p:cNvPr>
          <p:cNvSpPr txBox="1"/>
          <p:nvPr/>
        </p:nvSpPr>
        <p:spPr>
          <a:xfrm>
            <a:off x="992172" y="4450001"/>
            <a:ext cx="7400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лямбда-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виразу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вигляді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виклику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інтерфейсу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E4DE8372-5AAE-4771-8B8B-436B0F89B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994" y="4817883"/>
            <a:ext cx="579004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operation.calculate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AB03E9-2D56-4073-BAD6-4B143C3D377B}"/>
              </a:ext>
            </a:extLst>
          </p:cNvPr>
          <p:cNvSpPr txBox="1"/>
          <p:nvPr/>
        </p:nvSpPr>
        <p:spPr>
          <a:xfrm>
            <a:off x="992172" y="5224445"/>
            <a:ext cx="109565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 як у лямбда-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вираженні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визначено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операцію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параметрів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результатом методу буде сума чисел 10 і 20.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57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54FCBE-62DB-479D-879E-02061727AD74}"/>
              </a:ext>
            </a:extLst>
          </p:cNvPr>
          <p:cNvSpPr txBox="1"/>
          <p:nvPr/>
        </p:nvSpPr>
        <p:spPr>
          <a:xfrm>
            <a:off x="838199" y="834827"/>
            <a:ext cx="1080390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цьому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одного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функціонального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інтерфейсу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ми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можемо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визначити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велику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лямбда-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виразів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061E688-4429-4082-AEC0-BE8A554AB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901150"/>
            <a:ext cx="7796754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Operationable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operation1 = 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y)-&gt; x + y;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Operationable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operation2 = 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y)-&gt; x - y;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Operationable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operation3 = 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y)-&gt; x * y;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(operation1.calculate(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//30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(operation2.calculate(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//10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(operation3.calculate(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//200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BC51A8D-F61D-412D-8A24-01B5C200BAEB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Введення в лямбда-вирази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78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D8C01-0640-439C-AA6D-372ACB3B2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uk-UA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Відкладене виконання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D1C0D-9870-4974-A42A-2F786F9EA3BA}"/>
              </a:ext>
            </a:extLst>
          </p:cNvPr>
          <p:cNvSpPr txBox="1"/>
          <p:nvPr/>
        </p:nvSpPr>
        <p:spPr>
          <a:xfrm>
            <a:off x="973710" y="813013"/>
            <a:ext cx="1024457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Одним із ключових моментів у використанні лямбд є відкладене виконання (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deferred execution).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Тобто ми визначаємо в одному місці програми лямбда-вираз і потім можемо викликати його при необхідності невизначену кількість разів у різних частинах програми. Відкладене виконання може знадобитися, наприклад, у таких випадках: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 коду окремому потоці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 одного й того ж коду кілька разів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 коду внаслідок якоїсь події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 коду тільки в тому випадку, коли він дійсно необхідний і якщо він необхідний</a:t>
            </a:r>
          </a:p>
        </p:txBody>
      </p:sp>
    </p:spTree>
    <p:extLst>
      <p:ext uri="{BB962C8B-B14F-4D97-AF65-F5344CB8AC3E}">
        <p14:creationId xmlns:p14="http://schemas.microsoft.com/office/powerpoint/2010/main" val="236188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6FAFD-46BD-4545-A25B-FE42D623F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03314"/>
          </a:xfrm>
        </p:spPr>
        <p:txBody>
          <a:bodyPr>
            <a:normAutofit fontScale="90000"/>
          </a:bodyPr>
          <a:lstStyle/>
          <a:p>
            <a:pPr algn="ctr"/>
            <a:r>
              <a:rPr lang="uk-UA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параметрів у лямбда-вираз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05BB9-CD9E-4DEB-B28E-6AE1528A996C}"/>
              </a:ext>
            </a:extLst>
          </p:cNvPr>
          <p:cNvSpPr txBox="1"/>
          <p:nvPr/>
        </p:nvSpPr>
        <p:spPr>
          <a:xfrm>
            <a:off x="539684" y="731917"/>
            <a:ext cx="110647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 лямбда-вирази повинні відповідати типу параметрів методу з функціонального інтерфейсу. При написанні самого лямбда-виразу тип параметрів писати необов'язково, хоча в принципі це можна зробити, наприклад: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0982165-9CEF-447A-9073-81D2D70E0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05" y="1906959"/>
            <a:ext cx="50318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y)-&gt;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CE425-799A-48DA-8E8F-711699AD7F9F}"/>
              </a:ext>
            </a:extLst>
          </p:cNvPr>
          <p:cNvSpPr txBox="1"/>
          <p:nvPr/>
        </p:nvSpPr>
        <p:spPr>
          <a:xfrm>
            <a:off x="539684" y="2691789"/>
            <a:ext cx="98007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 не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приймає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жодних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то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пишуться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порожні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дужки,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9E3C9748-0795-42EE-B791-31C050324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169098"/>
              </p:ext>
            </p:extLst>
          </p:nvPr>
        </p:nvGraphicFramePr>
        <p:xfrm>
          <a:off x="587605" y="3522786"/>
          <a:ext cx="7524278" cy="304800"/>
        </p:xfrm>
        <a:graphic>
          <a:graphicData uri="http://schemas.openxmlformats.org/drawingml/2006/table">
            <a:tbl>
              <a:tblPr/>
              <a:tblGrid>
                <a:gridCol w="7524278">
                  <a:extLst>
                    <a:ext uri="{9D8B030D-6E8A-4147-A177-3AD203B41FA5}">
                      <a16:colId xmlns:a16="http://schemas.microsoft.com/office/drawing/2014/main" val="26183181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uk-UA" sz="2000" b="0" i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()-&gt; 30 + 20;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657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7E7B45A-FC62-4B96-8544-348300973E79}"/>
              </a:ext>
            </a:extLst>
          </p:cNvPr>
          <p:cNvSpPr txBox="1"/>
          <p:nvPr/>
        </p:nvSpPr>
        <p:spPr>
          <a:xfrm>
            <a:off x="587604" y="4335417"/>
            <a:ext cx="93105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приймає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один параметр, то дужки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опустити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F6C69930-23B0-4989-B029-805C25655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493882"/>
              </p:ext>
            </p:extLst>
          </p:nvPr>
        </p:nvGraphicFramePr>
        <p:xfrm>
          <a:off x="655889" y="4797082"/>
          <a:ext cx="7524278" cy="304800"/>
        </p:xfrm>
        <a:graphic>
          <a:graphicData uri="http://schemas.openxmlformats.org/drawingml/2006/table">
            <a:tbl>
              <a:tblPr/>
              <a:tblGrid>
                <a:gridCol w="7524278">
                  <a:extLst>
                    <a:ext uri="{9D8B030D-6E8A-4147-A177-3AD203B41FA5}">
                      <a16:colId xmlns:a16="http://schemas.microsoft.com/office/drawing/2014/main" val="36064973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i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n-&gt; n * n;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878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62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F8430-952A-45EC-B17B-F405B36C1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2741"/>
          </a:xfrm>
        </p:spPr>
        <p:txBody>
          <a:bodyPr>
            <a:normAutofit fontScale="90000"/>
          </a:bodyPr>
          <a:lstStyle/>
          <a:p>
            <a:pPr algn="ctr"/>
            <a:r>
              <a:rPr lang="uk-UA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Термінальні лямбда-вирази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F9C03-DBAD-410E-B7AE-3824E71EC2F3}"/>
              </a:ext>
            </a:extLst>
          </p:cNvPr>
          <p:cNvSpPr txBox="1"/>
          <p:nvPr/>
        </p:nvSpPr>
        <p:spPr>
          <a:xfrm>
            <a:off x="370002" y="612742"/>
            <a:ext cx="1128152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Вище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ми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розглянули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лямбда-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вирази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повертають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певне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Але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можуть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термінальні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лямбди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повертають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ніякого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BA69C98-036F-4EA1-A9BA-E1FFB9474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471" y="2182402"/>
            <a:ext cx="1197518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Printable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s);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LambdaApp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Printable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s-&gt;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printer.print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 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6239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5306</Words>
  <Application>Microsoft Office PowerPoint</Application>
  <PresentationFormat>Широкоэкранный</PresentationFormat>
  <Paragraphs>476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Times New Roman</vt:lpstr>
      <vt:lpstr>var(--main-font-family)</vt:lpstr>
      <vt:lpstr>Тема Office</vt:lpstr>
      <vt:lpstr>Презентация PowerPoint</vt:lpstr>
      <vt:lpstr>Введення в лямбда-вирази</vt:lpstr>
      <vt:lpstr>Презентация PowerPoint</vt:lpstr>
      <vt:lpstr>Презентация PowerPoint</vt:lpstr>
      <vt:lpstr>Презентация PowerPoint</vt:lpstr>
      <vt:lpstr>Презентация PowerPoint</vt:lpstr>
      <vt:lpstr>Відкладене виконання</vt:lpstr>
      <vt:lpstr>Передача параметрів у лямбда-вираз</vt:lpstr>
      <vt:lpstr>Термінальні лямбда-вирази</vt:lpstr>
      <vt:lpstr>Лямбди та локальні змінні</vt:lpstr>
      <vt:lpstr>Лямбди та локальні змінні</vt:lpstr>
      <vt:lpstr>Блоки коду у лямбда-виразах</vt:lpstr>
      <vt:lpstr>Узагальнений функціональний інтерфейс</vt:lpstr>
      <vt:lpstr>Лямбди як параметри методів</vt:lpstr>
      <vt:lpstr>Презентация PowerPoint</vt:lpstr>
      <vt:lpstr>Посилання на метод як параметри методів</vt:lpstr>
      <vt:lpstr>Презентация PowerPoint</vt:lpstr>
      <vt:lpstr>Презентация PowerPoint</vt:lpstr>
      <vt:lpstr>Посилання на конструктори</vt:lpstr>
      <vt:lpstr>Лямбди як результат методів</vt:lpstr>
      <vt:lpstr>Лямбди як результат методів</vt:lpstr>
      <vt:lpstr>Вбудовані функціональні інтерфейси</vt:lpstr>
      <vt:lpstr>Predicate&lt;T&gt;</vt:lpstr>
      <vt:lpstr>BinaryOperator&lt;T&gt;</vt:lpstr>
      <vt:lpstr>UnaryOperator&lt;T&gt;</vt:lpstr>
      <vt:lpstr>Function&lt;T,R&gt;</vt:lpstr>
      <vt:lpstr>Consumer&lt;T&gt;</vt:lpstr>
      <vt:lpstr>Supplier&lt;T&gt;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20</cp:revision>
  <dcterms:created xsi:type="dcterms:W3CDTF">2023-12-22T18:43:16Z</dcterms:created>
  <dcterms:modified xsi:type="dcterms:W3CDTF">2024-02-07T21:28:08Z</dcterms:modified>
</cp:coreProperties>
</file>