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75" r:id="rId9"/>
    <p:sldId id="276" r:id="rId10"/>
    <p:sldId id="261" r:id="rId11"/>
    <p:sldId id="265" r:id="rId12"/>
    <p:sldId id="267" r:id="rId13"/>
    <p:sldId id="269" r:id="rId14"/>
    <p:sldId id="271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08.02.2024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AF661-9563-49E7-A588-C62F3CA6FB2F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(do) while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3993823" y="2837468"/>
            <a:ext cx="420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sz="4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4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Тіло </a:t>
            </a:r>
            <a:r>
              <a:rPr lang="uk-UA" sz="4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endParaRPr lang="uk-UA" sz="40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4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7ED9F-437D-46C2-8C34-0E60DC281F91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Безкінечний цикл</a:t>
            </a:r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9AC7F-AB4E-4670-808A-580CE56BB8BF}"/>
              </a:ext>
            </a:extLst>
          </p:cNvPr>
          <p:cNvSpPr txBox="1"/>
          <p:nvPr/>
        </p:nvSpPr>
        <p:spPr>
          <a:xfrm>
            <a:off x="501191" y="1744953"/>
            <a:ext cx="111896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 = 3; // Піднесення числа до ступеня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результат = 1; // Результат піднесення до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показник = 1; // Початковий показник ступеня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результат = результат * число;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(число + " у ступені " + показник + " = " + результат);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показник++;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(показник &gt; 10)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uk-U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вихід з циклу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AEB90-899E-434E-8FD8-D110BC965B7B}"/>
              </a:ext>
            </a:extLst>
          </p:cNvPr>
          <p:cNvSpPr txBox="1"/>
          <p:nvPr/>
        </p:nvSpPr>
        <p:spPr>
          <a:xfrm>
            <a:off x="-1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змінною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8420100" cy="33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Ініціалізація</a:t>
            </a:r>
            <a:r>
              <a:rPr lang="en-US" sz="23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Перший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цієї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якою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буде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виконуватися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Третій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вираз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змінює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кроку циклу.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E4E9-56C7-4040-9ABC-7B2E31244AF6}"/>
              </a:ext>
            </a:extLst>
          </p:cNvPr>
          <p:cNvSpPr txBox="1"/>
          <p:nvPr/>
        </p:nvSpPr>
        <p:spPr>
          <a:xfrm>
            <a:off x="1905688" y="1149642"/>
            <a:ext cx="6094428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ініціалізація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ітерація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тіло</a:t>
            </a:r>
            <a:r>
              <a:rPr lang="ru-RU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циклу</a:t>
            </a:r>
            <a:endParaRPr lang="en-US" sz="18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0" y="0"/>
            <a:ext cx="12192000" cy="83317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endParaRPr lang="ru-RU" sz="3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6BAAD-8BA3-4B36-95D4-EE9A3C7BCBC5}"/>
              </a:ext>
            </a:extLst>
          </p:cNvPr>
          <p:cNvSpPr txBox="1"/>
          <p:nvPr/>
        </p:nvSpPr>
        <p:spPr>
          <a:xfrm>
            <a:off x="1900238" y="884239"/>
            <a:ext cx="609442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36538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4, 6, 8,… 98, 100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sum=0;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2; j &lt;= 100; j+=2) {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+= j;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236538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D789D-F9A9-43FA-B7DA-2C32FB00653E}"/>
              </a:ext>
            </a:extLst>
          </p:cNvPr>
          <p:cNvSpPr txBox="1"/>
          <p:nvPr/>
        </p:nvSpPr>
        <p:spPr>
          <a:xfrm>
            <a:off x="1900238" y="3267891"/>
            <a:ext cx="6094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​​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зводити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 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 = 2; int n = 10;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 = 1; </a:t>
            </a:r>
            <a:b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 *= a;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158D9-A774-4197-8437-42C027E2AD3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976438" y="0"/>
            <a:ext cx="8140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1866900" y="831851"/>
            <a:ext cx="8420100" cy="493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початку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циклу,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вона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 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(третина в заголовку)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виконуються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наприкінці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чергового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кроку циклу;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цикл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продовжуватися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нескінченно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зациклювання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оператор,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дужки {}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90776" y="3887785"/>
            <a:ext cx="7866063" cy="835025"/>
            <a:chOff x="766" y="2337"/>
            <a:chExt cx="4955" cy="526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281" y="2337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Не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рекомендується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змінювати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змінну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 у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тілі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циклу!</a:t>
              </a:r>
              <a:endParaRPr lang="ru-RU" sz="2400" dirty="0"/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66" y="239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33FA3CE-AE04-494A-A299-29C1AA862CA5}"/>
              </a:ext>
            </a:extLst>
          </p:cNvPr>
          <p:cNvSpPr txBox="1"/>
          <p:nvPr/>
        </p:nvSpPr>
        <p:spPr>
          <a:xfrm>
            <a:off x="3047215" y="32089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i=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&lt;8;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</a:t>
            </a:r>
            <a:r>
              <a:rPr lang="da-DK" sz="1800" dirty="0">
                <a:latin typeface="Courier New" pitchFamily="49" charset="0"/>
              </a:rPr>
              <a:t>; 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2B206-74FD-42D6-BB8C-2D2FEF28685A}"/>
              </a:ext>
            </a:extLst>
          </p:cNvPr>
          <p:cNvSpPr txBox="1"/>
          <p:nvPr/>
        </p:nvSpPr>
        <p:spPr>
          <a:xfrm>
            <a:off x="3047215" y="59554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(</a:t>
            </a:r>
            <a:r>
              <a:rPr lang="da-DK" sz="1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1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1800" dirty="0">
                <a:latin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8;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1800" dirty="0">
                <a:latin typeface="Courier New" pitchFamily="49" charset="0"/>
              </a:rPr>
              <a:t>+=</a:t>
            </a:r>
            <a:r>
              <a:rPr lang="en-US" sz="1800" dirty="0"/>
              <a:t> </a:t>
            </a:r>
            <a:r>
              <a:rPr lang="en-US" sz="1800" dirty="0">
                <a:latin typeface="Courier New" pitchFamily="49" charset="0"/>
              </a:rPr>
              <a:t>b</a:t>
            </a:r>
            <a:r>
              <a:rPr lang="da-DK" sz="1800" dirty="0">
                <a:latin typeface="Courier New" pitchFamily="49" charset="0"/>
              </a:rPr>
              <a:t>;</a:t>
            </a:r>
            <a:endParaRPr lang="ru-RU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B91E4-1E46-4C2D-9382-2851275B9141}"/>
              </a:ext>
            </a:extLst>
          </p:cNvPr>
          <p:cNvSpPr txBox="1"/>
          <p:nvPr/>
        </p:nvSpPr>
        <p:spPr>
          <a:xfrm>
            <a:off x="1985963" y="1214176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10;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86834-B7DA-44EE-8687-226AC3F0A650}"/>
              </a:ext>
            </a:extLst>
          </p:cNvPr>
          <p:cNvSpPr txBox="1"/>
          <p:nvPr/>
        </p:nvSpPr>
        <p:spPr>
          <a:xfrm>
            <a:off x="1985963" y="3383953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 цикли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8C43-7179-4C45-917D-D5D07A4E53ED}"/>
              </a:ext>
            </a:extLst>
          </p:cNvPr>
          <p:cNvSpPr txBox="1"/>
          <p:nvPr/>
        </p:nvSpPr>
        <p:spPr>
          <a:xfrm>
            <a:off x="1985963" y="1040149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</a:t>
            </a:r>
            <a:r>
              <a:rPr lang="en-US" sz="1800" dirty="0">
                <a:latin typeface="Courier New" pitchFamily="49" charset="0"/>
              </a:rPr>
              <a:t>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 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E6F53-951F-4943-A507-A0D1D746253E}"/>
              </a:ext>
            </a:extLst>
          </p:cNvPr>
          <p:cNvSpPr txBox="1"/>
          <p:nvPr/>
        </p:nvSpPr>
        <p:spPr>
          <a:xfrm>
            <a:off x="1985963" y="3429000"/>
            <a:ext cx="609442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i = -10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1800" dirty="0">
                <a:latin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</a:rPr>
              <a:t>for</a:t>
            </a:r>
            <a:r>
              <a:rPr lang="da-DK" sz="1800" dirty="0">
                <a:latin typeface="Courier New" pitchFamily="49" charset="0"/>
              </a:rPr>
              <a:t> (int j = </a:t>
            </a:r>
            <a:r>
              <a:rPr lang="ru-RU" sz="1800" dirty="0">
                <a:latin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</a:rPr>
              <a:t>; j &lt;</a:t>
            </a:r>
            <a:r>
              <a:rPr lang="ru-RU" sz="1800" dirty="0">
                <a:latin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j++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</a:t>
            </a:r>
            <a:r>
              <a:rPr lang="en-US" sz="1800" dirty="0">
                <a:latin typeface="Courier New" pitchFamily="49" charset="0"/>
              </a:rPr>
              <a:t>(“*”);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();</a:t>
            </a:r>
            <a:endParaRPr lang="ru-RU" sz="18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1800" dirty="0">
                <a:latin typeface="Courier New" pitchFamily="49" charset="0"/>
              </a:rPr>
              <a:t>}</a:t>
            </a:r>
            <a:endParaRPr lang="ru-RU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3C7E7F-C2A5-4759-BC30-5F40AC5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53" y="1012954"/>
            <a:ext cx="1152727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значення другого множника у рядку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 2 3 4 5 6 7 8 9");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множник, присвоюємо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Перший цикл, виконуємо, доки перший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" | ");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Виводимо перший множник в початок рядка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j = 2;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множник,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 {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Другий цикл, виконуємо, доки другий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=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j;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Обчислюємо добуток множників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&lt; 10) // Якщо містить одну цифру - після нього виводимо два пробіли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інакше виводимо добуток і після нього - один пробіл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добуток + "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другий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// Переходимо до початку другого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(j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Переходимо на наступний рядок виводу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Збільшуємо перший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// Переходимо до початку першого циклу (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kumimoji="0" lang="en-US" altLang="uk-UA" sz="16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22DDB68-80BD-43D6-AAD9-5BA40CD4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41090"/>
            <a:ext cx="1219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uk-UA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00A32-9FF0-4E2C-878B-6FC7C60CB0E8}"/>
              </a:ext>
            </a:extLst>
          </p:cNvPr>
          <p:cNvSpPr txBox="1"/>
          <p:nvPr/>
        </p:nvSpPr>
        <p:spPr>
          <a:xfrm>
            <a:off x="2240437" y="1324370"/>
            <a:ext cx="77111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finished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 code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B218F-4930-4614-968C-C1987ADAA18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коду</a:t>
            </a:r>
          </a:p>
        </p:txBody>
      </p:sp>
    </p:spTree>
    <p:extLst>
      <p:ext uri="{BB962C8B-B14F-4D97-AF65-F5344CB8AC3E}">
        <p14:creationId xmlns:p14="http://schemas.microsoft.com/office/powerpoint/2010/main" val="19777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320113"/>
            <a:ext cx="6503882" cy="29851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447926" y="4724385"/>
            <a:ext cx="1129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 у вас 10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руки та один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чистите весь десяток,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керуючись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одним і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самим алгоритмом. А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змусити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повторювану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яблуком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4E96-20EB-4853-A6EA-6CD189B9FA1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Логічна задача</a:t>
            </a:r>
          </a:p>
        </p:txBody>
      </p: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348792" y="2253005"/>
            <a:ext cx="116798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окластиЯблукоУ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яблоко.чистити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істьЯблукУКошику</a:t>
            </a:r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зменшує кількість яблук на 1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Яблоки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у 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пирігу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62950-0BC0-4D49-A538-49A03D99040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 задачі за допомогою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94" y="909155"/>
            <a:ext cx="1054808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Число,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що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зводиться</a:t>
            </a:r>
            <a:r>
              <a:rPr kumimoji="0" lang="ru-RU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kumimoji="0" lang="ru-RU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ступінь</a:t>
            </a:r>
            <a:endParaRPr kumimoji="0" lang="ru-RU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//Результат зведення в ступінь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Початковий показник ступеня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{// Умова входу в цикл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в степені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5E91F-44B6-416A-B1B3-1B25D5D3C61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7317558" y="3578964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2187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6561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19683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59049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0" y="1791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4119514" y="1590716"/>
            <a:ext cx="4949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Тіло циклу</a:t>
            </a:r>
            <a:endParaRPr lang="en-US" sz="32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sz="3200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Логічний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вираз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351934" y="4356540"/>
            <a:ext cx="11488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наступним чином (по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кроково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 тіло циклу (відразу після ключового слова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do).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Обчислюємо Логічну умову, що йде у дужках за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логічне умова хибна, переходимо до першого оператора поза циклу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AA6B-61D5-49C7-893E-15608A345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тілі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697584" y="1300899"/>
            <a:ext cx="10482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 дві команди, що впливають на хід виконання циклу: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застосування якого ми покажемо в наступному розділі, та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обчислений вираз буде істинним – виконання циклу буде продовжено.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Докладніше ми розглянемо її у наступній темі.</a:t>
            </a:r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47685" y="1348032"/>
            <a:ext cx="11613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кошик.взятиЩеОднеЯблуко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-;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 це </a:t>
            </a:r>
            <a:r>
              <a:rPr lang="uk-UA" sz="28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декремент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яблуко.погане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заходимо, якщо яблуко гниле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яблуко.викинутиУМусор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продовжуємо цикл, перейдучи до умови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положитиВПиріг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яблуко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().нарізати()); 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2825-DB11-4CE3-A113-520BB9F70F4B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4E90E-BFC9-4F65-B7A6-F607A7E76DCE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0" y="4550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з </a:t>
            </a:r>
            <a:r>
              <a:rPr lang="ru-RU" alt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умовою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1908175" y="2751136"/>
            <a:ext cx="84201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24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Можно </a:t>
            </a:r>
            <a:r>
              <a:rPr lang="ru-RU" altLang="ru-RU" sz="2400" b="0" dirty="0" err="1"/>
              <a:t>використовувати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складні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 (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&amp;&amp; 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)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400" b="0" dirty="0"/>
          </a:p>
          <a:p>
            <a:pPr marL="703262" lvl="1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в </a:t>
            </a:r>
            <a:r>
              <a:rPr lang="ru-RU" altLang="ru-RU" sz="2400" b="0" dirty="0" err="1"/>
              <a:t>тілі</a:t>
            </a:r>
            <a:r>
              <a:rPr lang="ru-RU" altLang="ru-RU" sz="2400" b="0" dirty="0"/>
              <a:t> циклу </a:t>
            </a:r>
            <a:r>
              <a:rPr lang="ru-RU" altLang="ru-RU" sz="2400" b="0" dirty="0" err="1"/>
              <a:t>тільки</a:t>
            </a:r>
            <a:r>
              <a:rPr lang="ru-RU" altLang="ru-RU" sz="2400" b="0" dirty="0"/>
              <a:t> один оператор, то скобки </a:t>
            </a:r>
            <a:r>
              <a:rPr lang="en-US" altLang="ru-RU" sz="24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можно не </a:t>
            </a:r>
            <a:r>
              <a:rPr lang="ru-RU" altLang="ru-RU" sz="2400" b="0" dirty="0" err="1"/>
              <a:t>писати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a &lt; b 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++;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22381-A62C-406D-B452-0358D96DF514}"/>
              </a:ext>
            </a:extLst>
          </p:cNvPr>
          <p:cNvSpPr txBox="1"/>
          <p:nvPr/>
        </p:nvSpPr>
        <p:spPr>
          <a:xfrm>
            <a:off x="1908175" y="1061831"/>
            <a:ext cx="6094428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умова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і</a:t>
            </a:r>
            <a:r>
              <a:rPr lang="ru-RU" sz="1800" i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</a:t>
            </a:r>
            <a:r>
              <a:rPr lang="ru-RU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цикл</a:t>
            </a:r>
            <a:r>
              <a:rPr lang="uk-UA" sz="1800" i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0" y="53242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sz="4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</a:t>
            </a:r>
            <a:r>
              <a:rPr lang="en-US" sz="4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ru-RU" altLang="ru-RU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1039748"/>
            <a:ext cx="84201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перераховується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 при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цикл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цикл не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ється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взагалі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 &gt; 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ніколи</a:t>
            </a:r>
            <a:r>
              <a:rPr lang="ru-RU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становиться </a:t>
            </a:r>
            <a:r>
              <a:rPr lang="en-US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false, 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uk-UA" altLang="ru-RU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uk-UA" alt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зациклюється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 = 4; b = 6;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2" lvl="1" indent="0" eaLnBrk="1" hangingPunct="1">
              <a:spcBef>
                <a:spcPct val="15000"/>
              </a:spcBef>
            </a:pPr>
            <a:endParaRPr lang="ru-RU" alt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6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1591</Words>
  <Application>Microsoft Office PowerPoint</Application>
  <PresentationFormat>Широкоэкранный</PresentationFormat>
  <Paragraphs>178</Paragraphs>
  <Slides>18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Courier New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39</cp:revision>
  <dcterms:created xsi:type="dcterms:W3CDTF">2023-10-27T12:31:49Z</dcterms:created>
  <dcterms:modified xsi:type="dcterms:W3CDTF">2024-02-08T12:43:39Z</dcterms:modified>
</cp:coreProperties>
</file>