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4" r:id="rId2"/>
    <p:sldId id="278" r:id="rId3"/>
    <p:sldId id="316" r:id="rId4"/>
    <p:sldId id="317" r:id="rId5"/>
    <p:sldId id="318" r:id="rId6"/>
    <p:sldId id="335" r:id="rId7"/>
    <p:sldId id="334" r:id="rId8"/>
    <p:sldId id="333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0" r:id="rId19"/>
    <p:sldId id="328" r:id="rId20"/>
    <p:sldId id="332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BF9E-3F1F-4A7F-AD48-2A75BDECB5CA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518F-8E24-46B4-B6DA-389F2FA056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78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D83DD-733F-47D0-899C-B7DB1D0B653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386FE-6BB7-4DB2-892E-97B9EBBD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08361-93C5-4D4B-8684-B56E68E42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AABB5-E87C-4045-9844-F4402E64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3E7D-10B7-4DF9-B5AB-7649D4FA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4E644-30D1-4CAA-8242-FC4EF4A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56FD5-9D10-4F93-ADDB-1B2CD8B3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8505D4-872A-43D9-A02E-EFF454F5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25D16-11BB-4DFC-8FF4-91906747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03142-DA58-49EE-8EA5-8E1A66F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5E9BC-055E-4E09-BA98-8416FCC5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70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37BD65-BB54-4A29-BB08-748E8BA5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9B19E9-3ACC-4005-BB6D-51CA406F1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1598F-8510-48B1-AAC1-6F9DAE29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970F7-4C41-4EA1-AE30-DC7C0282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A8EB9-561F-45E7-8C8D-F073283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004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D9CA2-E70A-4A52-84E0-6BB61DF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0A81E-C1EE-4F8E-BFAF-6A11ED79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C314D-6810-41CA-BD2C-F1D560FD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23E35-3F46-424C-8D8F-F27BB7F7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41297-9A65-4509-9CCD-0845383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8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019F-3F6A-4A83-AA9D-7F501E30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447C23-F102-4018-A76A-77A6803D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9460D-8C40-4C8E-B860-FEF1E690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1C60E-586A-43F0-88CF-90315B3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76169-039A-46E8-ABEA-AF2AACEF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58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A68EC-8047-4488-BC2A-95E90C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5A987-F4E6-4DCA-8AAD-AA26C069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BAAFEE-741B-48B8-81E5-D76BAF7C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EC7E2E-1C15-4B40-A7A7-A0D28C08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D51C7-B363-4D3F-94AC-8AAB0BC1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6A5CD-CA7E-4D9F-93B7-F57B3F1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3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08255-E617-4DF4-A25C-F6B7F180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019028-C223-4BAF-B535-94239EE4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76243F-65FD-43D2-80BC-B53D27B2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E66C64-9EBE-47CC-BD1F-2856C3CE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D5B60-5E0B-4222-BF49-DD8ADA7A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34268D-1376-4413-973D-7C8975F1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A4E3EA-2169-43F1-B811-4DD75BD1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393714-FC46-451E-A978-E84209B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47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DA6A7-DC33-4219-9B8A-98562FEA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473EE2-13BD-4E63-A418-95DF6F30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31E0C7-2EA9-49C3-B299-C3CFAD38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BD6D7E-0C3A-4259-AC59-53C0FFAC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42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C82B83-D745-4BF2-9E81-26AF0319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37D690-5B89-4D45-B9A3-4CB42CF4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4B2ACC-BBE1-4A7E-80D3-07580D3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0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9AEAC-F2E6-4639-A413-BEA26A8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5D456-BAF5-44FB-9956-64317031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D82AB-C871-494D-912F-40EAB7E3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5AC2D-7282-4717-AAAC-5DF6262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756AF0-0B79-4B00-8081-6F15F1E0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487CE-1372-427F-A86B-125168CA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394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EA427-13C8-4B88-A874-A28243F5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ABC3AD-BD7F-4634-BF02-4FF29D13D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0B463E-F461-4275-9AEF-1F9A406A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ABC3D-7030-4CF5-ABD7-E4572842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EAB709-25AF-4D72-B791-AA64696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FE368D-0F70-4F33-8BB4-B6DCC539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17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A63D-AEF7-4194-B488-DB3211D2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E54F68-964D-4C6A-8D23-A6F87510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90286-9794-4C1D-A777-B2D78BE5C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25C8-2E79-4CB5-8BA5-E4A416168F39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93C38-B74D-402C-8610-70CD579CC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0795C-F4EB-4FBE-9D14-D2330C2DC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16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B46F3-3C6A-4340-8569-186309E49FA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масиви. Сортування </a:t>
            </a:r>
          </a:p>
        </p:txBody>
      </p:sp>
    </p:spTree>
    <p:extLst>
      <p:ext uri="{BB962C8B-B14F-4D97-AF65-F5344CB8AC3E}">
        <p14:creationId xmlns:p14="http://schemas.microsoft.com/office/powerpoint/2010/main" val="11225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D57A06-0E91-4129-9120-9631C1A9D38A}"/>
              </a:ext>
            </a:extLst>
          </p:cNvPr>
          <p:cNvSpPr txBox="1"/>
          <p:nvPr/>
        </p:nvSpPr>
        <p:spPr>
          <a:xfrm>
            <a:off x="650449" y="1303332"/>
            <a:ext cx="108911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array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Iterate through elements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b="0" i="0" dirty="0" err="1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ru-RU" sz="2400" b="0" i="0" dirty="0">
              <a:solidFill>
                <a:srgbClr val="5F636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Assign the key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key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j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Place the element before all greater elements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5D2614A-F50D-47BA-84E3-4B68F74F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</p:spTree>
    <p:extLst>
      <p:ext uri="{BB962C8B-B14F-4D97-AF65-F5344CB8AC3E}">
        <p14:creationId xmlns:p14="http://schemas.microsoft.com/office/powerpoint/2010/main" val="357410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30D8EC0-1DB5-496E-B683-C212A8F9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55BC1-175F-4998-979A-DA9C0D682021}"/>
              </a:ext>
            </a:extLst>
          </p:cNvPr>
          <p:cNvSpPr txBox="1"/>
          <p:nvPr/>
        </p:nvSpPr>
        <p:spPr>
          <a:xfrm>
            <a:off x="-1" y="93325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FA391-57D6-4B81-AD8A-A2A694591A01}"/>
              </a:ext>
            </a:extLst>
          </p:cNvPr>
          <p:cNvSpPr txBox="1"/>
          <p:nvPr/>
        </p:nvSpPr>
        <p:spPr>
          <a:xfrm>
            <a:off x="6096000" y="933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CE8C2-86D2-4AAF-85A3-CCED6A484C8F}"/>
              </a:ext>
            </a:extLst>
          </p:cNvPr>
          <p:cNvSpPr txBox="1"/>
          <p:nvPr/>
        </p:nvSpPr>
        <p:spPr>
          <a:xfrm>
            <a:off x="1951348" y="2455930"/>
            <a:ext cx="81824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адаптивним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5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8F76D-E91D-4F22-9B7E-B7B9A499AA85}"/>
              </a:ext>
            </a:extLst>
          </p:cNvPr>
          <p:cNvSpPr txBox="1"/>
          <p:nvPr/>
        </p:nvSpPr>
        <p:spPr>
          <a:xfrm>
            <a:off x="177145" y="934692"/>
            <a:ext cx="1183771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 — це простий та ефективний алгоритм сортування, який на кожній ітерації вибирає найменший (або більший) елемент із невідсортованої частини масиву/списку та переміщує його у відсортовану.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B0B0905-D373-4331-8861-72350977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FF237-5B46-4FE5-A35C-CC341D1DE19C}"/>
              </a:ext>
            </a:extLst>
          </p:cNvPr>
          <p:cNvSpPr txBox="1"/>
          <p:nvPr/>
        </p:nvSpPr>
        <p:spPr>
          <a:xfrm>
            <a:off x="0" y="223871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ABDA9-5B2C-41FF-B969-AA9180E408D3}"/>
              </a:ext>
            </a:extLst>
          </p:cNvPr>
          <p:cNvSpPr txBox="1"/>
          <p:nvPr/>
        </p:nvSpPr>
        <p:spPr>
          <a:xfrm>
            <a:off x="177145" y="3188123"/>
            <a:ext cx="11837710" cy="193899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відсортувати масив методом сортування вибором, потрібно вибирати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ітеративно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найменший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міняти його місцями з першим елементом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Повторювати цей процес для кожного елемента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доки не буде відсортовано весь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2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E7122-2E16-48B0-9E0A-9C2DFB9B1CBD}"/>
              </a:ext>
            </a:extLst>
          </p:cNvPr>
          <p:cNvSpPr txBox="1"/>
          <p:nvPr/>
        </p:nvSpPr>
        <p:spPr>
          <a:xfrm>
            <a:off x="0" y="1644880"/>
            <a:ext cx="1219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array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b="0" i="0" dirty="0" err="1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Iterate through elements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Find the smallest element in the unsorted part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i_smallest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j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b="0" i="0" dirty="0" err="1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i_smallest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i_smallest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Swap the smallest element with the first element of the unsorted subarray*/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i_smallest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i_smallest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8B0A9EC-BC04-4F79-9CE2-FDD94BBA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</p:spTree>
    <p:extLst>
      <p:ext uri="{BB962C8B-B14F-4D97-AF65-F5344CB8AC3E}">
        <p14:creationId xmlns:p14="http://schemas.microsoft.com/office/powerpoint/2010/main" val="262542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CA5C3-58A2-4FA1-8FCF-9392096E1BB5}"/>
              </a:ext>
            </a:extLst>
          </p:cNvPr>
          <p:cNvSpPr txBox="1"/>
          <p:nvPr/>
        </p:nvSpPr>
        <p:spPr>
          <a:xfrm>
            <a:off x="557752" y="1416933"/>
            <a:ext cx="110764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8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використовується два цикли: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вибору елементів з масиву по одному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порівняння обраного елемента з кожним іншим елементом масиву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сукупна складність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* O(n) = O(n*n) = O(n</a:t>
            </a:r>
            <a:r>
              <a:rPr lang="en-US" sz="2800" b="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додаткова пам'ять використовується тільки для збереження одного значення при перестановці.</a:t>
            </a: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 робить не більше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перестановок і буде корисним, коли запис у пам'ять коштує дорого.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3EF1ABF-C3B1-430F-B576-4BAF7A13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3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171253" y="944119"/>
            <a:ext cx="1191390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 — це алгоритм сортування, який ділить масив на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сортує кожен з них, а потім поєднує відсортовані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в результаті дає відсортований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1444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54A19-3444-485D-9E56-55099ECD63E4}"/>
              </a:ext>
            </a:extLst>
          </p:cNvPr>
          <p:cNvSpPr txBox="1"/>
          <p:nvPr/>
        </p:nvSpPr>
        <p:spPr>
          <a:xfrm>
            <a:off x="308334" y="2975445"/>
            <a:ext cx="11639746" cy="120032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половини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кожному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Поєднати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0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09B59B-7AC8-45EA-8272-1E31EB9A2120}"/>
              </a:ext>
            </a:extLst>
          </p:cNvPr>
          <p:cNvSpPr txBox="1"/>
          <p:nvPr/>
        </p:nvSpPr>
        <p:spPr>
          <a:xfrm>
            <a:off x="593889" y="761717"/>
            <a:ext cx="10859677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Merges two subarrays of array[].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First is from </a:t>
            </a:r>
            <a:r>
              <a:rPr lang="en-US" sz="650" b="0" i="0" dirty="0" err="1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650" b="0" i="0" dirty="0" err="1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Second is from midIndex+1 to </a:t>
            </a:r>
            <a:r>
              <a:rPr lang="en-US" sz="650" b="0" i="0" dirty="0" err="1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dirty="0">
                <a:solidFill>
                  <a:srgbClr val="7D8B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Find sizes of subarrays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leftLength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rightLength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temporary arrays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leftLength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rightLength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Copy data to temp arrays to process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leftLength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j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rightLength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Merge temporary arrays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 indices of first and second subarrays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 index of array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k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Traverse arrays choosing elements in order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leftLength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rightLength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650" b="0" i="0" dirty="0" err="1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Copy remaining elements from </a:t>
            </a:r>
            <a:r>
              <a:rPr lang="en-US" sz="650" b="0" i="0" dirty="0" err="1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650" b="0" i="0" dirty="0" err="1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leftLength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650" b="0" i="0" dirty="0">
              <a:solidFill>
                <a:srgbClr val="5F636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rightLength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650" b="0" i="0" dirty="0" err="1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650" b="0" i="0" dirty="0">
              <a:solidFill>
                <a:srgbClr val="5F636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dirty="0">
                <a:solidFill>
                  <a:srgbClr val="5F63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Sorts array[</a:t>
            </a:r>
            <a:r>
              <a:rPr lang="en-US" sz="650" b="0" i="0" dirty="0" err="1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650" b="0" i="0" dirty="0" err="1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using merge()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Find the middle 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Sort first and second subarrays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 err="1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 err="1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midIndex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Merge the sorted subarrays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65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5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50" b="0" i="0" dirty="0" err="1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650" b="0" i="0" dirty="0" err="1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65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5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5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6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65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5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6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8E55EB3-D600-46DD-8E7B-C11EB1CB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</p:spTree>
    <p:extLst>
      <p:ext uri="{BB962C8B-B14F-4D97-AF65-F5344CB8AC3E}">
        <p14:creationId xmlns:p14="http://schemas.microsoft.com/office/powerpoint/2010/main" val="1093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646914" y="1944180"/>
            <a:ext cx="108950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 застосовується у таких цілях: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великих наборів даних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завдяки тому, що гарантована складність у гіршому випадку дорівнює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зовнішнє сортування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коли набір даних для сортування занадто великий і не міститься в пам'яті;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користувача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сортування злиттям можна адаптувати для різних випадків розподілу вхідних даних, наприклад, для частково відсортованих, майже відсортованих або повністю несортованих даних;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підрахунок кількості інверсій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log(N))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0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439132" y="848266"/>
            <a:ext cx="4764464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3434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035B1-6457-4AFA-BFB1-D363292983B8}"/>
              </a:ext>
            </a:extLst>
          </p:cNvPr>
          <p:cNvSpPr txBox="1"/>
          <p:nvPr/>
        </p:nvSpPr>
        <p:spPr>
          <a:xfrm>
            <a:off x="5658440" y="830997"/>
            <a:ext cx="6094428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нагадує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поміщається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початок. Той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12A10-CDF0-47D2-B585-FE3E6F4FA087}"/>
              </a:ext>
            </a:extLst>
          </p:cNvPr>
          <p:cNvSpPr txBox="1"/>
          <p:nvPr/>
        </p:nvSpPr>
        <p:spPr>
          <a:xfrm>
            <a:off x="876693" y="418550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CCA2E-9376-484C-B3DC-47C9FFA78425}"/>
              </a:ext>
            </a:extLst>
          </p:cNvPr>
          <p:cNvSpPr txBox="1"/>
          <p:nvPr/>
        </p:nvSpPr>
        <p:spPr>
          <a:xfrm>
            <a:off x="439132" y="3181497"/>
            <a:ext cx="11313736" cy="34163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кроки,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стане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рівним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залишилися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68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44EC5-88E1-4AD4-88B4-99E6CED07CB2}"/>
              </a:ext>
            </a:extLst>
          </p:cNvPr>
          <p:cNvSpPr txBox="1"/>
          <p:nvPr/>
        </p:nvSpPr>
        <p:spPr>
          <a:xfrm>
            <a:off x="3286813" y="840968"/>
            <a:ext cx="5618374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length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100" b="0" i="0" dirty="0" err="1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Build heap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0" i="0" dirty="0" err="1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Extract elements from heap one by one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// Move current root to the final position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int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// Call </a:t>
            </a:r>
            <a:r>
              <a:rPr lang="en-US" sz="1100" b="0" i="0" dirty="0" err="1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reduced heap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0" i="0" dirty="0" err="1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Makes a heap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[],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length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int greatest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int l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int r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If left child is greater than the root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greatest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greatest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If right child is greater than the greatest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greatest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greatest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If the greatest is not root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greatest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int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greatest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greatest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// Recursively </a:t>
            </a:r>
            <a:r>
              <a:rPr lang="en-US" sz="1100" b="0" i="0" dirty="0" err="1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1100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sub-tree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0" i="0" dirty="0" err="1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greatest</a:t>
            </a:r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323A61A-EEAB-4FC4-8B98-58755A1FE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</a:t>
            </a:r>
            <a:r>
              <a:rPr lang="uk-UA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</p:spTree>
    <p:extLst>
      <p:ext uri="{BB962C8B-B14F-4D97-AF65-F5344CB8AC3E}">
        <p14:creationId xmlns:p14="http://schemas.microsoft.com/office/powerpoint/2010/main" val="206723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BB990-6052-47BF-8FAC-BE22B6F47BF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1893888" y="849313"/>
            <a:ext cx="8420100" cy="501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впорядкування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спаданням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останньою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цифрою, за сумою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дільників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т. д.).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порядку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15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lvl="1">
              <a:spcBef>
                <a:spcPct val="150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неефективні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великих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сорту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ct val="150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"кучею"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3" name="AutoShape 7"/>
          <p:cNvSpPr>
            <a:spLocks noChangeArrowheads="1"/>
          </p:cNvSpPr>
          <p:nvPr/>
        </p:nvSpPr>
        <p:spPr bwMode="auto">
          <a:xfrm>
            <a:off x="8551863" y="2626520"/>
            <a:ext cx="2262187" cy="403225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4" name="AutoShape 8"/>
          <p:cNvSpPr>
            <a:spLocks noChangeArrowheads="1"/>
          </p:cNvSpPr>
          <p:nvPr/>
        </p:nvSpPr>
        <p:spPr bwMode="auto">
          <a:xfrm>
            <a:off x="5730875" y="3610465"/>
            <a:ext cx="2771775" cy="342409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N·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439025" y="4740276"/>
            <a:ext cx="2986088" cy="1966913"/>
            <a:chOff x="3726" y="2986"/>
            <a:chExt cx="1881" cy="1239"/>
          </a:xfrm>
        </p:grpSpPr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1400" dirty="0"/>
                <a:t>час</a:t>
              </a:r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/>
                <a:t>N</a:t>
              </a:r>
              <a:endParaRPr lang="ru-RU" sz="14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94675" y="4692650"/>
            <a:ext cx="1962150" cy="1708150"/>
            <a:chOff x="4202" y="2956"/>
            <a:chExt cx="1236" cy="1076"/>
          </a:xfrm>
        </p:grpSpPr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5" name="Rectangle 22"/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216900" y="5429250"/>
            <a:ext cx="2203450" cy="971550"/>
            <a:chOff x="4216" y="3420"/>
            <a:chExt cx="1388" cy="612"/>
          </a:xfrm>
        </p:grpSpPr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16 w 1376"/>
                <a:gd name="T3" fmla="*/ 194 h 254"/>
                <a:gd name="T4" fmla="*/ 1014 w 1376"/>
                <a:gd name="T5" fmla="*/ 112 h 254"/>
                <a:gd name="T6" fmla="*/ 1309 w 1376"/>
                <a:gd name="T7" fmla="*/ 56 h 254"/>
                <a:gd name="T8" fmla="*/ 1581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2" name="Rectangle 20"/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  <p:sp>
          <p:nvSpPr>
            <p:cNvPr id="30733" name="Freeform 23"/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153773" y="1953607"/>
            <a:ext cx="1188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 сортування виконується "на місці". Її типова реалізація нестабільна, але її можна зробити такою. Вона приблизно в 2-3 рази повільніше за швидку.</a:t>
            </a:r>
          </a:p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пірамідального сортування використовується мінімальний обсяг пам'яті. Вона проста розуміння, оскільки у ній не використовуються просунуті концепції, наприклад, рекурсія. У цьому пірамідальна сортування нестабільна, оскільки порядок елементів щодо одне одного може змінитися. Крім того, вона не є дуже ефективною для обробки дуже складних даних.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097CA03-EBDD-4325-890B-64A07C06A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DB32C-D085-4173-84CC-1399DBA8A9A4}"/>
              </a:ext>
            </a:extLst>
          </p:cNvPr>
          <p:cNvSpPr txBox="1"/>
          <p:nvPr/>
        </p:nvSpPr>
        <p:spPr>
          <a:xfrm>
            <a:off x="169682" y="907850"/>
            <a:ext cx="6447934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найпростіший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перестановки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суміжних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в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F93B1-DF48-4AB8-B4C8-E61E34E6A4AA}"/>
              </a:ext>
            </a:extLst>
          </p:cNvPr>
          <p:cNvSpPr txBox="1"/>
          <p:nvPr/>
        </p:nvSpPr>
        <p:spPr>
          <a:xfrm>
            <a:off x="7063819" y="920141"/>
            <a:ext cx="4958499" cy="193899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не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великих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середньому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гіршому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досить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37D1B-56BA-4B43-9F6C-19F1FE6854E8}"/>
              </a:ext>
            </a:extLst>
          </p:cNvPr>
          <p:cNvSpPr txBox="1"/>
          <p:nvPr/>
        </p:nvSpPr>
        <p:spPr>
          <a:xfrm>
            <a:off x="169682" y="3899012"/>
            <a:ext cx="11852636" cy="26776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uk-UA" sz="2400" dirty="0"/>
              <a:t>Провести ітерацію зліва, порівнюючи сусідні елементи та поміщаючи більший із них праворуч. В результаті спочатку буде знайдено найбільший елемент, який потім буде переміщений у праву крайню позицію. </a:t>
            </a:r>
            <a:endParaRPr lang="en-US" sz="2400" dirty="0"/>
          </a:p>
          <a:p>
            <a:endParaRPr lang="en-US" sz="2400" dirty="0"/>
          </a:p>
          <a:p>
            <a:r>
              <a:rPr lang="uk-UA" sz="2400" dirty="0"/>
              <a:t>Повторити процес для лівого </a:t>
            </a:r>
            <a:r>
              <a:rPr lang="uk-UA" sz="2400" dirty="0" err="1"/>
              <a:t>підмасиву</a:t>
            </a:r>
            <a:r>
              <a:rPr lang="uk-UA" sz="2400" dirty="0"/>
              <a:t>, який ще не відсортований: знайти в ньому найбільший елемент і помістити його в праву позицію </a:t>
            </a:r>
            <a:r>
              <a:rPr lang="uk-UA" sz="2400" dirty="0" err="1"/>
              <a:t>підмасиву</a:t>
            </a:r>
            <a:r>
              <a:rPr lang="uk-UA" sz="2400" dirty="0"/>
              <a:t>. Повторювати процес, доки не будуть відсортовані всі дані.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CD620-74A9-451A-8189-4D6420C9B6CC}"/>
              </a:ext>
            </a:extLst>
          </p:cNvPr>
          <p:cNvSpPr txBox="1"/>
          <p:nvPr/>
        </p:nvSpPr>
        <p:spPr>
          <a:xfrm>
            <a:off x="0" y="2938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«бульбашкою»</a:t>
            </a:r>
          </a:p>
        </p:txBody>
      </p:sp>
    </p:spTree>
    <p:extLst>
      <p:ext uri="{BB962C8B-B14F-4D97-AF65-F5344CB8AC3E}">
        <p14:creationId xmlns:p14="http://schemas.microsoft.com/office/powerpoint/2010/main" val="117228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E81B1-D618-459A-9375-660831BD45A4}"/>
              </a:ext>
            </a:extLst>
          </p:cNvPr>
          <p:cNvSpPr txBox="1"/>
          <p:nvPr/>
        </p:nvSpPr>
        <p:spPr>
          <a:xfrm>
            <a:off x="1175208" y="932064"/>
            <a:ext cx="98415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array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swapped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swapped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j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b="0" i="0" dirty="0" err="1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// Swap left and right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array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array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swapped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b="0" i="0" dirty="0">
              <a:solidFill>
                <a:srgbClr val="5F636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If no two elements were swapped,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7D8B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exit loop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swapped </a:t>
            </a:r>
            <a:r>
              <a:rPr lang="en-US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F63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46320C7-1417-46CF-B682-06B94FD1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</p:spTree>
    <p:extLst>
      <p:ext uri="{BB962C8B-B14F-4D97-AF65-F5344CB8AC3E}">
        <p14:creationId xmlns:p14="http://schemas.microsoft.com/office/powerpoint/2010/main" val="200047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58604FAB-412A-4953-A71C-995DD2298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23B15-E2A1-47F1-9519-3CD4812F600A}"/>
              </a:ext>
            </a:extLst>
          </p:cNvPr>
          <p:cNvSpPr txBox="1"/>
          <p:nvPr/>
        </p:nvSpPr>
        <p:spPr>
          <a:xfrm>
            <a:off x="-1" y="93325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6668D-8A0B-49AF-AA87-61B192264B88}"/>
              </a:ext>
            </a:extLst>
          </p:cNvPr>
          <p:cNvSpPr txBox="1"/>
          <p:nvPr/>
        </p:nvSpPr>
        <p:spPr>
          <a:xfrm>
            <a:off x="6096000" y="933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D7E56-899C-4C70-9EB8-FF61A9DAD2CB}"/>
              </a:ext>
            </a:extLst>
          </p:cNvPr>
          <p:cNvSpPr txBox="1"/>
          <p:nvPr/>
        </p:nvSpPr>
        <p:spPr>
          <a:xfrm>
            <a:off x="265520" y="2008807"/>
            <a:ext cx="11660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Бульбашкове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сортування просте для розуміння, і його нескладно реалізувати. Для його не потрібний додатковий простір, крім тимчасових змінних. Це стабільний алгоритм сортування, тобто елементи з тим самим значенням будуть розташовані в тому ж порядку відносно один одного і в відсортованому масиві.</a:t>
            </a:r>
          </a:p>
          <a:p>
            <a:pPr algn="l"/>
            <a:endParaRPr lang="uk-UA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той самий час сортування бульбашкою дуже повільно обробляє великі набори даних, оскільки його тимчасова складність дорівнює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O(n2).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Крім того, цей алгоритм заснований на порівнянні, що у певних випадках може обмежувати його ефективність.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8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BDC0A0D-1728-4D7E-B0FC-7BF20985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28754-7D42-4B5D-AF1E-2B6236C06007}"/>
              </a:ext>
            </a:extLst>
          </p:cNvPr>
          <p:cNvSpPr txBox="1"/>
          <p:nvPr/>
        </p:nvSpPr>
        <p:spPr>
          <a:xfrm>
            <a:off x="728220" y="920621"/>
            <a:ext cx="1087617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працює за принципом «розділяй і володарюй» — ми будемо ділити масив і застосовувати один і той самий алгоритм до його частин, які будуть поступово зменшуватися. </a:t>
            </a:r>
          </a:p>
          <a:p>
            <a:pPr algn="l"/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схема алгоритму виглядає так: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масиву обирається елемент, який називається </a:t>
            </a:r>
            <a:r>
              <a:rPr lang="en-US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pivot, 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тобто </a:t>
            </a:r>
            <a:r>
              <a:rPr lang="uk-UA" sz="2000" b="1" i="1" dirty="0">
                <a:solidFill>
                  <a:srgbClr val="34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опорний елемент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Далі виконується процедура поділу масиву таким чином, щоб в одній його частині знаходилися всі елементи, які менше або дорівнюють опорному елементу, а в другій — всі елементи які більші опорного елементу. 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кожного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якщо в них більше двох елементів,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виконується процедура, описана в попередньому пункті. Якщо елементів два, то вони порівнюються між собою і за необхідності міняються місцями.  </a:t>
            </a:r>
          </a:p>
          <a:p>
            <a:pPr algn="l">
              <a:buFont typeface="+mj-lt"/>
              <a:buAutoNum type="arabicPeriod"/>
            </a:pPr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Після виконання цих дій ми отримаємо повністю відсортований масив.  </a:t>
            </a:r>
            <a:endParaRPr lang="uk-UA" sz="2000" b="0" i="1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0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03202C4-7D9E-4D54-A4BA-B460AA71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5DE61-DCE6-40A8-9109-3BF9BC72C747}"/>
              </a:ext>
            </a:extLst>
          </p:cNvPr>
          <p:cNvSpPr txBox="1"/>
          <p:nvPr/>
        </p:nvSpPr>
        <p:spPr>
          <a:xfrm>
            <a:off x="1831549" y="813582"/>
            <a:ext cx="852890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(int[] array, int low, int high) {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завершити виконання якщо довжина масиву = 0 </a:t>
            </a: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(low &gt;= high)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завершити виконання якщо вже нічого ділити </a:t>
            </a: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обрати опорний елементи </a:t>
            </a: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middle = low + (high - low) / 2;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opora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array[middle];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розділити на </a:t>
            </a:r>
            <a:r>
              <a:rPr lang="uk-UA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r>
              <a:rPr lang="uk-UA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який більше і менше опорного елемента </a:t>
            </a: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low, j = high;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j) {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(array[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opora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(array[j] &gt; 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opora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j--;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j) {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міняємо місцями </a:t>
            </a: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temp = array[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array[j];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array[j] = temp;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0" i="0" dirty="0" err="1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j--;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400" dirty="0">
                <a:solidFill>
                  <a:srgbClr val="1D1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1400" b="0" i="0" dirty="0">
              <a:solidFill>
                <a:srgbClr val="1D1F2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i="0" dirty="0">
                <a:solidFill>
                  <a:srgbClr val="1D1F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1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875EA2F-466D-40C3-8F59-9FA651C7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06B2F-EA42-4788-B669-30A50669B57A}"/>
              </a:ext>
            </a:extLst>
          </p:cNvPr>
          <p:cNvSpPr txBox="1"/>
          <p:nvPr/>
        </p:nvSpPr>
        <p:spPr>
          <a:xfrm>
            <a:off x="888477" y="830997"/>
            <a:ext cx="105650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і недоліки алгоритму </a:t>
            </a:r>
          </a:p>
          <a:p>
            <a:pPr algn="l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стосується складності швидкого сортування, то в найкращому випадку ми отримаємо складність </a:t>
            </a:r>
            <a:r>
              <a:rPr lang="el-G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 (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log n),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в найгіршому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Окрім низької обчислювальної складності цьому алгоритму притаманні й інші переваги: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практиці це один з найбільш швидкодіючих алгоритмів внутрішнього сортування;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доволі простий як для розуміння, так і для реалізації;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 лише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пам’яті, для покращеної версії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розпаралелювання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сортування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підмасивів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 на пов’язаних списках;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найефективнішим для сортування великої кількості даних. </a:t>
            </a:r>
          </a:p>
          <a:p>
            <a:pPr algn="l"/>
            <a:endParaRPr lang="uk-U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Недоліками 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вважати: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нестійкість;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обчислювальна складність сильно деградує за умови невдалих вхідних даних.  </a:t>
            </a:r>
          </a:p>
        </p:txBody>
      </p:sp>
    </p:spTree>
    <p:extLst>
      <p:ext uri="{BB962C8B-B14F-4D97-AF65-F5344CB8AC3E}">
        <p14:creationId xmlns:p14="http://schemas.microsoft.com/office/powerpoint/2010/main" val="219387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5092F20-3099-4B5E-8622-C93465A5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8C8F0-BC93-4F9F-A38F-85DEAE02FE8E}"/>
              </a:ext>
            </a:extLst>
          </p:cNvPr>
          <p:cNvSpPr txBox="1"/>
          <p:nvPr/>
        </p:nvSpPr>
        <p:spPr>
          <a:xfrm>
            <a:off x="452486" y="904973"/>
            <a:ext cx="4496586" cy="156966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невеликою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6A10-0CCC-4D31-BA84-A03BC520B65C}"/>
              </a:ext>
            </a:extLst>
          </p:cNvPr>
          <p:cNvSpPr txBox="1"/>
          <p:nvPr/>
        </p:nvSpPr>
        <p:spPr>
          <a:xfrm>
            <a:off x="5194169" y="904973"/>
            <a:ext cx="6768445" cy="156966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переміщуються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1D415-8135-4AF2-9250-C393FB321B29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FAD2B-753A-4DE3-AABC-77F59CEED8B6}"/>
              </a:ext>
            </a:extLst>
          </p:cNvPr>
          <p:cNvSpPr txBox="1"/>
          <p:nvPr/>
        </p:nvSpPr>
        <p:spPr>
          <a:xfrm>
            <a:off x="452486" y="3552370"/>
            <a:ext cx="11510128" cy="1938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відсортувати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 за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вставки,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поточний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(ключ)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менший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попередника, то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розташованими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попередником.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Перемістити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одну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вгору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1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2779</Words>
  <Application>Microsoft Office PowerPoint</Application>
  <PresentationFormat>Широкоэкранный</PresentationFormat>
  <Paragraphs>284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27</cp:revision>
  <dcterms:created xsi:type="dcterms:W3CDTF">2023-12-18T12:18:37Z</dcterms:created>
  <dcterms:modified xsi:type="dcterms:W3CDTF">2023-12-22T18:14:32Z</dcterms:modified>
</cp:coreProperties>
</file>