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11" r:id="rId3"/>
    <p:sldId id="695" r:id="rId4"/>
    <p:sldId id="696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697" r:id="rId16"/>
    <p:sldId id="69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EE8-BB09-4D9B-ACB2-899639A59373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40A0-C126-4173-ACD7-9E731B85D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8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596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B5FA-2568-4906-ACF8-141DF86A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7869-3199-40E1-B73D-0D788589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3A11-B5C9-494A-9EF8-CE5B501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C9501-31C5-4CC1-97C5-A833F28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9180-482C-4DED-A9A5-0E80920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DC31-7D47-4057-8AA6-AE86992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D2AC-B356-4F77-9341-9CADB311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A37C0-F0BE-425E-90C8-9CB3CE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35196-DCD7-4150-9347-2BF7130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71EA-6D9E-4325-99A2-CCF9ACEF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9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0C89B-C27D-43F1-A51D-AA32A109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628B-AC1C-4A61-AC1E-365703A1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DFD6-D328-4037-A4C5-924C7D8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7A2D8-6119-49FA-9417-CFC38B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ACAA6-5AB6-446F-AE77-C700EA4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64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DFC9-B78B-481A-BF55-D15FE6C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16204-F341-4D6B-A1E2-7DF6ABB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5C3BD-05C9-42A4-90CA-4DD6E1A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089B6-8B9B-40DC-8CF8-1E1CFE1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12D76-760C-4AFE-B558-61DEC13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8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DBBA-2DE3-43FF-8087-11049C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C5128-1FCA-4304-9642-E4D10F9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B803-764B-41B1-8B5C-A691C73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39F7F-3E1B-4115-9C4D-496CB0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CB8F-D126-40E4-8B10-09DC918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0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C7D0F-4241-435E-B597-FE34D9F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D09-D437-4665-AF42-7BABD206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FD15E-727D-4860-89E3-6CF0CB82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B9309-56CB-437D-9C9C-D0304BC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B8AD-2145-4F6A-819D-4625A3D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0569-0E82-4B46-9A5F-8331DAA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AFEE-D392-4D7C-AB7E-EB6DFE6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C77FB-F838-4DEA-A455-1401ABA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6D49A-525D-4732-A372-1BDCD3D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8FC7C-CC97-4B07-B690-EA79394A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F2F80-BC46-4A41-AEBA-D9D38DE2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F9376-17F0-4CA4-9261-36DE3B2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773989-D23A-44DD-AADA-732C8138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66895-A128-4DF5-8979-C7919CF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5F19-3F2A-4CBE-A84A-B311902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50B77-D077-4320-BED2-3E53C2D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22CAA-8A70-47EA-A8B4-0D67165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ECD7F-BCB0-47E3-8844-3E5B36B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4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D5051-B69A-4F92-8CBD-4CED102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54C672-BF4B-4BE3-B6F8-7348DE5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4A3EF-B566-4323-8736-4D260F5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5A6D-E4A1-48F3-9461-75FC0C0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CE3C-91B5-4A4E-84D2-1F590A2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D324E-97DF-4B05-9EDF-5DC29DE9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EC89E-844B-4D0E-AE50-F10AEFA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4E93A-8AEC-4289-8240-57E17EF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B8EB-97E2-46D2-AE4A-4B6484F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F6029-899E-45E7-8395-B945E05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B72B9-E150-4B09-89C8-E92A526D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B3C8E-85AE-4851-8EEF-DE86D7E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AC0DF-5AB2-449C-AC55-2D67F4D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AFF1-5F32-4296-A1B1-74CA21F8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F22AA-F5D9-4B03-AAB6-DCA4665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3693-0858-4F6F-9598-65A6644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B0008-6AEB-4BA4-AA53-2A1E8F2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EEB7A-3467-4BB4-9414-C1050410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55F-0EA8-4608-9748-615CE40E00AD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852F5-2150-43BC-BFBB-27C36A1A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14F9-BA8C-4CEF-A8E1-2672728D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3A455-A516-410D-8F6F-06D5242924CD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436FE-72C0-4D60-9CA6-B02503486092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781-49A6-4F2F-BB90-D80C1D39C638}"/>
              </a:ext>
            </a:extLst>
          </p:cNvPr>
          <p:cNvSpPr txBox="1"/>
          <p:nvPr/>
        </p:nvSpPr>
        <p:spPr>
          <a:xfrm>
            <a:off x="69129" y="915118"/>
            <a:ext cx="11780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випадкових чисел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Даний метод генерує випадкове позитивне речове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число у проміжку від 0.0 до 1.0. Сигнатура методу має такий вигляд: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A1D-C36D-4148-92D8-0CEA2D7B585E}"/>
              </a:ext>
            </a:extLst>
          </p:cNvPr>
          <p:cNvSpPr txBox="1"/>
          <p:nvPr/>
        </p:nvSpPr>
        <p:spPr>
          <a:xfrm>
            <a:off x="69129" y="2147836"/>
            <a:ext cx="393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69160-4E50-42AA-A800-11AACCE087F3}"/>
              </a:ext>
            </a:extLst>
          </p:cNvPr>
          <p:cNvSpPr txBox="1"/>
          <p:nvPr/>
        </p:nvSpPr>
        <p:spPr>
          <a:xfrm>
            <a:off x="4119513" y="3054029"/>
            <a:ext cx="8814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	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630A-1CD6-4257-9A92-8077653CDF26}"/>
              </a:ext>
            </a:extLst>
          </p:cNvPr>
          <p:cNvSpPr txBox="1"/>
          <p:nvPr/>
        </p:nvSpPr>
        <p:spPr>
          <a:xfrm>
            <a:off x="7148659" y="2434034"/>
            <a:ext cx="180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7050-F606-4BDC-B0C8-58823370FDC8}"/>
              </a:ext>
            </a:extLst>
          </p:cNvPr>
          <p:cNvSpPr txBox="1"/>
          <p:nvPr/>
        </p:nvSpPr>
        <p:spPr>
          <a:xfrm>
            <a:off x="184607" y="4388611"/>
            <a:ext cx="408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Консоль</a:t>
            </a:r>
            <a:endParaRPr 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0.37057465028778513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0.2516253742011597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0.9315649439611121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0.6346725713527239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0.7442959932755443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BD59-D238-4F14-8746-F43EFF1ECC3E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8E5E-06A4-4D3F-AF39-AE5EA15EF376}"/>
              </a:ext>
            </a:extLst>
          </p:cNvPr>
          <p:cNvSpPr txBox="1"/>
          <p:nvPr/>
        </p:nvSpPr>
        <p:spPr>
          <a:xfrm>
            <a:off x="69130" y="868951"/>
            <a:ext cx="119123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невеликих маніпуляцій, можна використовувати метод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класу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отримання цілих випадкових чисел лежачих у певному діапазоні. Наведемо приклад функції, яка приймає два аргументи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повертає випадкове ціле число, яке лежить у проміжку від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 до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BC33-8938-4CB6-8010-36A2E5DA7C65}"/>
              </a:ext>
            </a:extLst>
          </p:cNvPr>
          <p:cNvSpPr txBox="1"/>
          <p:nvPr/>
        </p:nvSpPr>
        <p:spPr>
          <a:xfrm>
            <a:off x="202677" y="3946362"/>
            <a:ext cx="114865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randomInARange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min,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max)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() * ((max - min) + </a:t>
            </a:r>
            <a:r>
              <a:rPr lang="en-US" sz="32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 + min;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57155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C6A8F-A08D-4597-95EA-E31294099DB5}"/>
              </a:ext>
            </a:extLst>
          </p:cNvPr>
          <p:cNvSpPr txBox="1"/>
          <p:nvPr/>
        </p:nvSpPr>
        <p:spPr>
          <a:xfrm>
            <a:off x="0" y="0"/>
            <a:ext cx="12122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AEE1D-6197-4F78-976B-AD07131D2413}"/>
              </a:ext>
            </a:extLst>
          </p:cNvPr>
          <p:cNvSpPr txBox="1"/>
          <p:nvPr/>
        </p:nvSpPr>
        <p:spPr>
          <a:xfrm>
            <a:off x="511403" y="746469"/>
            <a:ext cx="108573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Menlo"/>
              </a:rPr>
              <a:t>public class </a:t>
            </a:r>
            <a:r>
              <a:rPr lang="en-US" sz="1400" b="1" i="0" dirty="0" err="1">
                <a:effectLst/>
                <a:latin typeface="Menlo"/>
              </a:rPr>
              <a:t>MathExample</a:t>
            </a:r>
            <a:r>
              <a:rPr lang="en-US" sz="1400" b="1" i="0" dirty="0">
                <a:effectLst/>
                <a:latin typeface="Menlo"/>
              </a:rPr>
              <a:t> {</a:t>
            </a:r>
          </a:p>
          <a:p>
            <a:r>
              <a:rPr lang="en-US" sz="1400" b="1" i="0" dirty="0">
                <a:effectLst/>
                <a:latin typeface="Menlo"/>
              </a:rPr>
              <a:t>    public static void main(String[] </a:t>
            </a:r>
            <a:r>
              <a:rPr lang="en-US" sz="1400" b="1" i="0" dirty="0" err="1">
                <a:effectLst/>
                <a:latin typeface="Menlo"/>
              </a:rPr>
              <a:t>args</a:t>
            </a:r>
            <a:r>
              <a:rPr lang="en-US" sz="1400" b="1" i="0" dirty="0">
                <a:effectLst/>
                <a:latin typeface="Menlo"/>
              </a:rPr>
              <a:t>) {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Карта, в якій ми будемо зберігати кількість випадінь певного числа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Map&lt;Integer, Integer&gt; map = new </a:t>
            </a:r>
            <a:r>
              <a:rPr lang="en-US" sz="1400" b="1" i="0" dirty="0" err="1">
                <a:effectLst/>
                <a:latin typeface="Menlo"/>
              </a:rPr>
              <a:t>TreeMap</a:t>
            </a:r>
            <a:r>
              <a:rPr lang="en-US" sz="1400" b="1" i="0" dirty="0">
                <a:effectLst/>
                <a:latin typeface="Menlo"/>
              </a:rPr>
              <a:t>&lt;&gt;(); // </a:t>
            </a:r>
            <a:r>
              <a:rPr lang="uk-UA" sz="1400" b="1" i="0" dirty="0">
                <a:effectLst/>
                <a:latin typeface="Menlo"/>
              </a:rPr>
              <a:t>Протягом 10000 операцій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(int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= 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&lt; 10000;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++) {</a:t>
            </a:r>
          </a:p>
          <a:p>
            <a:r>
              <a:rPr lang="en-US" sz="1400" b="1" i="0" dirty="0">
                <a:effectLst/>
                <a:latin typeface="Menlo"/>
              </a:rPr>
              <a:t>            // </a:t>
            </a:r>
            <a:r>
              <a:rPr lang="uk-UA" sz="1400" b="1" i="0" dirty="0">
                <a:effectLst/>
                <a:latin typeface="Menlo"/>
              </a:rPr>
              <a:t>Згенеруємо випадкове число від -10 включно до 10 включно</a:t>
            </a:r>
          </a:p>
          <a:p>
            <a:r>
              <a:rPr lang="uk-UA" sz="1400" b="1" i="0" dirty="0">
                <a:effectLst/>
                <a:latin typeface="Menlo"/>
              </a:rPr>
              <a:t>            </a:t>
            </a:r>
            <a:r>
              <a:rPr lang="en-US" sz="1400" b="1" i="0" dirty="0">
                <a:effectLst/>
                <a:latin typeface="Menlo"/>
              </a:rPr>
              <a:t>final Integer 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 =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(-10, 10);</a:t>
            </a:r>
          </a:p>
          <a:p>
            <a:r>
              <a:rPr lang="en-US" sz="1400" b="1" i="0" dirty="0">
                <a:effectLst/>
                <a:latin typeface="Menlo"/>
              </a:rPr>
              <a:t>            if (!</a:t>
            </a:r>
            <a:r>
              <a:rPr lang="en-US" sz="1400" b="1" i="0" dirty="0" err="1">
                <a:effectLst/>
                <a:latin typeface="Menlo"/>
              </a:rPr>
              <a:t>map.containsKey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))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Якщо карта ще не містить "</a:t>
            </a:r>
            <a:r>
              <a:rPr lang="uk-UA" sz="1400" b="1" i="0" dirty="0" err="1">
                <a:effectLst/>
                <a:latin typeface="Menlo"/>
              </a:rPr>
              <a:t>випавший</a:t>
            </a:r>
            <a:r>
              <a:rPr lang="uk-UA" sz="1400" b="1" i="0" dirty="0">
                <a:effectLst/>
                <a:latin typeface="Menlo"/>
              </a:rPr>
              <a:t> випадковий номер"</a:t>
            </a:r>
          </a:p>
          <a:p>
            <a:r>
              <a:rPr lang="uk-UA" sz="1400" b="1" i="0" dirty="0">
                <a:effectLst/>
                <a:latin typeface="Menlo"/>
              </a:rPr>
              <a:t>                // Покладемо його в карту з кількістю випадінь =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1);</a:t>
            </a:r>
          </a:p>
          <a:p>
            <a:r>
              <a:rPr lang="en-US" sz="1400" b="1" i="0" dirty="0">
                <a:effectLst/>
                <a:latin typeface="Menlo"/>
              </a:rPr>
              <a:t>            } else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В іншому випадку збільшимо кількість випадінь цього числа на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</a:t>
            </a:r>
            <a:r>
              <a:rPr lang="en-US" sz="1400" b="1" i="0" dirty="0" err="1">
                <a:effectLst/>
                <a:latin typeface="Menlo"/>
              </a:rPr>
              <a:t>map.get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 + 1);</a:t>
            </a:r>
          </a:p>
          <a:p>
            <a:r>
              <a:rPr lang="en-US" sz="1400" b="1" i="0" dirty="0">
                <a:effectLst/>
                <a:latin typeface="Menlo"/>
              </a:rPr>
              <a:t>            }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Виведемо на екран вміст карти у форматі ключ=[значення]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</a:t>
            </a:r>
            <a:r>
              <a:rPr lang="en-US" sz="1400" b="1" i="0" dirty="0" err="1">
                <a:effectLst/>
                <a:latin typeface="Menlo"/>
              </a:rPr>
              <a:t>Map.Entry</a:t>
            </a:r>
            <a:r>
              <a:rPr lang="en-US" sz="1400" b="1" i="0" dirty="0">
                <a:effectLst/>
                <a:latin typeface="Menlo"/>
              </a:rPr>
              <a:t>&lt;Integer, Integer&gt; entry : </a:t>
            </a:r>
            <a:r>
              <a:rPr lang="en-US" sz="1400" b="1" i="0" dirty="0" err="1">
                <a:effectLst/>
                <a:latin typeface="Menlo"/>
              </a:rPr>
              <a:t>map.entrySet</a:t>
            </a:r>
            <a:r>
              <a:rPr lang="en-US" sz="1400" b="1" i="0" dirty="0">
                <a:effectLst/>
                <a:latin typeface="Menlo"/>
              </a:rPr>
              <a:t>()) {</a:t>
            </a:r>
          </a:p>
          <a:p>
            <a:r>
              <a:rPr lang="en-US" sz="1400" b="1" i="0" dirty="0">
                <a:effectLst/>
                <a:latin typeface="Menlo"/>
              </a:rPr>
              <a:t>            </a:t>
            </a:r>
            <a:r>
              <a:rPr lang="en-US" sz="1400" b="1" i="0" dirty="0" err="1">
                <a:effectLst/>
                <a:latin typeface="Menlo"/>
              </a:rPr>
              <a:t>System.out.println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String.format</a:t>
            </a:r>
            <a:r>
              <a:rPr lang="en-US" sz="1400" b="1" i="0" dirty="0">
                <a:effectLst/>
                <a:latin typeface="Menlo"/>
              </a:rPr>
              <a:t>("%d=[%d]", </a:t>
            </a:r>
            <a:r>
              <a:rPr lang="en-US" sz="1400" b="1" i="0" dirty="0" err="1">
                <a:effectLst/>
                <a:latin typeface="Menlo"/>
              </a:rPr>
              <a:t>entry.getKey</a:t>
            </a:r>
            <a:r>
              <a:rPr lang="en-US" sz="1400" b="1" i="0" dirty="0">
                <a:effectLst/>
                <a:latin typeface="Menlo"/>
              </a:rPr>
              <a:t>(), </a:t>
            </a:r>
            <a:r>
              <a:rPr lang="en-US" sz="1400" b="1" i="0" dirty="0" err="1">
                <a:effectLst/>
                <a:latin typeface="Menlo"/>
              </a:rPr>
              <a:t>entry.getValue</a:t>
            </a:r>
            <a:r>
              <a:rPr lang="en-US" sz="1400" b="1" i="0" dirty="0">
                <a:effectLst/>
                <a:latin typeface="Menlo"/>
              </a:rPr>
              <a:t>()));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endParaRPr lang="en-US" sz="1400" b="1" i="0" dirty="0">
              <a:effectLst/>
              <a:latin typeface="Menlo"/>
            </a:endParaRPr>
          </a:p>
          <a:p>
            <a:r>
              <a:rPr lang="en-US" sz="1400" b="1" i="0" dirty="0">
                <a:effectLst/>
                <a:latin typeface="Menlo"/>
              </a:rPr>
              <a:t>    static int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(int min, int max) {</a:t>
            </a:r>
          </a:p>
          <a:p>
            <a:r>
              <a:rPr lang="en-US" sz="1400" b="1" i="0" dirty="0">
                <a:effectLst/>
                <a:latin typeface="Menlo"/>
              </a:rPr>
              <a:t>        return (int) (</a:t>
            </a:r>
            <a:r>
              <a:rPr lang="en-US" sz="1400" b="1" i="0" dirty="0" err="1">
                <a:effectLst/>
                <a:latin typeface="Menlo"/>
              </a:rPr>
              <a:t>Math.random</a:t>
            </a:r>
            <a:r>
              <a:rPr lang="en-US" sz="1400" b="1" i="0" dirty="0">
                <a:effectLst/>
                <a:latin typeface="Menlo"/>
              </a:rPr>
              <a:t>() * ((max - min) + 1)) + min;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r>
              <a:rPr lang="en-US" sz="1400" b="1" i="0" dirty="0">
                <a:effectLst/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E5996-4C26-4F9A-BAF8-EC73A2EE0C6B}"/>
              </a:ext>
            </a:extLst>
          </p:cNvPr>
          <p:cNvSpPr txBox="1"/>
          <p:nvPr/>
        </p:nvSpPr>
        <p:spPr>
          <a:xfrm>
            <a:off x="8968034" y="938940"/>
            <a:ext cx="271256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Консоль</a:t>
            </a:r>
          </a:p>
          <a:p>
            <a:b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-10=[482]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-9=[495]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-8=[472]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-7=[514]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-6=[457]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-5=[465]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-4=[486]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-3=[500]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-2=[490]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-1=[466]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0=[458]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1=[488]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2=[461]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3=[470]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4=[464]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5=[463]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6=[484]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7=[479]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8=[459]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9=[503]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10=[444]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Process finished with exit code 0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808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F662-2C5F-4EA8-BDCC-90464731A0CA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EFF9-5ECE-4697-BCD6-79886345D1B6}"/>
              </a:ext>
            </a:extLst>
          </p:cNvPr>
          <p:cNvSpPr txBox="1"/>
          <p:nvPr/>
        </p:nvSpPr>
        <p:spPr>
          <a:xfrm>
            <a:off x="426562" y="868951"/>
            <a:ext cx="67189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округлення чисел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із інструментів є методи класу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точніше методи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округляє так, як звичайно обивателю. Якщо дробова частина числа більша чи дорівнює 0.5, то число буде округлено у більшу сторону, інакше в меншу.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завжди, незалежно від значень дробової частини, округляє число меншу сторону (у бік негативної нескінченності).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незалежно від значень дробової частини, округляє числа у велику сторону (у бік позитивної нескінченності). Погляньмо на приклади:</a:t>
            </a:r>
          </a:p>
        </p:txBody>
      </p:sp>
    </p:spTree>
    <p:extLst>
      <p:ext uri="{BB962C8B-B14F-4D97-AF65-F5344CB8AC3E}">
        <p14:creationId xmlns:p14="http://schemas.microsoft.com/office/powerpoint/2010/main" val="34397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28B75-4C1D-42FF-895B-ED33DFC32F3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C3AA-8A06-45E4-90C5-FC36C15D9587}"/>
              </a:ext>
            </a:extLst>
          </p:cNvPr>
          <p:cNvSpPr txBox="1"/>
          <p:nvPr/>
        </p:nvSpPr>
        <p:spPr>
          <a:xfrm>
            <a:off x="3231430" y="1180035"/>
            <a:ext cx="57291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2980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8A9A60A-B138-4155-9349-8C74BBD2BF98}"/>
              </a:ext>
            </a:extLst>
          </p:cNvPr>
          <p:cNvSpPr txBox="1">
            <a:spLocks/>
          </p:cNvSpPr>
          <p:nvPr/>
        </p:nvSpPr>
        <p:spPr>
          <a:xfrm>
            <a:off x="0" y="15432"/>
            <a:ext cx="12192000" cy="5596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Об’єктні оболонки примітивних типів</a:t>
            </a:r>
            <a:endParaRPr lang="uk-UA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1CDC4BF-D7C3-4560-B0CF-A83AD6A4C8AB}"/>
              </a:ext>
            </a:extLst>
          </p:cNvPr>
          <p:cNvSpPr txBox="1">
            <a:spLocks/>
          </p:cNvSpPr>
          <p:nvPr/>
        </p:nvSpPr>
        <p:spPr>
          <a:xfrm>
            <a:off x="6096000" y="946391"/>
            <a:ext cx="5181600" cy="20862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 використовуються: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викликаємий метод очікує на вхід об’єктне посилання, а не значення примітивного типу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перетворення значень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спеціальних констант</a:t>
            </a: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03920-7E5F-4039-A396-63C29B5411EE}"/>
              </a:ext>
            </a:extLst>
          </p:cNvPr>
          <p:cNvSpPr txBox="1">
            <a:spLocks/>
          </p:cNvSpPr>
          <p:nvPr/>
        </p:nvSpPr>
        <p:spPr>
          <a:xfrm>
            <a:off x="322724" y="946391"/>
            <a:ext cx="5078835" cy="39084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  <a:endParaRPr lang="ru-RU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 «Число»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клас для оболонок примітивних типів</a:t>
            </a:r>
          </a:p>
          <a:p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java.lang.Byte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java.lang.Short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java.lang.Integer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java.lang.Long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java.lang.Float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java.lang.Double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46E37-CA46-41A2-8834-5CDBB974FC73}"/>
              </a:ext>
            </a:extLst>
          </p:cNvPr>
          <p:cNvSpPr/>
          <p:nvPr/>
        </p:nvSpPr>
        <p:spPr>
          <a:xfrm>
            <a:off x="8440134" y="4661553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9FF04F-3298-4419-B2A7-A2423AA23D1F}"/>
              </a:ext>
            </a:extLst>
          </p:cNvPr>
          <p:cNvSpPr/>
          <p:nvPr/>
        </p:nvSpPr>
        <p:spPr>
          <a:xfrm>
            <a:off x="9241410" y="3617109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  <a:endParaRPr lang="uk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2FD02C-A4DA-4E47-B8E0-3DCE94B3DD44}"/>
              </a:ext>
            </a:extLst>
          </p:cNvPr>
          <p:cNvSpPr/>
          <p:nvPr/>
        </p:nvSpPr>
        <p:spPr>
          <a:xfrm>
            <a:off x="6798296" y="4661553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  <a:endParaRPr lang="uk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A5F4BB-5004-489F-88F1-BF23C97BFAC3}"/>
              </a:ext>
            </a:extLst>
          </p:cNvPr>
          <p:cNvSpPr/>
          <p:nvPr/>
        </p:nvSpPr>
        <p:spPr>
          <a:xfrm>
            <a:off x="7668705" y="363209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</a:t>
            </a:r>
            <a:endParaRPr lang="uk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7470DC-E51E-4568-81D7-B5710948DC68}"/>
              </a:ext>
            </a:extLst>
          </p:cNvPr>
          <p:cNvSpPr/>
          <p:nvPr/>
        </p:nvSpPr>
        <p:spPr>
          <a:xfrm>
            <a:off x="9458228" y="569100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A45B3E-387E-4C44-A8A4-627452A93544}"/>
              </a:ext>
            </a:extLst>
          </p:cNvPr>
          <p:cNvSpPr/>
          <p:nvPr/>
        </p:nvSpPr>
        <p:spPr>
          <a:xfrm>
            <a:off x="10083537" y="465405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  <a:endParaRPr lang="uk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23C650-3FE7-48EA-9255-7A6DEDD76C97}"/>
              </a:ext>
            </a:extLst>
          </p:cNvPr>
          <p:cNvSpPr/>
          <p:nvPr/>
        </p:nvSpPr>
        <p:spPr>
          <a:xfrm>
            <a:off x="7668705" y="569100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uk-UA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68276B-E5F4-480B-910A-D72F939BAA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8177753" y="4018597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881FB7-48E6-47B0-91AD-A449F8EDC6A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949182" y="4003608"/>
            <a:ext cx="801276" cy="65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D573B98-C701-4A7D-8CB7-78C588D54E3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816391" y="4854803"/>
            <a:ext cx="62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98BB6D-2261-4D86-937E-85566D6A920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9458229" y="4847308"/>
            <a:ext cx="625308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52C195-8A68-429E-BCB0-213399DCB0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177753" y="5048052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7538CF9-FD89-4273-B857-6B1636912E3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949182" y="5048052"/>
            <a:ext cx="1018094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2781"/>
            <a:ext cx="12192000" cy="933371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 і методи класу</a:t>
            </a:r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4"/>
          <p:cNvSpPr>
            <a:spLocks noGrp="1"/>
          </p:cNvSpPr>
          <p:nvPr>
            <p:ph sz="half" idx="1"/>
          </p:nvPr>
        </p:nvSpPr>
        <p:spPr>
          <a:xfrm>
            <a:off x="2098675" y="1031876"/>
            <a:ext cx="2859088" cy="741363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87047" name="Line 13"/>
          <p:cNvSpPr>
            <a:spLocks noChangeShapeType="1"/>
          </p:cNvSpPr>
          <p:nvPr/>
        </p:nvSpPr>
        <p:spPr bwMode="auto">
          <a:xfrm>
            <a:off x="2865438" y="3657600"/>
            <a:ext cx="542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8" name="Rectangle 16"/>
          <p:cNvSpPr>
            <a:spLocks/>
          </p:cNvSpPr>
          <p:nvPr/>
        </p:nvSpPr>
        <p:spPr bwMode="auto">
          <a:xfrm>
            <a:off x="6888163" y="1023939"/>
            <a:ext cx="292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BFF304D-D07D-47B9-8C1C-F5131F45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257" y="3818825"/>
            <a:ext cx="7447485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//32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//-2147483648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"0xF"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//15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//100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"1100"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//12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toBinaryString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//11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1859B5-6A64-413F-A36B-F03BC5D4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1325538"/>
            <a:ext cx="5422900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toHexString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toBinaryString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3C5AAB0-C3C8-498E-B703-FB3F3A4C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1393569"/>
            <a:ext cx="3273931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A130F-2517-41C2-907F-5F93FAB3A007}"/>
              </a:ext>
            </a:extLst>
          </p:cNvPr>
          <p:cNvSpPr txBox="1"/>
          <p:nvPr/>
        </p:nvSpPr>
        <p:spPr>
          <a:xfrm>
            <a:off x="407707" y="1149427"/>
            <a:ext cx="11470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розташовується в пакеті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надає набір статичних методів для здійснення низки різних математичних обчислень. Нижче наведено приклади обчислень, для яких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корисним: 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абсолютних значень (значень за модулем)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значень тригонометричних функцій (синусів,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тощо)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різні ступені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 різних ступенів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 та ін.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4343-D575-4E24-8449-03D5A1E00DB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</p:spTree>
    <p:extLst>
      <p:ext uri="{BB962C8B-B14F-4D97-AF65-F5344CB8AC3E}">
        <p14:creationId xmlns:p14="http://schemas.microsoft.com/office/powerpoint/2010/main" val="2250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037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177"/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47335"/>
              </p:ext>
            </p:extLst>
          </p:nvPr>
        </p:nvGraphicFramePr>
        <p:xfrm>
          <a:off x="1822450" y="1286644"/>
          <a:ext cx="8547100" cy="4602276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f)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i)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Взяття модуля числа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Math.abs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(-15.3);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більшу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меншу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b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до найближчого цілого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мінімального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максимального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23" name="Rectangle 129"/>
          <p:cNvSpPr>
            <a:spLocks noChangeArrowheads="1"/>
          </p:cNvSpPr>
          <p:nvPr/>
        </p:nvSpPr>
        <p:spPr bwMode="auto">
          <a:xfrm>
            <a:off x="0" y="688525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числами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2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6748"/>
              </p:ext>
            </p:extLst>
          </p:nvPr>
        </p:nvGraphicFramePr>
        <p:xfrm>
          <a:off x="1861343" y="1257756"/>
          <a:ext cx="8469313" cy="3962400"/>
        </p:xfrm>
        <a:graphic>
          <a:graphicData uri="http://schemas.openxmlformats.org/drawingml/2006/table">
            <a:tbl>
              <a:tblPr/>
              <a:tblGrid>
                <a:gridCol w="36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Функція експоненти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Натуральний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Зведення числа </a:t>
                      </a:r>
                      <a:r>
                        <a:rPr kumimoji="0" lang="uk-UA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ступеня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Квадратний корінь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радіан в градуси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градусів в радіани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Генерація випадкової величини в діапазоні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[0;1)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0160" name="Rectangle 34"/>
          <p:cNvSpPr>
            <a:spLocks noChangeArrowheads="1"/>
          </p:cNvSpPr>
          <p:nvPr/>
        </p:nvSpPr>
        <p:spPr bwMode="auto">
          <a:xfrm>
            <a:off x="0" y="7212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обчислення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1" name="Rectangle 108"/>
          <p:cNvSpPr>
            <a:spLocks noChangeArrowheads="1"/>
          </p:cNvSpPr>
          <p:nvPr/>
        </p:nvSpPr>
        <p:spPr bwMode="auto">
          <a:xfrm>
            <a:off x="0" y="5342771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2745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7792"/>
              </p:ext>
            </p:extLst>
          </p:nvPr>
        </p:nvGraphicFramePr>
        <p:xfrm>
          <a:off x="4552949" y="5784130"/>
          <a:ext cx="3086100" cy="609600"/>
        </p:xfrm>
        <a:graphic>
          <a:graphicData uri="http://schemas.openxmlformats.org/drawingml/2006/table">
            <a:tbl>
              <a:tblPr/>
              <a:tblGrid>
                <a:gridCol w="15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Ейлера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BC7C40-48CD-4E5A-9D2A-A1DBFC1EA7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77">
            <a:extLst>
              <a:ext uri="{FF2B5EF4-FFF2-40B4-BE49-F238E27FC236}">
                <a16:creationId xmlns:a16="http://schemas.microsoft.com/office/drawing/2014/main" id="{90528966-4D16-4E5E-914C-F7BAFC0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8837-8C89-435D-A457-4CBD8D9327CF}"/>
              </a:ext>
            </a:extLst>
          </p:cNvPr>
          <p:cNvSpPr txBox="1"/>
          <p:nvPr/>
        </p:nvSpPr>
        <p:spPr>
          <a:xfrm>
            <a:off x="725864" y="1574276"/>
            <a:ext cx="5637229" cy="149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45E8B-584B-4F94-877C-2F3130B11A60}"/>
              </a:ext>
            </a:extLst>
          </p:cNvPr>
          <p:cNvSpPr txBox="1"/>
          <p:nvPr/>
        </p:nvSpPr>
        <p:spPr>
          <a:xfrm>
            <a:off x="725864" y="1052333"/>
            <a:ext cx="9115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розбір класу з методів, які дозволяють обчислити значення модуля. За це відповідає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Цей метод перевантажений й у класі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такі його відмінності: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85390-1E93-451A-95B5-43ACBB6DE064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Приклади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9E8E0-8297-4C99-BAF8-A8E38CB6BDA4}"/>
              </a:ext>
            </a:extLst>
          </p:cNvPr>
          <p:cNvSpPr txBox="1"/>
          <p:nvPr/>
        </p:nvSpPr>
        <p:spPr>
          <a:xfrm>
            <a:off x="3261674" y="4549676"/>
            <a:ext cx="8930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21.8d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21.8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4532L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4532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5.341f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5.341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тригонометрії. Теорія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180C-6B83-49A5-9C4A-D128088AFEC3}"/>
              </a:ext>
            </a:extLst>
          </p:cNvPr>
          <p:cNvSpPr txBox="1"/>
          <p:nvPr/>
        </p:nvSpPr>
        <p:spPr>
          <a:xfrm>
            <a:off x="327974" y="1029980"/>
            <a:ext cx="115360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обчислювати різні тригонометричні функції – синуси, косинуси, тангенси та ін.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повним переліком методів можна познайомитися на сайті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офіційної документації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деякий перелік даних методів: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обчислюють: синус, косинус, тангенс, арксинус, арккосинус, арктангенс.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метод обчислює значення для кута `a`. Цей параметр передається в кожен метод і в кожному випадку вимірюється в радіанах (а не в градусах, як ми звикли). Тут є дві новини, гарна та погана. Почнемо з гарної. У класі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методи для переведення радіанів у градуси і градусів у радіани: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toDegrees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додекорів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переведе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радіанах у градуси. А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дорадіанів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переводить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градусах - у радіани. А погана новина в тому, що це відбувається з деякою похибкою. </a:t>
            </a:r>
          </a:p>
        </p:txBody>
      </p:sp>
    </p:spTree>
    <p:extLst>
      <p:ext uri="{BB962C8B-B14F-4D97-AF65-F5344CB8AC3E}">
        <p14:creationId xmlns:p14="http://schemas.microsoft.com/office/powerpoint/2010/main" val="186652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B4BA4-2561-493A-839D-943BA8AD06EB}"/>
              </a:ext>
            </a:extLst>
          </p:cNvPr>
          <p:cNvSpPr txBox="1"/>
          <p:nvPr/>
        </p:nvSpPr>
        <p:spPr>
          <a:xfrm>
            <a:off x="207390" y="689908"/>
            <a:ext cx="804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Наведемо приклад обчислення синусів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15580-6D7E-49E5-95DE-B02803A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1151573"/>
            <a:ext cx="11915480" cy="4872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521CF-AC95-4234-9D1E-9C1F5A853102}"/>
              </a:ext>
            </a:extLst>
          </p:cNvPr>
          <p:cNvSpPr txBox="1"/>
          <p:nvPr/>
        </p:nvSpPr>
        <p:spPr>
          <a:xfrm>
            <a:off x="141402" y="6064397"/>
            <a:ext cx="1191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радіани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ступінь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9B37-19E8-4696-8DD3-CC9DC266A38E}"/>
              </a:ext>
            </a:extLst>
          </p:cNvPr>
          <p:cNvSpPr txBox="1"/>
          <p:nvPr/>
        </p:nvSpPr>
        <p:spPr>
          <a:xfrm>
            <a:off x="190892" y="952826"/>
            <a:ext cx="11931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сигнатуру: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68A4A-D22C-4351-AA19-8F65F0468D52}"/>
              </a:ext>
            </a:extLst>
          </p:cNvPr>
          <p:cNvSpPr txBox="1"/>
          <p:nvPr/>
        </p:nvSpPr>
        <p:spPr>
          <a:xfrm>
            <a:off x="190891" y="1437698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28991-0E7C-4CA4-819E-EFE6D13CA882}"/>
              </a:ext>
            </a:extLst>
          </p:cNvPr>
          <p:cNvSpPr txBox="1"/>
          <p:nvPr/>
        </p:nvSpPr>
        <p:spPr>
          <a:xfrm>
            <a:off x="190891" y="1892133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Даний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`a`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`b`.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38FF-CEE1-4EF8-B10D-C27170A60512}"/>
              </a:ext>
            </a:extLst>
          </p:cNvPr>
          <p:cNvSpPr txBox="1"/>
          <p:nvPr/>
        </p:nvSpPr>
        <p:spPr>
          <a:xfrm>
            <a:off x="190891" y="2353798"/>
            <a:ext cx="96412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9.0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8.0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27.0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3987-56F6-4E63-8145-4345B3BA75A4}"/>
              </a:ext>
            </a:extLst>
          </p:cNvPr>
          <p:cNvSpPr txBox="1"/>
          <p:nvPr/>
        </p:nvSpPr>
        <p:spPr>
          <a:xfrm>
            <a:off x="0" y="214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5056-858D-4906-9B50-549192F40BF9}"/>
              </a:ext>
            </a:extLst>
          </p:cNvPr>
          <p:cNvSpPr txBox="1"/>
          <p:nvPr/>
        </p:nvSpPr>
        <p:spPr>
          <a:xfrm>
            <a:off x="480767" y="1043002"/>
            <a:ext cx="11444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методи для вилучення коренів: квадратного та кубічного.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цю процедуру відповідають такі методи: 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квадратний корінь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кубічний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Приклади: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ADD4-0179-43C7-AB22-F431185AEC42}"/>
              </a:ext>
            </a:extLst>
          </p:cNvPr>
          <p:cNvSpPr txBox="1"/>
          <p:nvPr/>
        </p:nvSpPr>
        <p:spPr>
          <a:xfrm>
            <a:off x="1524000" y="3454924"/>
            <a:ext cx="9143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9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2362</Words>
  <Application>Microsoft Office PowerPoint</Application>
  <PresentationFormat>Широкоэкранный</PresentationFormat>
  <Paragraphs>221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Menlo</vt:lpstr>
      <vt:lpstr>Times New Roman</vt:lpstr>
      <vt:lpstr>Wingdings</vt:lpstr>
      <vt:lpstr>Тема Office</vt:lpstr>
      <vt:lpstr>Презентация PowerPoint</vt:lpstr>
      <vt:lpstr>Презентация PowerPoint</vt:lpstr>
      <vt:lpstr>Математичні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Статичні поля і методи класу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22</cp:revision>
  <dcterms:created xsi:type="dcterms:W3CDTF">2023-11-02T12:17:30Z</dcterms:created>
  <dcterms:modified xsi:type="dcterms:W3CDTF">2024-02-09T15:51:36Z</dcterms:modified>
</cp:coreProperties>
</file>