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5" r:id="rId3"/>
    <p:sldId id="753" r:id="rId4"/>
    <p:sldId id="739" r:id="rId5"/>
    <p:sldId id="740" r:id="rId6"/>
    <p:sldId id="754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6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FFB4-6AFA-41EB-8241-A1A164F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27985F-0F6B-42A8-A243-D0434649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9A41B-90A4-4019-82F9-705F812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757FB-8E90-49EE-AB76-09714CD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4AC5A-DE81-44A2-B401-E0BAABD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54A6-8799-4ECB-93DF-91F62CA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50739-FC2B-401A-9A1E-B96663E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3E6E6-0F75-4B29-A42A-4614899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4BD0D-24F5-417B-99F6-C016981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CD7C-F8DA-4145-8F46-322812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99758-41D5-4573-9658-3C8F73265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234F1-CC3A-40E7-9765-9041A4BE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D1E64-944F-4727-A69E-F8677FB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3C499-0E10-43AA-AAF0-90E8DDB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617A-4F10-4E65-9A97-EAF506B9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3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0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B330-5DC2-47FB-BED5-C9B0B84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1F84-D2A5-4B46-9A2C-C1B7C493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92F52-1EC8-43FF-A40A-F926740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F7F77-46E8-46CA-B576-FD948FC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2376B-2223-422B-9261-A7B3D63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4DF3-B81D-4B28-95F9-41AAEDB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DD1BE-D018-42C1-B68B-8D4488F0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3A851-8E45-4099-A642-8C9731A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149ED-63F9-421A-BB84-3E2697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C9DB8-7EFD-4194-ABCE-D65ACD0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C79B-BBBD-4F82-AC65-8B07F4E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EE76D-B7F9-446C-9FE9-E07D802D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1659E-CBD5-424B-83FF-7C15C92A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268C2-B6AD-407A-8891-B4593F6B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C2AE-5D81-433E-8368-11D56568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46C84-6F2F-4A5F-A810-7A93ED0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9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3877-B430-4556-9C68-C873BE76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9164-C50C-4D93-8727-E82099FB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5F6C-4207-4828-B8EC-998D344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3FAA3-5A8C-4F49-97D4-787B8696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464D0-22B2-40D0-9217-5A331A35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4A4C-5021-4122-95FF-772935D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F0EBD-7309-402A-A456-51B0243D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53F1B-BCC4-4CD1-9C9B-E201E94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E43E2-07B8-4175-89A2-CD71F53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C1FEC-343F-460A-92D7-1F16829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4E6EE6-2321-4C73-A6DC-93B5BA0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051D-3E48-4000-8303-E4C1757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E1AAD-2D10-40B8-BBF1-1E6E9DA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FABED-BCC0-41CF-9C59-A8789C9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F4482-DD97-477A-97FF-BE0694C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7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E66-1A83-44AE-B00F-CF4AE1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1D5B-127A-4F90-A9DB-BCDF6998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F6B59-ED8E-46AF-B9E0-22808BAE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21293-9DBE-4F85-8C1E-9EA883A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66711-48D3-436B-9933-23F4D75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CAB07-9B8D-40AF-84CD-3490924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1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EF8F-FC44-4637-BDDE-94A94DE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E7B03-EE0D-496E-8798-8CF77AC2B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B7E225-B9C8-4212-8699-FF405523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94C07-1597-4FF9-86AB-965D3EC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BB51B-7683-4BF1-BFED-74E44F0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79315-0340-495E-9222-F162985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4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B5E-F504-4707-A95F-AACA4C8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1169-1DDD-4F2A-9B0E-C34E4250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9C8AF-D7B2-42D3-B8E9-A2BDCF93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E492-5DAE-4A13-8567-328CEAB41896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CB441-403F-4905-B6DB-E7A47F6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2928-709E-4E9D-AF39-76814D2B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7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3schoolsua.github.io/java/java_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 </a:t>
            </a:r>
          </a:p>
        </p:txBody>
      </p:sp>
    </p:spTree>
    <p:extLst>
      <p:ext uri="{BB962C8B-B14F-4D97-AF65-F5344CB8AC3E}">
        <p14:creationId xmlns:p14="http://schemas.microsoft.com/office/powerpoint/2010/main" val="17759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987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81807" y="949751"/>
            <a:ext cx="3543300" cy="3480847"/>
          </a:xfrm>
        </p:spPr>
        <p:txBody>
          <a:bodyPr/>
          <a:lstStyle/>
          <a:p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призначений для ініціалізації об’єкту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автоматично при створенні об’єкта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повертає значення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приймати на вхід параметри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перевантаженим</a:t>
            </a:r>
          </a:p>
          <a:p>
            <a:pPr lvl="1"/>
            <a:r>
              <a:rPr lang="uk-UA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умовчанням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конструктор, який не приймає на вхід параметрів</a:t>
            </a:r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5832476" y="879475"/>
          <a:ext cx="4709279" cy="32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3" imgW="3924399" imgH="2705355" progId="Visio.Drawing.11">
                  <p:embed/>
                </p:oleObj>
              </mc:Choice>
              <mc:Fallback>
                <p:oleObj name="Visio" r:id="rId3" imgW="3924399" imgH="2705355" progId="Visio.Drawing.11">
                  <p:embed/>
                  <p:pic>
                    <p:nvPicPr>
                      <p:cNvPr id="1044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6" y="879475"/>
                        <a:ext cx="4709279" cy="324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761038" y="4092575"/>
          <a:ext cx="49069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5" imgW="3869611" imgH="1519238" progId="Visio.Drawing.11">
                  <p:embed/>
                </p:oleObj>
              </mc:Choice>
              <mc:Fallback>
                <p:oleObj name="Visio" r:id="rId5" imgW="3869611" imgH="1519238" progId="Visio.Drawing.11">
                  <p:embed/>
                  <p:pic>
                    <p:nvPicPr>
                      <p:cNvPr id="1044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92575"/>
                        <a:ext cx="490696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97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00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конструкторів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5" name="Object 5"/>
          <p:cNvGraphicFramePr>
            <a:graphicFrameLocks noChangeAspect="1"/>
          </p:cNvGraphicFramePr>
          <p:nvPr/>
        </p:nvGraphicFramePr>
        <p:xfrm>
          <a:off x="2095500" y="1222376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Visio" r:id="rId3" imgW="2032989" imgH="782990" progId="Visio.Drawing.11">
                  <p:embed/>
                </p:oleObj>
              </mc:Choice>
              <mc:Fallback>
                <p:oleObj name="Visio" r:id="rId3" imgW="2032989" imgH="782990" progId="Visio.Drawing.11">
                  <p:embed/>
                  <p:pic>
                    <p:nvPicPr>
                      <p:cNvPr id="1054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22376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6"/>
          <p:cNvGraphicFramePr>
            <a:graphicFrameLocks noChangeAspect="1"/>
          </p:cNvGraphicFramePr>
          <p:nvPr/>
        </p:nvGraphicFramePr>
        <p:xfrm>
          <a:off x="2106614" y="2360613"/>
          <a:ext cx="5387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Visio" r:id="rId5" imgW="4753531" imgH="3713663" progId="Visio.Drawing.11">
                  <p:embed/>
                </p:oleObj>
              </mc:Choice>
              <mc:Fallback>
                <p:oleObj name="Visio" r:id="rId5" imgW="4753531" imgH="3713663" progId="Visio.Drawing.11">
                  <p:embed/>
                  <p:pic>
                    <p:nvPicPr>
                      <p:cNvPr id="1054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2360613"/>
                        <a:ext cx="5387975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8"/>
          <p:cNvSpPr>
            <a:spLocks noChangeShapeType="1"/>
          </p:cNvSpPr>
          <p:nvPr/>
        </p:nvSpPr>
        <p:spPr bwMode="auto">
          <a:xfrm flipH="1">
            <a:off x="2095500" y="2222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5308600" y="1301750"/>
            <a:ext cx="0" cy="176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5479" name="Object 11"/>
          <p:cNvGraphicFramePr>
            <a:graphicFrameLocks noChangeAspect="1"/>
          </p:cNvGraphicFramePr>
          <p:nvPr/>
        </p:nvGraphicFramePr>
        <p:xfrm>
          <a:off x="5511801" y="1200150"/>
          <a:ext cx="48625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Visio" r:id="rId7" imgW="4136379" imgH="1519238" progId="Visio.Drawing.11">
                  <p:embed/>
                </p:oleObj>
              </mc:Choice>
              <mc:Fallback>
                <p:oleObj name="Visio" r:id="rId7" imgW="4136379" imgH="1519238" progId="Visio.Drawing.11">
                  <p:embed/>
                  <p:pic>
                    <p:nvPicPr>
                      <p:cNvPr id="1054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200150"/>
                        <a:ext cx="48625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12"/>
          <p:cNvSpPr>
            <a:spLocks noChangeShapeType="1"/>
          </p:cNvSpPr>
          <p:nvPr/>
        </p:nvSpPr>
        <p:spPr bwMode="auto">
          <a:xfrm flipH="1">
            <a:off x="5307013" y="3074988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669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type="body" idx="1"/>
          </p:nvPr>
        </p:nvSpPr>
        <p:spPr>
          <a:xfrm>
            <a:off x="1981200" y="1198563"/>
            <a:ext cx="8229600" cy="4902200"/>
          </a:xfrm>
        </p:spPr>
        <p:txBody>
          <a:bodyPr/>
          <a:lstStyle/>
          <a:p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поточний об’єкт класу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81189" y="2178051"/>
          <a:ext cx="562292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Visio" r:id="rId3" imgW="4753531" imgH="3528588" progId="Visio.Drawing.11">
                  <p:embed/>
                </p:oleObj>
              </mc:Choice>
              <mc:Fallback>
                <p:oleObj name="Visio" r:id="rId3" imgW="4753531" imgH="3528588" progId="Visio.Drawing.11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178051"/>
                        <a:ext cx="5622925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627689" y="1955801"/>
            <a:ext cx="15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627688" y="3781425"/>
            <a:ext cx="374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764214" y="1790701"/>
          <a:ext cx="45116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Visio" r:id="rId5" imgW="3716672" imgH="1519238" progId="Visio.Drawing.11">
                  <p:embed/>
                </p:oleObj>
              </mc:Choice>
              <mc:Fallback>
                <p:oleObj name="Visio" r:id="rId5" imgW="3716672" imgH="1519238" progId="Visio.Drawing.11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4" y="1790701"/>
                        <a:ext cx="45116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1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970088" y="1054100"/>
            <a:ext cx="8229600" cy="6048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fields)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загальними для всіх об’єктів класу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49576" y="1528763"/>
          <a:ext cx="49244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Visio" r:id="rId3" imgW="3770619" imgH="1885066" progId="Visio.Drawing.11">
                  <p:embed/>
                </p:oleObj>
              </mc:Choice>
              <mc:Fallback>
                <p:oleObj name="Visio" r:id="rId3" imgW="3770619" imgH="1885066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528763"/>
                        <a:ext cx="4924425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/>
        </p:nvGraphicFramePr>
        <p:xfrm>
          <a:off x="2959101" y="3895726"/>
          <a:ext cx="67151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Visio" r:id="rId5" imgW="5408986" imgH="2255486" progId="Visio.Drawing.11">
                  <p:embed/>
                </p:oleObj>
              </mc:Choice>
              <mc:Fallback>
                <p:oleObj name="Visio" r:id="rId5" imgW="5408986" imgH="2255486" progId="Visio.Drawing.11">
                  <p:embed/>
                  <p:pic>
                    <p:nvPicPr>
                      <p:cNvPr id="1075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3895726"/>
                        <a:ext cx="67151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361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1981200" y="987425"/>
            <a:ext cx="8229600" cy="110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Викликаються для класу, а не для конкретного об’єкту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звертатись напряму тільки до статичних елементів класу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801939" y="2362201"/>
          <a:ext cx="65119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Visio" r:id="rId3" imgW="5317546" imgH="3540206" progId="Visio.Drawing.11">
                  <p:embed/>
                </p:oleObj>
              </mc:Choice>
              <mc:Fallback>
                <p:oleObj name="Visio" r:id="rId3" imgW="5317546" imgH="3540206" progId="Visio.Drawing.11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9" y="2362201"/>
                        <a:ext cx="6511925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1981200" y="1054100"/>
            <a:ext cx="8229600" cy="5984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оголошення змінних, які не міняють своє значення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819213" y="1499183"/>
          <a:ext cx="6755186" cy="21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Visio" r:id="rId3" imgW="5629322" imgH="1790744" progId="Visio.Drawing.11">
                  <p:embed/>
                </p:oleObj>
              </mc:Choice>
              <mc:Fallback>
                <p:oleObj name="Visio" r:id="rId3" imgW="5629322" imgH="1790744" progId="Visio.Drawing.11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13" y="1499183"/>
                        <a:ext cx="6755186" cy="214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897188" y="3648076"/>
          <a:ext cx="573881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Visio" r:id="rId5" imgW="4685019" imgH="2621314" progId="Visio.Drawing.11">
                  <p:embed/>
                </p:oleObj>
              </mc:Choice>
              <mc:Fallback>
                <p:oleObj name="Visio" r:id="rId5" imgW="4685019" imgH="2621314" progId="Visio.Drawing.11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648076"/>
                        <a:ext cx="573881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695576" y="3579813"/>
            <a:ext cx="700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0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2495550" y="1201738"/>
          <a:ext cx="485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Visio" r:id="rId3" imgW="3862059" imgH="972928" progId="Visio.Drawing.11">
                  <p:embed/>
                </p:oleObj>
              </mc:Choice>
              <mc:Fallback>
                <p:oleObj name="Visio" r:id="rId3" imgW="3862059" imgH="972928" progId="Visio.Drawing.11">
                  <p:embed/>
                  <p:pic>
                    <p:nvPicPr>
                      <p:cNvPr id="1105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01738"/>
                        <a:ext cx="485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2481264" y="2543175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20938" y="2668588"/>
          <a:ext cx="7489306" cy="40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5" imgW="5991445" imgH="3267315" progId="Visio.Drawing.11">
                  <p:embed/>
                </p:oleObj>
              </mc:Choice>
              <mc:Fallback>
                <p:oleObj name="Visio" r:id="rId5" imgW="5991445" imgH="3267315" progId="Visio.Drawing.11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68588"/>
                        <a:ext cx="7489306" cy="408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6"/>
          <p:cNvSpPr txBox="1">
            <a:spLocks noChangeArrowheads="1"/>
          </p:cNvSpPr>
          <p:nvPr/>
        </p:nvSpPr>
        <p:spPr bwMode="auto">
          <a:xfrm>
            <a:off x="1916113" y="1157093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(1)</a:t>
            </a: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1927226" y="26685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060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/>
        </p:nvGraphicFramePr>
        <p:xfrm>
          <a:off x="2662238" y="1077481"/>
          <a:ext cx="6890162" cy="35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Visio" r:id="rId3" imgW="5991445" imgH="3086338" progId="Visio.Drawing.11">
                  <p:embed/>
                </p:oleObj>
              </mc:Choice>
              <mc:Fallback>
                <p:oleObj name="Visio" r:id="rId3" imgW="5991445" imgH="3086338" progId="Visio.Drawing.11">
                  <p:embed/>
                  <p:pic>
                    <p:nvPicPr>
                      <p:cNvPr id="1116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077481"/>
                        <a:ext cx="6890162" cy="354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6"/>
          <p:cNvGraphicFramePr>
            <a:graphicFrameLocks noChangeAspect="1"/>
          </p:cNvGraphicFramePr>
          <p:nvPr/>
        </p:nvGraphicFramePr>
        <p:xfrm>
          <a:off x="2662238" y="4566011"/>
          <a:ext cx="5838406" cy="2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Visio" r:id="rId5" imgW="5076875" imgH="1981447" progId="Visio.Drawing.11">
                  <p:embed/>
                </p:oleObj>
              </mc:Choice>
              <mc:Fallback>
                <p:oleObj name="Visio" r:id="rId5" imgW="5076875" imgH="1981447" progId="Visio.Drawing.11">
                  <p:embed/>
                  <p:pic>
                    <p:nvPicPr>
                      <p:cNvPr id="111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66011"/>
                        <a:ext cx="5838406" cy="2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7"/>
          <p:cNvSpPr>
            <a:spLocks noChangeShapeType="1"/>
          </p:cNvSpPr>
          <p:nvPr/>
        </p:nvSpPr>
        <p:spPr bwMode="auto">
          <a:xfrm>
            <a:off x="2662239" y="4583113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2" name="Text Box 9"/>
          <p:cNvSpPr txBox="1">
            <a:spLocks noChangeArrowheads="1"/>
          </p:cNvSpPr>
          <p:nvPr/>
        </p:nvSpPr>
        <p:spPr bwMode="auto">
          <a:xfrm>
            <a:off x="2095501" y="461327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(4)</a:t>
            </a:r>
          </a:p>
        </p:txBody>
      </p:sp>
      <p:sp>
        <p:nvSpPr>
          <p:cNvPr id="111623" name="Text Box 10"/>
          <p:cNvSpPr txBox="1">
            <a:spLocks noChangeArrowheads="1"/>
          </p:cNvSpPr>
          <p:nvPr/>
        </p:nvSpPr>
        <p:spPr bwMode="auto">
          <a:xfrm>
            <a:off x="3360738" y="4178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3360738" y="646112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5" name="Text Box 12"/>
          <p:cNvSpPr txBox="1">
            <a:spLocks noChangeArrowheads="1"/>
          </p:cNvSpPr>
          <p:nvPr/>
        </p:nvSpPr>
        <p:spPr bwMode="auto">
          <a:xfrm>
            <a:off x="2095501" y="112236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59848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1A36-D07C-4B03-A6AB-E3426EF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326FC-4C56-489E-AB52-DB67172E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4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BB212-35A0-48C4-A00E-392F50D0B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3935-2296-49DF-88E2-858D7CAC56C1}"/>
              </a:ext>
            </a:extLst>
          </p:cNvPr>
          <p:cNvSpPr txBox="1"/>
          <p:nvPr/>
        </p:nvSpPr>
        <p:spPr>
          <a:xfrm>
            <a:off x="247454" y="830997"/>
            <a:ext cx="11545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Подивіться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ілюстрацію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8FF2-92FA-49BA-BF77-AC803D6C5135}"/>
              </a:ext>
            </a:extLst>
          </p:cNvPr>
          <p:cNvSpPr txBox="1"/>
          <p:nvPr/>
        </p:nvSpPr>
        <p:spPr>
          <a:xfrm>
            <a:off x="247454" y="5650898"/>
            <a:ext cx="11545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шаблон для об’єктів, а об’єкт – екземпляр класу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створення окремих об’єктів вони успадковують усі змінні та методи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дізнаєтеся набагато більше про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 та об’єкти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наступному розділі.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04B951-6E4F-4E8B-A121-E791A6B9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527499"/>
            <a:ext cx="10680569" cy="208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6BC91-B111-465C-87D2-DFFC3D81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8" y="3582697"/>
            <a:ext cx="10718277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8ABF0-CB9F-4AFE-AF23-0AADA31A1DB0}"/>
              </a:ext>
            </a:extLst>
          </p:cNvPr>
          <p:cNvSpPr txBox="1"/>
          <p:nvPr/>
        </p:nvSpPr>
        <p:spPr>
          <a:xfrm>
            <a:off x="436381" y="687810"/>
            <a:ext cx="11319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шаблон,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характеристики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59134-F567-40C3-B905-CD982AB06F36}"/>
              </a:ext>
            </a:extLst>
          </p:cNvPr>
          <p:cNvSpPr txBox="1"/>
          <p:nvPr/>
        </p:nvSpPr>
        <p:spPr>
          <a:xfrm>
            <a:off x="436381" y="2365813"/>
            <a:ext cx="8604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name, group,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Student(String name, String group, String specialty)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group;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.specialty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getters/setters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BF7849-D1BB-4E6B-AA0B-43C17C9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4102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93E-057A-422A-AEDF-43549B6D53F3}"/>
              </a:ext>
            </a:extLst>
          </p:cNvPr>
          <p:cNvSpPr txBox="1"/>
          <p:nvPr/>
        </p:nvSpPr>
        <p:spPr>
          <a:xfrm>
            <a:off x="436381" y="5274922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прикладом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реального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конструкцій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(катапульта,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викрутка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в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5"/>
          <p:cNvSpPr>
            <a:spLocks noGrp="1"/>
          </p:cNvSpPr>
          <p:nvPr>
            <p:ph sz="quarter" idx="11"/>
          </p:nvPr>
        </p:nvSpPr>
        <p:spPr>
          <a:xfrm>
            <a:off x="669926" y="795338"/>
            <a:ext cx="8229600" cy="1820862"/>
          </a:xfrm>
        </p:spPr>
        <p:txBody>
          <a:bodyPr/>
          <a:lstStyle/>
          <a:p>
            <a:pPr eaLnBrk="1" hangingPunct="1"/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 ознаки стану і поведінки множини схожих об’єктів</a:t>
            </a: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669926" y="2415095"/>
            <a:ext cx="47831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class </a:t>
            </a:r>
            <a:r>
              <a:rPr lang="en-US" altLang="ru-RU" sz="1600" b="1" dirty="0">
                <a:latin typeface="Courier New" panose="02070309020205020404" pitchFamily="49" charset="0"/>
              </a:rPr>
              <a:t>Car</a:t>
            </a:r>
            <a:r>
              <a:rPr lang="en-US" altLang="ru-RU" sz="1600" dirty="0">
                <a:latin typeface="Courier New" panose="02070309020205020404" pitchFamily="49" charset="0"/>
              </a:rPr>
              <a:t> {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String </a:t>
            </a:r>
            <a:r>
              <a:rPr lang="en-US" altLang="ru-RU" sz="1600" b="1" dirty="0">
                <a:latin typeface="Courier New" panose="02070309020205020404" pitchFamily="49" charset="0"/>
              </a:rPr>
              <a:t>name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speed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fuel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setName</a:t>
            </a:r>
            <a:r>
              <a:rPr lang="en-US" altLang="ru-RU" sz="1600" dirty="0">
                <a:latin typeface="Courier New" panose="02070309020205020404" pitchFamily="49" charset="0"/>
              </a:rPr>
              <a:t>(String </a:t>
            </a:r>
            <a:r>
              <a:rPr lang="en-US" altLang="ru-RU" sz="1600" dirty="0" err="1">
                <a:latin typeface="Courier New" panose="02070309020205020404" pitchFamily="49" charset="0"/>
              </a:rPr>
              <a:t>newName</a:t>
            </a:r>
            <a:r>
              <a:rPr lang="en-US" altLang="ru-RU" sz="1600" dirty="0">
                <a:latin typeface="Courier New" panose="02070309020205020404" pitchFamily="49" charset="0"/>
              </a:rPr>
              <a:t>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speedUp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applyBrakes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addFuel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printState</a:t>
            </a:r>
            <a:r>
              <a:rPr lang="en-US" altLang="ru-RU" sz="1600" dirty="0">
                <a:latin typeface="Courier New" panose="02070309020205020404" pitchFamily="49" charset="0"/>
              </a:rPr>
              <a:t>()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}</a:t>
            </a:r>
            <a:endParaRPr lang="ru-RU" altLang="ru-RU" sz="3200" dirty="0"/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2974747" y="5473766"/>
            <a:ext cx="2898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auto1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auto2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auto3 = new Car();</a:t>
            </a: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7605"/>
              </p:ext>
            </p:extLst>
          </p:nvPr>
        </p:nvGraphicFramePr>
        <p:xfrm>
          <a:off x="6641953" y="1826641"/>
          <a:ext cx="4880121" cy="395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3093192" imgH="2508626" progId="Visio.Drawing.11">
                  <p:embed/>
                </p:oleObj>
              </mc:Choice>
              <mc:Fallback>
                <p:oleObj name="Visio" r:id="rId3" imgW="3093192" imgH="2508626" progId="Visio.Drawing.11">
                  <p:embed/>
                  <p:pic>
                    <p:nvPicPr>
                      <p:cNvPr id="266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3" y="1826641"/>
                        <a:ext cx="4880121" cy="395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2A54E6-7540-40EA-B284-665469A21BF5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Коротко</a:t>
            </a:r>
          </a:p>
        </p:txBody>
      </p:sp>
    </p:spTree>
    <p:extLst>
      <p:ext uri="{BB962C8B-B14F-4D97-AF65-F5344CB8AC3E}">
        <p14:creationId xmlns:p14="http://schemas.microsoft.com/office/powerpoint/2010/main" val="21425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670874" y="944562"/>
            <a:ext cx="4938073" cy="5446811"/>
          </a:xfrm>
        </p:spPr>
        <p:txBody>
          <a:bodyPr>
            <a:noAutofit/>
          </a:bodyPr>
          <a:lstStyle/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 всередині і зовні пакету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наявність тільки одного публічного класу в файлі</a:t>
            </a:r>
          </a:p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Непублічні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без специфікатора доступу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тільки всередині пакету</a:t>
            </a:r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класу складається з одного або кількох слів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літера кожного слова заголовна, інші літери – в нижньому регістрі</a:t>
            </a:r>
          </a:p>
          <a:p>
            <a:pPr lvl="1"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6381751" y="1227138"/>
          <a:ext cx="39084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3" imgW="3138091" imgH="3161139" progId="Visio.Drawing.11">
                  <p:embed/>
                </p:oleObj>
              </mc:Choice>
              <mc:Fallback>
                <p:oleObj name="Visio" r:id="rId3" imgW="3138091" imgH="3161139" progId="Visio.Drawing.11">
                  <p:embed/>
                  <p:pic>
                    <p:nvPicPr>
                      <p:cNvPr id="993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1227138"/>
                        <a:ext cx="39084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6403975" y="5283201"/>
          <a:ext cx="1289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Visio" r:id="rId5" imgW="1034702" imgH="966444" progId="Visio.Drawing.11">
                  <p:embed/>
                </p:oleObj>
              </mc:Choice>
              <mc:Fallback>
                <p:oleObj name="Visio" r:id="rId5" imgW="1034702" imgH="966444" progId="Visio.Drawing.11">
                  <p:embed/>
                  <p:pic>
                    <p:nvPicPr>
                      <p:cNvPr id="993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283201"/>
                        <a:ext cx="1289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FD7B3A-E833-4178-A07B-F9840D4923D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325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62B822-2890-4D99-9CCA-D70CF708279D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Види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3D98-51F0-40BF-A5AF-2204CCE4BB4E}"/>
              </a:ext>
            </a:extLst>
          </p:cNvPr>
          <p:cNvSpPr txBox="1"/>
          <p:nvPr/>
        </p:nvSpPr>
        <p:spPr>
          <a:xfrm>
            <a:off x="3047214" y="1905506"/>
            <a:ext cx="6794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4 види класів усередині іншого класу: </a:t>
            </a:r>
          </a:p>
          <a:p>
            <a:pPr algn="l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внутрішні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Вкладені статичні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Локальні класи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 усередині методів.</a:t>
            </a:r>
          </a:p>
          <a:p>
            <a:pPr algn="l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класи, що створюються на ходу.</a:t>
            </a:r>
          </a:p>
        </p:txBody>
      </p:sp>
    </p:spTree>
    <p:extLst>
      <p:ext uri="{BB962C8B-B14F-4D97-AF65-F5344CB8AC3E}">
        <p14:creationId xmlns:p14="http://schemas.microsoft.com/office/powerpoint/2010/main" val="22385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лас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Його елементи</a:t>
            </a:r>
          </a:p>
        </p:txBody>
      </p:sp>
      <p:sp>
        <p:nvSpPr>
          <p:cNvPr id="100355" name="Rectangle 4"/>
          <p:cNvSpPr>
            <a:spLocks noGrp="1"/>
          </p:cNvSpPr>
          <p:nvPr>
            <p:ph type="body" sz="half" idx="1"/>
          </p:nvPr>
        </p:nvSpPr>
        <p:spPr>
          <a:xfrm>
            <a:off x="2016126" y="1376363"/>
            <a:ext cx="4003674" cy="35941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класу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fields)</a:t>
            </a: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endParaRPr lang="ru-RU" altLang="ru-RU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Специфікатори доступу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класу є загальнодоступним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 і дочірніх класів</a:t>
            </a:r>
          </a:p>
          <a:p>
            <a:pPr lvl="1">
              <a:lnSpc>
                <a:spcPct val="80000"/>
              </a:lnSpc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заданий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package-private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всередині пакету</a:t>
            </a: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приховувати поля класу від зовнішнього доступу</a:t>
            </a:r>
          </a:p>
        </p:txBody>
      </p:sp>
      <p:graphicFrame>
        <p:nvGraphicFramePr>
          <p:cNvPr id="169152" name="Group 192"/>
          <p:cNvGraphicFramePr>
            <a:graphicFrameLocks noGrp="1"/>
          </p:cNvGraphicFramePr>
          <p:nvPr/>
        </p:nvGraphicFramePr>
        <p:xfrm>
          <a:off x="2016126" y="5078413"/>
          <a:ext cx="3775075" cy="121920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Спец.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Пакет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Нащадок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en-US" altLang="ru-RU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94" name="Object 195"/>
          <p:cNvGraphicFramePr>
            <a:graphicFrameLocks noChangeAspect="1"/>
          </p:cNvGraphicFramePr>
          <p:nvPr/>
        </p:nvGraphicFramePr>
        <p:xfrm>
          <a:off x="5989638" y="1376363"/>
          <a:ext cx="451326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3778171" imgH="3725551" progId="Visio.Drawing.11">
                  <p:embed/>
                </p:oleObj>
              </mc:Choice>
              <mc:Fallback>
                <p:oleObj name="Visio" r:id="rId3" imgW="3778171" imgH="3725551" progId="Visio.Drawing.11">
                  <p:embed/>
                  <p:pic>
                    <p:nvPicPr>
                      <p:cNvPr id="100394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76363"/>
                        <a:ext cx="4513262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977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класу</a:t>
            </a:r>
          </a:p>
        </p:txBody>
      </p:sp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2152651" y="4235451"/>
          <a:ext cx="6625677" cy="262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Visio" r:id="rId3" imgW="4981712" imgH="1971721" progId="Visio.Drawing.11">
                  <p:embed/>
                </p:oleObj>
              </mc:Choice>
              <mc:Fallback>
                <p:oleObj name="Visio" r:id="rId3" imgW="4981712" imgH="1971721" progId="Visio.Drawing.11">
                  <p:embed/>
                  <p:pic>
                    <p:nvPicPr>
                      <p:cNvPr id="1013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4235451"/>
                        <a:ext cx="6625677" cy="262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7"/>
          <p:cNvGraphicFramePr>
            <a:graphicFrameLocks noChangeAspect="1"/>
          </p:cNvGraphicFramePr>
          <p:nvPr/>
        </p:nvGraphicFramePr>
        <p:xfrm>
          <a:off x="2111375" y="1203326"/>
          <a:ext cx="494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Visio" r:id="rId5" imgW="3778171" imgH="2063116" progId="Visio.Drawing.11">
                  <p:embed/>
                </p:oleObj>
              </mc:Choice>
              <mc:Fallback>
                <p:oleObj name="Visio" r:id="rId5" imgW="3778171" imgH="2063116" progId="Visio.Drawing.11">
                  <p:embed/>
                  <p:pic>
                    <p:nvPicPr>
                      <p:cNvPr id="101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203326"/>
                        <a:ext cx="494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Line 8"/>
          <p:cNvSpPr>
            <a:spLocks noChangeShapeType="1"/>
          </p:cNvSpPr>
          <p:nvPr/>
        </p:nvSpPr>
        <p:spPr bwMode="auto">
          <a:xfrm>
            <a:off x="21336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1382" name="Object 9"/>
          <p:cNvGraphicFramePr>
            <a:graphicFrameLocks noChangeAspect="1"/>
          </p:cNvGraphicFramePr>
          <p:nvPr/>
        </p:nvGraphicFramePr>
        <p:xfrm>
          <a:off x="2800350" y="23891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Visio" r:id="rId7" imgW="368457" imgH="483627" progId="Visio.Drawing.11">
                  <p:embed/>
                </p:oleObj>
              </mc:Choice>
              <mc:Fallback>
                <p:oleObj name="Visio" r:id="rId7" imgW="368457" imgH="483627" progId="Visio.Drawing.11">
                  <p:embed/>
                  <p:pic>
                    <p:nvPicPr>
                      <p:cNvPr id="1013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891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"/>
          <p:cNvGraphicFramePr>
            <a:graphicFrameLocks noChangeAspect="1"/>
          </p:cNvGraphicFramePr>
          <p:nvPr/>
        </p:nvGraphicFramePr>
        <p:xfrm>
          <a:off x="3092450" y="539837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Visio" r:id="rId9" imgW="368457" imgH="483627" progId="Visio.Drawing.11">
                  <p:embed/>
                </p:oleObj>
              </mc:Choice>
              <mc:Fallback>
                <p:oleObj name="Visio" r:id="rId9" imgW="368457" imgH="483627" progId="Visio.Drawing.11">
                  <p:embed/>
                  <p:pic>
                    <p:nvPicPr>
                      <p:cNvPr id="1013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9837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11"/>
          <p:cNvGraphicFramePr>
            <a:graphicFrameLocks noChangeAspect="1"/>
          </p:cNvGraphicFramePr>
          <p:nvPr/>
        </p:nvGraphicFramePr>
        <p:xfrm>
          <a:off x="3092450" y="587282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Visio" r:id="rId10" imgW="368457" imgH="483627" progId="Visio.Drawing.11">
                  <p:embed/>
                </p:oleObj>
              </mc:Choice>
              <mc:Fallback>
                <p:oleObj name="Visio" r:id="rId10" imgW="368457" imgH="483627" progId="Visio.Drawing.11">
                  <p:embed/>
                  <p:pic>
                    <p:nvPicPr>
                      <p:cNvPr id="10138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72824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4"/>
          <p:cNvGraphicFramePr>
            <a:graphicFrameLocks noChangeAspect="1"/>
          </p:cNvGraphicFramePr>
          <p:nvPr/>
        </p:nvGraphicFramePr>
        <p:xfrm>
          <a:off x="3108325" y="5198555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Visio" r:id="rId11" imgW="440476" imgH="440398" progId="Visio.Drawing.11">
                  <p:embed/>
                </p:oleObj>
              </mc:Choice>
              <mc:Fallback>
                <p:oleObj name="Visio" r:id="rId11" imgW="440476" imgH="440398" progId="Visio.Drawing.11">
                  <p:embed/>
                  <p:pic>
                    <p:nvPicPr>
                      <p:cNvPr id="1013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198555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6"/>
          <p:cNvGraphicFramePr>
            <a:graphicFrameLocks noChangeAspect="1"/>
          </p:cNvGraphicFramePr>
          <p:nvPr/>
        </p:nvGraphicFramePr>
        <p:xfrm>
          <a:off x="2800350" y="31257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Visio" r:id="rId13" imgW="368457" imgH="483627" progId="Visio.Drawing.11">
                  <p:embed/>
                </p:oleObj>
              </mc:Choice>
              <mc:Fallback>
                <p:oleObj name="Visio" r:id="rId13" imgW="368457" imgH="483627" progId="Visio.Drawing.11">
                  <p:embed/>
                  <p:pic>
                    <p:nvPicPr>
                      <p:cNvPr id="1013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57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3108325" y="5676602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Visio" r:id="rId14" imgW="440476" imgH="440398" progId="Visio.Drawing.11">
                  <p:embed/>
                </p:oleObj>
              </mc:Choice>
              <mc:Fallback>
                <p:oleObj name="Visio" r:id="rId14" imgW="440476" imgH="440398" progId="Visio.Drawing.11">
                  <p:embed/>
                  <p:pic>
                    <p:nvPicPr>
                      <p:cNvPr id="10138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76602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58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986"/>
          </a:xfrm>
        </p:spPr>
        <p:txBody>
          <a:bodyPr>
            <a:no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</a:p>
        </p:txBody>
      </p:sp>
      <p:graphicFrame>
        <p:nvGraphicFramePr>
          <p:cNvPr id="102403" name="Object 6"/>
          <p:cNvGraphicFramePr>
            <a:graphicFrameLocks noChangeAspect="1"/>
          </p:cNvGraphicFramePr>
          <p:nvPr/>
        </p:nvGraphicFramePr>
        <p:xfrm>
          <a:off x="1755775" y="1425575"/>
          <a:ext cx="42291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3778171" imgH="4262404" progId="Visio.Drawing.11">
                  <p:embed/>
                </p:oleObj>
              </mc:Choice>
              <mc:Fallback>
                <p:oleObj name="Visio" r:id="rId3" imgW="3778171" imgH="4262404" progId="Visio.Drawing.11">
                  <p:embed/>
                  <p:pic>
                    <p:nvPicPr>
                      <p:cNvPr id="1024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25575"/>
                        <a:ext cx="422910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8"/>
          <p:cNvGraphicFramePr>
            <a:graphicFrameLocks noChangeAspect="1"/>
          </p:cNvGraphicFramePr>
          <p:nvPr/>
        </p:nvGraphicFramePr>
        <p:xfrm>
          <a:off x="6215064" y="2019300"/>
          <a:ext cx="4287837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5" imgW="3869611" imgH="3174648" progId="Visio.Drawing.11">
                  <p:embed/>
                </p:oleObj>
              </mc:Choice>
              <mc:Fallback>
                <p:oleObj name="Visio" r:id="rId5" imgW="3869611" imgH="3174648" progId="Visio.Drawing.11">
                  <p:embed/>
                  <p:pic>
                    <p:nvPicPr>
                      <p:cNvPr id="1024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4" y="2019300"/>
                        <a:ext cx="4287837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6083300" y="1422400"/>
            <a:ext cx="0" cy="482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69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702</Words>
  <Application>Microsoft Office PowerPoint</Application>
  <PresentationFormat>Широкоэкранный</PresentationFormat>
  <Paragraphs>119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Клас</vt:lpstr>
      <vt:lpstr>Презентация PowerPoint</vt:lpstr>
      <vt:lpstr>Презентация PowerPoint</vt:lpstr>
      <vt:lpstr>Презентация PowerPoint</vt:lpstr>
      <vt:lpstr>Клас. Його елементи</vt:lpstr>
      <vt:lpstr>Звернення до елементів класу</vt:lpstr>
      <vt:lpstr>Перевантаження методів</vt:lpstr>
      <vt:lpstr>Конструктори</vt:lpstr>
      <vt:lpstr>Приклад використання конструкторів</vt:lpstr>
      <vt:lpstr>Посилання this</vt:lpstr>
      <vt:lpstr>Статичні поля</vt:lpstr>
      <vt:lpstr>Статичні методи</vt:lpstr>
      <vt:lpstr>Специфікатор final</vt:lpstr>
      <vt:lpstr>Ініціалізація полів</vt:lpstr>
      <vt:lpstr>Ініціалізація полів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Поняття класу</dc:title>
  <dc:creator>Шейко Ростислав Олександрович</dc:creator>
  <cp:lastModifiedBy>я я</cp:lastModifiedBy>
  <cp:revision>23</cp:revision>
  <dcterms:created xsi:type="dcterms:W3CDTF">2023-12-18T13:23:54Z</dcterms:created>
  <dcterms:modified xsi:type="dcterms:W3CDTF">2024-03-01T15:38:39Z</dcterms:modified>
</cp:coreProperties>
</file>