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67" r:id="rId11"/>
    <p:sldId id="727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34F2A-30A2-411B-AF6A-FF1DF182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330F29-9F2E-4845-BDA6-827E6593A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1F352A-7175-4FE0-9377-93E151C6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BBFD17-2E3D-4A21-9360-72DDED5E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C797F9-A9ED-4A6D-9940-54271722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01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A467E-F13B-4F62-8696-56A17ACF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E2A7B9-BB13-48C9-9891-CA9368621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B6C86F-2764-4ADD-8CC4-B56BA83E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DD3EF5-25AF-423B-A7CB-147ADC7A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23536D-C529-4E97-B068-05EB0AF0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558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1CA38C-9620-483A-A161-B1080A584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8CE064-E216-44AD-B295-4716F6B63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EB4B32-347F-440D-9E45-9F0A2C9E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C81975-E737-42D8-B60D-CCE22CE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FB9923-D5FA-49EF-8857-EAF5E9F5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13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18FC0-0698-40C6-878D-DCF445B3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953C-C272-45E1-A97F-0BD8E706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34DAC-EA96-42A7-954B-81DAF4A2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19D19-64D1-45E4-91F2-07348A69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5743F-E748-4F93-974E-9BB7DE49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816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B38C1-B24F-4134-9D62-88D6AF86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D97C05-C6C5-4725-84D4-D947466C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7B2EA-C95C-4C6B-9368-42836F3D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670752-5201-4963-886D-C24108B6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2E128-FC3A-47A4-AF02-744A544B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19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38861-BBB2-4E89-860C-BF3C4AB4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428B7-1774-4A64-8CE6-B781DFF4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31DAE8-1D92-41D5-A38F-413A7281E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4800A-F4E3-42EB-83FC-46252720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8D546B-B178-464A-9395-3C8EBA1A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80B8FF-27DB-4E71-A0FF-4F56321B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305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92B54-A848-4DFF-A742-A3F9CD19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5814E1-4FFC-4554-B390-60770F1C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F967AC-F6A3-4BF0-8F3E-191DB684B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D3496-27FB-4A95-85F7-285ABC7E9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0CD42-3C31-4D84-B8C3-4E2FCBA70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ABD878-E977-402B-8921-65F1257F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9E5D32-F530-49B0-A0DE-DBE193B1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DD6851-CABA-461E-8D75-714B5EA5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29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AE555-694A-4E7C-BCAE-46EC4672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DE546A-B8C1-4CFF-A9E6-905E28CA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02A7DB-0125-4DC6-B265-237E3877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1A77E1-9EB7-4341-AD30-A962F547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27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3EC7BD-C0E1-4129-B67B-2C4AB94A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F13776-4973-407F-9416-14A6CE24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6B5136-EF3B-4683-879B-78C9175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989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8FAFF-358B-431C-9E63-35CCCC49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8AEA7-579F-41EC-83F9-25001B5D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51BF74-3679-4276-8FE4-7FFE8EF07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37902B-5DFA-480D-8A94-1936CC31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8690CB-C61E-410F-AC21-A71EE3AE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989353-8597-43B1-A275-369CA518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489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6D664-085E-4147-B948-6C438E19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709B6E-9443-4002-968B-FD0E03E83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D25541-AFC2-4582-A4F7-68E40473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5645F3-5A50-478B-BB6B-FD6A4B43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C95D4B-BA32-4B46-BA86-0955C071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3B5B92-9DC2-4F48-A968-6CD93919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36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8B589-07D7-424A-97F0-3F126E8E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3E7EAB-8A12-4C37-9689-BE50D992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56087-80AB-4698-AEFF-C0E40B1E3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6397-81EA-4CFE-ABE0-DFAF6EB92E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163286-A3AF-47A2-AB2F-C383A12E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BA187-718B-47B6-869A-67EF11B9A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7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9DCF20-244E-4C95-BF4C-3417C43DA499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ru-RU" sz="8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базові</a:t>
            </a:r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оператори</a:t>
            </a:r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566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4FD2D2-83FB-4155-9B93-130340B24628}"/>
              </a:ext>
            </a:extLst>
          </p:cNvPr>
          <p:cNvSpPr txBox="1"/>
          <p:nvPr/>
        </p:nvSpPr>
        <p:spPr>
          <a:xfrm>
            <a:off x="435990" y="1884198"/>
            <a:ext cx="6094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 = (умова) ?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значення_якщо_умова_правдива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значення_якщо_умова_хибна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dirty="0"/>
          </a:p>
          <a:p>
            <a:r>
              <a:rPr lang="uk-UA" dirty="0"/>
              <a:t>Ось приклад використання </a:t>
            </a:r>
            <a:r>
              <a:rPr lang="uk-UA" dirty="0" err="1"/>
              <a:t>тернарної</a:t>
            </a:r>
            <a:r>
              <a:rPr lang="uk-UA" dirty="0"/>
              <a:t> операції в </a:t>
            </a:r>
            <a:r>
              <a:rPr lang="uk-UA" dirty="0" err="1"/>
              <a:t>Java</a:t>
            </a:r>
            <a:r>
              <a:rPr lang="uk-UA" dirty="0"/>
              <a:t>:</a:t>
            </a:r>
          </a:p>
          <a:p>
            <a:endParaRPr lang="uk-UA" dirty="0"/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число1 = 10;</a:t>
            </a: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число2 = 20;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(число1 &gt; число2) ? число1 : число2;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result = true ? 1 : 0;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("Більше число: " +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C1BBC-22D5-4B83-94A5-6F540A80E9EC}"/>
              </a:ext>
            </a:extLst>
          </p:cNvPr>
          <p:cNvSpPr txBox="1"/>
          <p:nvPr/>
        </p:nvSpPr>
        <p:spPr>
          <a:xfrm>
            <a:off x="3048786" y="200669"/>
            <a:ext cx="6094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Тернарна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операція в мові програмування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1438D-E0DA-4CAC-B02F-0C0515609532}"/>
              </a:ext>
            </a:extLst>
          </p:cNvPr>
          <p:cNvSpPr txBox="1"/>
          <p:nvPr/>
        </p:nvSpPr>
        <p:spPr>
          <a:xfrm>
            <a:off x="6986047" y="2960017"/>
            <a:ext cx="4769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цьому прикладі `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більше_число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отримує значення `число1`, якщо `число1` більше `число2`, інакше воно отримує значення `число2`. Таким чином, відображається більше з двох чисел.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999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Вирази і пріоритет операцій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sz="half" idx="1"/>
          </p:nvPr>
        </p:nvSpPr>
        <p:spPr>
          <a:xfrm>
            <a:off x="1981200" y="1600201"/>
            <a:ext cx="4495800" cy="33178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 складається з операндів та операцій, які виконуються відповідно до своїх пріоритетів.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 з однаковим пріоритетом виконуються в порядку з права наліво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пріоритетів від 1 до 13 і зліва направо для пріоритету 14.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визначення пріоритетів операцій можна використовувати круглі дужки.</a:t>
            </a:r>
          </a:p>
        </p:txBody>
      </p:sp>
      <p:sp>
        <p:nvSpPr>
          <p:cNvPr id="59396" name="Rectangle 55"/>
          <p:cNvSpPr>
            <a:spLocks noGrp="1"/>
          </p:cNvSpPr>
          <p:nvPr>
            <p:ph type="body" sz="half" idx="2"/>
          </p:nvPr>
        </p:nvSpPr>
        <p:spPr>
          <a:xfrm>
            <a:off x="6507164" y="1600201"/>
            <a:ext cx="1863725" cy="4500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Операнд: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константа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 (об’єкт)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 методу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</a:p>
          <a:p>
            <a:pPr>
              <a:lnSpc>
                <a:spcPct val="90000"/>
              </a:lnSpc>
            </a:pPr>
            <a:endParaRPr lang="uk-UA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1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03763"/>
              </p:ext>
            </p:extLst>
          </p:nvPr>
        </p:nvGraphicFramePr>
        <p:xfrm>
          <a:off x="8494713" y="1214438"/>
          <a:ext cx="2346112" cy="5030786"/>
        </p:xfrm>
        <a:graphic>
          <a:graphicData uri="http://schemas.openxmlformats.org/drawingml/2006/table">
            <a:tbl>
              <a:tblPr/>
              <a:tblGrid>
                <a:gridCol w="718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Операція</a:t>
                      </a:r>
                      <a:endParaRPr kumimoji="0" lang="en-US" alt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 x--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2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++x --x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+x -x ~ !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/ %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-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 &gt;&gt; &gt;&gt;&gt;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2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&gt; &lt;= &gt;= </a:t>
                      </a:r>
                      <a:r>
                        <a:rPr kumimoji="0" lang="en-US" alt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instanceof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 !=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?: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2301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+= -= *= /= %= &amp;= ^= |= &lt;&lt;= &gt;&gt;= &gt;&gt;&gt;=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9447" name="Text Box 56"/>
          <p:cNvSpPr txBox="1">
            <a:spLocks noChangeArrowheads="1"/>
          </p:cNvSpPr>
          <p:nvPr/>
        </p:nvSpPr>
        <p:spPr bwMode="auto">
          <a:xfrm>
            <a:off x="2003425" y="5084763"/>
            <a:ext cx="6167438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int</a:t>
            </a:r>
            <a:r>
              <a:rPr lang="ru-RU" altLang="ru-RU" sz="1600" dirty="0">
                <a:latin typeface="Courier New" panose="02070309020205020404" pitchFamily="49" charset="0"/>
              </a:rPr>
              <a:t> a = 10 + 5 * 2 - 7;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double</a:t>
            </a:r>
            <a:r>
              <a:rPr lang="ru-RU" altLang="ru-RU" sz="1600" dirty="0">
                <a:latin typeface="Courier New" panose="02070309020205020404" pitchFamily="49" charset="0"/>
              </a:rPr>
              <a:t> z = </a:t>
            </a:r>
            <a:r>
              <a:rPr lang="ru-RU" altLang="ru-RU" sz="1600" dirty="0" err="1">
                <a:latin typeface="Courier New" panose="02070309020205020404" pitchFamily="49" charset="0"/>
              </a:rPr>
              <a:t>Math.sqrt</a:t>
            </a:r>
            <a:r>
              <a:rPr lang="ru-RU" altLang="ru-RU" sz="1600" dirty="0">
                <a:latin typeface="Courier New" panose="02070309020205020404" pitchFamily="49" charset="0"/>
              </a:rPr>
              <a:t>(25) + a * (10 - 2);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600" dirty="0" err="1">
                <a:latin typeface="Courier New" panose="02070309020205020404" pitchFamily="49" charset="0"/>
              </a:rPr>
              <a:t>boolean</a:t>
            </a:r>
            <a:r>
              <a:rPr lang="en-US" altLang="ru-RU" sz="1600" dirty="0">
                <a:latin typeface="Courier New" panose="02070309020205020404" pitchFamily="49" charset="0"/>
              </a:rPr>
              <a:t> b =  3 &gt; 7 || 4 &gt; 0 &amp;&amp; 2 == 2;</a:t>
            </a:r>
            <a:endParaRPr lang="ru-RU" altLang="ru-RU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ru-RU" altLang="ru-RU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26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D5D26E-4830-4933-9C2A-9659BD92F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371600"/>
            <a:ext cx="5162550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FF01D-8499-4F0A-BBEF-90AAC17678B9}"/>
              </a:ext>
            </a:extLst>
          </p:cNvPr>
          <p:cNvSpPr txBox="1"/>
          <p:nvPr/>
        </p:nvSpPr>
        <p:spPr>
          <a:xfrm>
            <a:off x="4280555" y="490193"/>
            <a:ext cx="3630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Арифметичні операції</a:t>
            </a:r>
          </a:p>
        </p:txBody>
      </p:sp>
    </p:spTree>
    <p:extLst>
      <p:ext uri="{BB962C8B-B14F-4D97-AF65-F5344CB8AC3E}">
        <p14:creationId xmlns:p14="http://schemas.microsoft.com/office/powerpoint/2010/main" val="372088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CA8B9D-CA04-4FAE-B03F-E80A8FF4366A}"/>
              </a:ext>
            </a:extLst>
          </p:cNvPr>
          <p:cNvSpPr txBox="1"/>
          <p:nvPr/>
        </p:nvSpPr>
        <p:spPr>
          <a:xfrm>
            <a:off x="3285240" y="294571"/>
            <a:ext cx="5175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225C7E-0F26-4188-BA85-3B5F923E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870" y="1011168"/>
            <a:ext cx="555773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3.2f;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*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16.0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+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8.199999809265137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-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1.7999999523162842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/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1.5625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тип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inherit"/>
                <a:cs typeface="Courier New" panose="02070309020205020404" pitchFamily="49" charset="0"/>
              </a:rPr>
              <a:t>'A’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c = 'B’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67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8E429-D3BB-49C3-833E-30FBFEAE261F}"/>
              </a:ext>
            </a:extLst>
          </p:cNvPr>
          <p:cNvSpPr txBox="1"/>
          <p:nvPr/>
        </p:nvSpPr>
        <p:spPr>
          <a:xfrm>
            <a:off x="730576" y="1254283"/>
            <a:ext cx="510932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арифметичні операції '+', '-', '*', '/’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8;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+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-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13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*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-40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/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-1 - ділення націло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+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13.5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f1 -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-6.5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*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35.0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/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0.3499999940395355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31161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41D211-D570-4FB0-9437-642A996B9261}"/>
              </a:ext>
            </a:extLst>
          </p:cNvPr>
          <p:cNvSpPr txBox="1"/>
          <p:nvPr/>
        </p:nvSpPr>
        <p:spPr>
          <a:xfrm>
            <a:off x="6711884" y="2505670"/>
            <a:ext cx="385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9CC146-F67C-4FD4-ABB3-CFDA9267C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45" y="197346"/>
            <a:ext cx="9202366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% - остача від ділення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4;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)(8 % a);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0.5f;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1.2f;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1.1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 %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1.5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6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05AD6A-D9B9-45CA-80D6-CD09CF9F75E0}"/>
              </a:ext>
            </a:extLst>
          </p:cNvPr>
          <p:cNvSpPr txBox="1"/>
          <p:nvPr/>
        </p:nvSpPr>
        <p:spPr>
          <a:xfrm>
            <a:off x="3048786" y="37441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 декременту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–</a:t>
            </a:r>
            <a:endParaRPr lang="ru-RU" b="1" i="0" dirty="0"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73625-8AE5-4FFF-98B3-634C9A878C72}"/>
              </a:ext>
            </a:extLst>
          </p:cNvPr>
          <p:cNvSpPr txBox="1"/>
          <p:nvPr/>
        </p:nvSpPr>
        <p:spPr>
          <a:xfrm>
            <a:off x="483124" y="1162648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ru-RU" sz="16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декременту ‘</a:t>
            </a:r>
            <a:r>
              <a:rPr lang="ru-RU" sz="1600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зменшує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241DBA-5C74-4C82-9F5F-C63AC72B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553" y="2596465"/>
            <a:ext cx="2519151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9;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10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-15;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-16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2.3f;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3.3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-3.85f;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-4.85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A809F7-330B-4707-9E84-149B214C5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627" y="3767494"/>
            <a:ext cx="3014975" cy="252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Операцію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+ 1;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само операцію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a--;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- 1;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Восклицательный знак – Бесплатные иконки: формы и символы">
            <a:extLst>
              <a:ext uri="{FF2B5EF4-FFF2-40B4-BE49-F238E27FC236}">
                <a16:creationId xmlns:a16="http://schemas.microsoft.com/office/drawing/2014/main" id="{D4C25CCC-A9AA-4546-B9CF-E69967A94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152" y="3692472"/>
            <a:ext cx="2523719" cy="252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C8717D-7B49-4C29-B471-62BC10AF4C5B}"/>
              </a:ext>
            </a:extLst>
          </p:cNvPr>
          <p:cNvSpPr txBox="1"/>
          <p:nvPr/>
        </p:nvSpPr>
        <p:spPr>
          <a:xfrm>
            <a:off x="2102177" y="1987278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3</a:t>
            </a:r>
          </a:p>
        </p:txBody>
      </p:sp>
    </p:spTree>
    <p:extLst>
      <p:ext uri="{BB962C8B-B14F-4D97-AF65-F5344CB8AC3E}">
        <p14:creationId xmlns:p14="http://schemas.microsoft.com/office/powerpoint/2010/main" val="251850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5985AC-10E8-444D-8BF3-3C21705A64EB}"/>
              </a:ext>
            </a:extLst>
          </p:cNvPr>
          <p:cNvSpPr txBox="1"/>
          <p:nvPr/>
        </p:nvSpPr>
        <p:spPr>
          <a:xfrm>
            <a:off x="3972613" y="94515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Яка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префіксною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постфіксною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формою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та декременту (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–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65873-2EFF-45FA-8571-7AD60840764D}"/>
              </a:ext>
            </a:extLst>
          </p:cNvPr>
          <p:cNvSpPr txBox="1"/>
          <p:nvPr/>
        </p:nvSpPr>
        <p:spPr>
          <a:xfrm>
            <a:off x="4157221" y="1470582"/>
            <a:ext cx="734348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 між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префіксною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постфіксною формами застосування проявляється, коли операції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частиною більш складного виразу.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префіксній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формі (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результуюче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постфіксній формі 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a–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попереднє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DEA3885-CA4A-451E-8058-D1878CB0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47" y="1390432"/>
            <a:ext cx="291916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-6; a = -5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++a;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-5; a = -5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3; a = 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--a;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2; a = 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5.7f;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++f;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6.7; f = 6.7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81018-32BF-4A74-977E-0DC4516A654C}"/>
              </a:ext>
            </a:extLst>
          </p:cNvPr>
          <p:cNvSpPr txBox="1"/>
          <p:nvPr/>
        </p:nvSpPr>
        <p:spPr>
          <a:xfrm>
            <a:off x="801278" y="923826"/>
            <a:ext cx="1568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4</a:t>
            </a:r>
          </a:p>
        </p:txBody>
      </p:sp>
    </p:spTree>
    <p:extLst>
      <p:ext uri="{BB962C8B-B14F-4D97-AF65-F5344CB8AC3E}">
        <p14:creationId xmlns:p14="http://schemas.microsoft.com/office/powerpoint/2010/main" val="208784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660E40-297F-439B-AF6D-BC6E130E69D0}"/>
              </a:ext>
            </a:extLst>
          </p:cNvPr>
          <p:cNvSpPr txBox="1"/>
          <p:nvPr/>
        </p:nvSpPr>
        <p:spPr>
          <a:xfrm>
            <a:off x="3048786" y="16702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складених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арифметичних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присвоюванням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+=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-=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*=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/=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%=</a:t>
            </a:r>
            <a:endParaRPr lang="ru-RU" b="1" i="0" dirty="0">
              <a:solidFill>
                <a:srgbClr val="2B2B2B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FA3626-A80C-4530-AF15-9F5153967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307" y="927272"/>
            <a:ext cx="3415645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Складені арифметичні операції з присвоюванням мають 2 переваги: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зменшують об’єм введеного коду,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коли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 зустрічаються довгі імена змінних;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реалізація складених арифметичних операцій у виконавчому середовищі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Java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 є більш ефективною ніж реалізація відповідних довгих операцій присвоювання.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Загальний вигляд складеної операції з присвоюванням:</a:t>
            </a:r>
            <a:endParaRPr kumimoji="0" lang="uk-UA" altLang="uk-UA" sz="1600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змінна операція = вираз;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Така операція замінює стандартну форму присвоювання:</a:t>
            </a:r>
            <a:endParaRPr kumimoji="0" lang="uk-UA" altLang="uk-UA" sz="1600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змінна = змінна операція вираз;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70DA54-6293-4296-A018-E8D2B41A1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07" y="813359"/>
            <a:ext cx="6725055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7;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+= 8;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+ 8 = 15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-=5;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- 5 = -3 - 5 = -8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*=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30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/= 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4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%= 7; // a = 30 % 7 =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3.5f;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+= 2*f;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+ 2*3.5 = 10.5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-8.0f;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-= 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- f = 0.0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6.5f;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%=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0.5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D9E07-06F8-4B0D-BBEA-6FA441240D26}"/>
              </a:ext>
            </a:extLst>
          </p:cNvPr>
          <p:cNvSpPr txBox="1"/>
          <p:nvPr/>
        </p:nvSpPr>
        <p:spPr>
          <a:xfrm>
            <a:off x="483609" y="444027"/>
            <a:ext cx="145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5</a:t>
            </a:r>
          </a:p>
        </p:txBody>
      </p:sp>
    </p:spTree>
    <p:extLst>
      <p:ext uri="{BB962C8B-B14F-4D97-AF65-F5344CB8AC3E}">
        <p14:creationId xmlns:p14="http://schemas.microsoft.com/office/powerpoint/2010/main" val="195555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4BD045-DAFC-4C6D-B2B2-5675702B72EF}"/>
              </a:ext>
            </a:extLst>
          </p:cNvPr>
          <p:cNvSpPr txBox="1"/>
          <p:nvPr/>
        </p:nvSpPr>
        <p:spPr>
          <a:xfrm>
            <a:off x="0" y="1602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 відношення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407D7E98-0603-4389-9B97-D94D6E033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38792"/>
              </p:ext>
            </p:extLst>
          </p:nvPr>
        </p:nvGraphicFramePr>
        <p:xfrm>
          <a:off x="1071513" y="850164"/>
          <a:ext cx="10048974" cy="57607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508356">
                  <a:extLst>
                    <a:ext uri="{9D8B030D-6E8A-4147-A177-3AD203B41FA5}">
                      <a16:colId xmlns:a16="http://schemas.microsoft.com/office/drawing/2014/main" val="148802417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1309097056"/>
                    </a:ext>
                  </a:extLst>
                </a:gridCol>
                <a:gridCol w="3217329">
                  <a:extLst>
                    <a:ext uri="{9D8B030D-6E8A-4147-A177-3AD203B41FA5}">
                      <a16:colId xmlns:a16="http://schemas.microsoft.com/office/drawing/2014/main" val="644866427"/>
                    </a:ext>
                  </a:extLst>
                </a:gridCol>
                <a:gridCol w="2513539">
                  <a:extLst>
                    <a:ext uri="{9D8B030D-6E8A-4147-A177-3AD203B41FA5}">
                      <a16:colId xmlns:a16="http://schemas.microsoft.com/office/drawing/2014/main" val="147470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Назва операції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Знак операції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Приклад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Результат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5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==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1;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==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2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не 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!=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1;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</a:t>
                      </a:r>
                      <a:r>
                        <a:rPr lang="uk-UA" sz="2400" kern="1200" dirty="0">
                          <a:solidFill>
                            <a:schemeClr val="dk1"/>
                          </a:solidFill>
                          <a:effectLst/>
                        </a:rPr>
                        <a:t>!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32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менше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2;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&lt;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2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більше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1;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&gt;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8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менше або 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2;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&lt;=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3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більше або 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2;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&gt;=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7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7906E5-D1D0-4EBE-9CB3-D8CBF81FA227}"/>
              </a:ext>
            </a:extLst>
          </p:cNvPr>
          <p:cNvSpPr txBox="1"/>
          <p:nvPr/>
        </p:nvSpPr>
        <p:spPr>
          <a:xfrm>
            <a:off x="-1" y="23950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Логічні операції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2D68010C-4718-4C66-BA7E-6F675BE88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24137"/>
              </p:ext>
            </p:extLst>
          </p:nvPr>
        </p:nvGraphicFramePr>
        <p:xfrm>
          <a:off x="757783" y="1783080"/>
          <a:ext cx="10676433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1981">
                  <a:extLst>
                    <a:ext uri="{9D8B030D-6E8A-4147-A177-3AD203B41FA5}">
                      <a16:colId xmlns:a16="http://schemas.microsoft.com/office/drawing/2014/main" val="2410332276"/>
                    </a:ext>
                  </a:extLst>
                </a:gridCol>
                <a:gridCol w="1500220">
                  <a:extLst>
                    <a:ext uri="{9D8B030D-6E8A-4147-A177-3AD203B41FA5}">
                      <a16:colId xmlns:a16="http://schemas.microsoft.com/office/drawing/2014/main" val="1578808550"/>
                    </a:ext>
                  </a:extLst>
                </a:gridCol>
                <a:gridCol w="4809383">
                  <a:extLst>
                    <a:ext uri="{9D8B030D-6E8A-4147-A177-3AD203B41FA5}">
                      <a16:colId xmlns:a16="http://schemas.microsoft.com/office/drawing/2014/main" val="1759590944"/>
                    </a:ext>
                  </a:extLst>
                </a:gridCol>
                <a:gridCol w="1564849">
                  <a:extLst>
                    <a:ext uri="{9D8B030D-6E8A-4147-A177-3AD203B41FA5}">
                      <a16:colId xmlns:a16="http://schemas.microsoft.com/office/drawing/2014/main" val="374230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Назва операції</a:t>
                      </a:r>
                      <a:r>
                        <a:rPr lang="en-US" sz="2400" dirty="0"/>
                        <a:t>`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Знак операції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Приклад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Результат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Логічне «І»(</a:t>
                      </a:r>
                      <a:r>
                        <a:rPr lang="uk-UA" sz="2400" dirty="0" err="1"/>
                        <a:t>кон</a:t>
                      </a:r>
                      <a:r>
                        <a:rPr lang="en-US" sz="2400" dirty="0"/>
                        <a:t>`</a:t>
                      </a:r>
                      <a:r>
                        <a:rPr lang="uk-UA" sz="2400" dirty="0" err="1"/>
                        <a:t>юнкція</a:t>
                      </a:r>
                      <a:r>
                        <a:rPr lang="uk-UA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&amp;&amp;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int c, a = 1, b = 2;</a:t>
                      </a:r>
                    </a:p>
                    <a:p>
                      <a:pPr algn="l"/>
                      <a:r>
                        <a:rPr lang="en-US" sz="2400" dirty="0" err="1"/>
                        <a:t>boolean</a:t>
                      </a:r>
                      <a:r>
                        <a:rPr lang="en-US" sz="2400" dirty="0"/>
                        <a:t> c = a &gt; 0 &amp;&amp; b &lt; 9;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dirty="0"/>
                        <a:t>Логічне «АБО»(</a:t>
                      </a:r>
                      <a:r>
                        <a:rPr lang="uk-UA" sz="2400" dirty="0" err="1"/>
                        <a:t>диз</a:t>
                      </a:r>
                      <a:r>
                        <a:rPr lang="en-US" sz="2400" dirty="0"/>
                        <a:t>`</a:t>
                      </a:r>
                      <a:r>
                        <a:rPr lang="uk-UA" sz="2400" dirty="0" err="1"/>
                        <a:t>юнкція</a:t>
                      </a:r>
                      <a:r>
                        <a:rPr lang="uk-UA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||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int a = 5, b = 2;</a:t>
                      </a:r>
                    </a:p>
                    <a:p>
                      <a:pPr algn="l"/>
                      <a:r>
                        <a:rPr lang="en-US" sz="2400" dirty="0" err="1"/>
                        <a:t>boolean</a:t>
                      </a:r>
                      <a:r>
                        <a:rPr lang="en-US" sz="2400" dirty="0"/>
                        <a:t> c = a ==  5|| b &gt; 3;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906794"/>
                  </a:ext>
                </a:extLst>
              </a:tr>
              <a:tr h="235269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Логічне «НІ» (заперечення)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int a = 0, b = 2;</a:t>
                      </a:r>
                    </a:p>
                    <a:p>
                      <a:pPr algn="l"/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 = !(a == 3);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6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4703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1501</Words>
  <Application>Microsoft Office PowerPoint</Application>
  <PresentationFormat>Широкоэкранный</PresentationFormat>
  <Paragraphs>209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inherit</vt:lpstr>
      <vt:lpstr>Lato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Вирази і пріоритет операцій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25</cp:revision>
  <dcterms:created xsi:type="dcterms:W3CDTF">2023-10-11T13:14:03Z</dcterms:created>
  <dcterms:modified xsi:type="dcterms:W3CDTF">2024-01-26T16:49:24Z</dcterms:modified>
</cp:coreProperties>
</file>