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311" r:id="rId3"/>
    <p:sldId id="698" r:id="rId4"/>
    <p:sldId id="699" r:id="rId5"/>
    <p:sldId id="315" r:id="rId6"/>
    <p:sldId id="316" r:id="rId7"/>
    <p:sldId id="317" r:id="rId8"/>
    <p:sldId id="318" r:id="rId9"/>
    <p:sldId id="321" r:id="rId10"/>
    <p:sldId id="697" r:id="rId11"/>
    <p:sldId id="694" r:id="rId12"/>
    <p:sldId id="700" r:id="rId13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1F0EE8-BB09-4D9B-ACB2-899639A59373}" type="datetimeFigureOut">
              <a:rPr lang="uk-UA" smtClean="0"/>
              <a:t>03.03.2024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FF40A0-C126-4173-ACD7-9E731B85DBC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28513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AFB5FA-2568-4906-ACF8-141DF86A29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48A7869-3199-40E1-B73D-0D788589F0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D253A11-B5C9-494A-9EF8-CE5B50114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1155F-0EA8-4608-9748-615CE40E00AD}" type="datetimeFigureOut">
              <a:rPr lang="uk-UA" smtClean="0"/>
              <a:t>03.03.2024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92C9501-31C5-4CC1-97C5-A833F28D1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F399180-482C-4DED-A9A5-0E8092020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5AB00-FB29-4487-B5AC-EB9F3079F43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40070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8ADC31-7D47-4057-8AA6-AE869922E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DE2D2AC-B356-4F77-9341-9CADB311F2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C2A37C0-F0BE-425E-90C8-9CB3CEE09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1155F-0EA8-4608-9748-615CE40E00AD}" type="datetimeFigureOut">
              <a:rPr lang="uk-UA" smtClean="0"/>
              <a:t>03.03.2024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3D35196-DCD7-4150-9347-2BF7130E8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EBD71EA-6D9E-4325-99A2-CCF9ACEF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5AB00-FB29-4487-B5AC-EB9F3079F43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29912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030C89B-C27D-43F1-A51D-AA32A1099E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6E8628B-AC1C-4A61-AC1E-365703A1AD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3BADFD6-D328-4037-A4C5-924C7D8C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1155F-0EA8-4608-9748-615CE40E00AD}" type="datetimeFigureOut">
              <a:rPr lang="uk-UA" smtClean="0"/>
              <a:t>03.03.2024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407A2D8-6119-49FA-9417-CFC38BFD7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B3ACAA6-5AB6-446F-AE77-C700EA4D8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5AB00-FB29-4487-B5AC-EB9F3079F43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764899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0966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33DFC9-B78B-481A-BF55-D15FE6CAF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7F16204-F341-4D6B-A1E2-7DF6ABB31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D25C3BD-05C9-42A4-90CA-4DD6E1A3E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1155F-0EA8-4608-9748-615CE40E00AD}" type="datetimeFigureOut">
              <a:rPr lang="uk-UA" smtClean="0"/>
              <a:t>03.03.2024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3F089B6-8B9B-40DC-8CF8-1E1CFE19E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9612D76-760C-4AFE-B558-61DEC1304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5AB00-FB29-4487-B5AC-EB9F3079F43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58892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CFDBBA-2DE3-43FF-8087-11049CE86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A7C5128-1FCA-4304-9642-E4D10F9A58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C43B803-764B-41B1-8B5C-A691C73CA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1155F-0EA8-4608-9748-615CE40E00AD}" type="datetimeFigureOut">
              <a:rPr lang="uk-UA" smtClean="0"/>
              <a:t>03.03.2024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E139F7F-3E1B-4115-9C4D-496CB0AB4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D5CCB8F-D126-40E4-8B10-09DC91872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5AB00-FB29-4487-B5AC-EB9F3079F43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73076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AC7D0F-4241-435E-B597-FE34D9F18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633D09-D437-4665-AF42-7BABD2069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A0FD15E-727D-4860-89E3-6CF0CB829C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E6B9309-56CB-437D-9C9C-D0304BC26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1155F-0EA8-4608-9748-615CE40E00AD}" type="datetimeFigureOut">
              <a:rPr lang="uk-UA" smtClean="0"/>
              <a:t>03.03.2024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7F2B8AD-2145-4F6A-819D-4625A3D27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AE80569-0E82-4B46-9A5F-8331DAA49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5AB00-FB29-4487-B5AC-EB9F3079F43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72725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51AFEE-D392-4D7C-AB7E-EB6DFE603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44C77FB-F838-4DEA-A455-1401ABAF63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DE6D49A-525D-4732-A372-1BDCD3DA4B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DE8FC7C-CC97-4B07-B690-EA79394A51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74F2F80-BC46-4A41-AEBA-D9D38DE2DB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8DF9376-17F0-4CA4-9261-36DE3B23F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1155F-0EA8-4608-9748-615CE40E00AD}" type="datetimeFigureOut">
              <a:rPr lang="uk-UA" smtClean="0"/>
              <a:t>03.03.2024</a:t>
            </a:fld>
            <a:endParaRPr lang="uk-UA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E773989-D23A-44DD-AADA-732C8138E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8466895-A128-4DF5-8979-C7919CFF1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5AB00-FB29-4487-B5AC-EB9F3079F43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45963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AE5F19-3F2A-4CBE-A84A-B311902C4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C550B77-D077-4320-BED2-3E53C2D18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1155F-0EA8-4608-9748-615CE40E00AD}" type="datetimeFigureOut">
              <a:rPr lang="uk-UA" smtClean="0"/>
              <a:t>03.03.2024</a:t>
            </a:fld>
            <a:endParaRPr lang="uk-UA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7222CAA-8A70-47EA-A8B4-0D671659E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79ECD7F-BCB0-47E3-8844-3E5B36BE4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5AB00-FB29-4487-B5AC-EB9F3079F43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08482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82D5051-B69A-4F92-8CBD-4CED10215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1155F-0EA8-4608-9748-615CE40E00AD}" type="datetimeFigureOut">
              <a:rPr lang="uk-UA" smtClean="0"/>
              <a:t>03.03.2024</a:t>
            </a:fld>
            <a:endParaRPr lang="uk-UA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E54C672-BF4B-4BE3-B6F8-7348DE55B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744A3EF-B566-4323-8736-4D260F57F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5AB00-FB29-4487-B5AC-EB9F3079F43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67927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155A6D-E4A1-48F3-9461-75FC0C062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31DCE3C-91B5-4A4E-84D2-1F590A2E7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1BD324E-97DF-4B05-9EDF-5DC29DE969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4FEC89E-844B-4D0E-AE50-F10AEFACC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1155F-0EA8-4608-9748-615CE40E00AD}" type="datetimeFigureOut">
              <a:rPr lang="uk-UA" smtClean="0"/>
              <a:t>03.03.2024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8C4E93A-8AEC-4289-8240-57E17EF23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360B8EB-97E2-46D2-AE4A-4B6484FA3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5AB00-FB29-4487-B5AC-EB9F3079F43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99842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0F6029-899E-45E7-8395-B945E0575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E4B72B9-E150-4B09-89C8-E92A526D3E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86B3C8E-85AE-4851-8EEF-DE86D7E9F2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A1AC0DF-5AB2-449C-AC55-2D67F4D7D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1155F-0EA8-4608-9748-615CE40E00AD}" type="datetimeFigureOut">
              <a:rPr lang="uk-UA" smtClean="0"/>
              <a:t>03.03.2024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A57AFF1-5F32-4296-A1B1-74CA21F8E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58F22AA-F5D9-4B03-AAB6-DCA4665A4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5AB00-FB29-4487-B5AC-EB9F3079F43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00629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C13693-0858-4F6F-9598-65A6644B5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D3B0008-6AEB-4BA4-AA53-2A1E8F2CF2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20EEB7A-3467-4BB4-9414-C1050410B1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D1155F-0EA8-4608-9748-615CE40E00AD}" type="datetimeFigureOut">
              <a:rPr lang="uk-UA" smtClean="0"/>
              <a:t>03.03.2024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29852F5-2150-43BC-BFBB-27C36A1AF1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A5814F9-BA8C-4CEF-A8E1-2672728D32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15AB00-FB29-4487-B5AC-EB9F3079F43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12717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10" Type="http://schemas.openxmlformats.org/officeDocument/2006/relationships/image" Target="../media/image2.svg"/><Relationship Id="rId4" Type="http://schemas.openxmlformats.org/officeDocument/2006/relationships/tags" Target="../tags/tag4.xml"/><Relationship Id="rId9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docs.oracle.com/javase/8/docs/api/java/lang/Math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docs.oracle.com/javase/8/docs/api/java/lang/Math.htm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hape4326"/>
          <p:cNvGrpSpPr/>
          <p:nvPr>
            <p:custDataLst>
              <p:tags r:id="rId1"/>
            </p:custDataLst>
          </p:nvPr>
        </p:nvGrpSpPr>
        <p:grpSpPr>
          <a:xfrm>
            <a:off x="0" y="0"/>
            <a:ext cx="12192000" cy="6858000"/>
            <a:chOff x="-635000" y="-635000"/>
            <a:chExt cx="12192000" cy="6858000"/>
          </a:xfrm>
          <a:noFill/>
        </p:grpSpPr>
        <p:sp>
          <p:nvSpPr>
            <p:cNvPr id="10" name="Shape4323">
              <a:extLst>
                <a:ext uri="{FF2B5EF4-FFF2-40B4-BE49-F238E27FC236}">
                  <a16:creationId xmlns:a16="http://schemas.microsoft.com/office/drawing/2014/main" id="{141CCFB4-2F64-06B8-AF1D-C9E48150CDA3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-635000" y="-635000"/>
              <a:ext cx="121920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>
              <a:noAutofit/>
            </a:bodyPr>
            <a:lstStyle/>
            <a:p>
              <a:pPr algn="ctr"/>
              <a:endParaRPr lang="ru-RU" sz="1100">
                <a:solidFill>
                  <a:srgbClr val="000000"/>
                </a:solidFill>
                <a:latin typeface="Comfortaa"/>
                <a:cs typeface="Comfortaa"/>
              </a:endParaRPr>
            </a:p>
          </p:txBody>
        </p:sp>
      </p:grpSp>
      <p:grpSp>
        <p:nvGrpSpPr>
          <p:cNvPr id="3" name="Shape4327"/>
          <p:cNvGrpSpPr/>
          <p:nvPr>
            <p:custDataLst>
              <p:tags r:id="rId2"/>
            </p:custDataLst>
          </p:nvPr>
        </p:nvGrpSpPr>
        <p:grpSpPr>
          <a:xfrm>
            <a:off x="5197365" y="984555"/>
            <a:ext cx="1797269" cy="1797269"/>
            <a:chOff x="4562366" y="349555"/>
            <a:chExt cx="1797269" cy="1797269"/>
          </a:xfrm>
        </p:grpSpPr>
        <p:pic>
          <p:nvPicPr>
            <p:cNvPr id="5" name="Shape4328"/>
            <p:cNvPicPr/>
            <p:nvPr>
              <p:custDataLst>
                <p:tags r:id="rId6"/>
              </p:custDataLst>
            </p:nvPr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562366" y="349555"/>
              <a:ext cx="1797269" cy="1797269"/>
            </a:xfrm>
            <a:prstGeom prst="rect">
              <a:avLst/>
            </a:prstGeom>
          </p:spPr>
        </p:pic>
      </p:grpSp>
      <p:grpSp>
        <p:nvGrpSpPr>
          <p:cNvPr id="7" name="Shape4329"/>
          <p:cNvGrpSpPr/>
          <p:nvPr>
            <p:custDataLst>
              <p:tags r:id="rId3"/>
            </p:custDataLst>
          </p:nvPr>
        </p:nvGrpSpPr>
        <p:grpSpPr>
          <a:xfrm>
            <a:off x="5557345" y="3238244"/>
            <a:ext cx="1077311" cy="55245"/>
            <a:chOff x="4925483" y="2578947"/>
            <a:chExt cx="1077311" cy="55245"/>
          </a:xfrm>
        </p:grpSpPr>
        <p:sp>
          <p:nvSpPr>
            <p:cNvPr id="8" name="Shape4325">
              <a:extLst>
                <a:ext uri="{FF2B5EF4-FFF2-40B4-BE49-F238E27FC236}">
                  <a16:creationId xmlns:a16="http://schemas.microsoft.com/office/drawing/2014/main" id="{21F15AB7-005A-EB90-56E9-C5761A58FD31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 flipV="1">
              <a:off x="4925483" y="2578947"/>
              <a:ext cx="1077311" cy="55245"/>
            </a:xfrm>
            <a:prstGeom prst="rect">
              <a:avLst/>
            </a:prstGeom>
            <a:solidFill>
              <a:schemeClr val="bg2"/>
            </a:solidFill>
            <a:ln w="28575">
              <a:noFill/>
              <a:prstDash val="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412717"/>
              <a:endParaRPr lang="en-US" sz="800">
                <a:solidFill>
                  <a:schemeClr val="tx1"/>
                </a:solidFill>
                <a:latin typeface="Comfortaa"/>
                <a:ea typeface="Comfortaa"/>
                <a:cs typeface="Comfortaa"/>
              </a:endParaRPr>
            </a:p>
          </p:txBody>
        </p:sp>
      </p:grpSp>
      <p:sp>
        <p:nvSpPr>
          <p:cNvPr id="6" name="Shape4324">
            <a:extLst>
              <a:ext uri="{FF2B5EF4-FFF2-40B4-BE49-F238E27FC236}">
                <a16:creationId xmlns:a16="http://schemas.microsoft.com/office/drawing/2014/main" id="{9CB60D78-BFA7-FBF3-D935-4D20CC03291F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2133378" y="3568704"/>
            <a:ext cx="7925246" cy="9648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>
            <a:spAutoFit/>
          </a:bodyPr>
          <a:lstStyle/>
          <a:p>
            <a:pPr algn="ctr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66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Тема</a:t>
            </a:r>
            <a:r>
              <a:rPr lang="en-US" sz="6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66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уроку</a:t>
            </a:r>
            <a:r>
              <a:rPr lang="en-US" sz="6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: Math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: скругленные углы 20">
            <a:extLst>
              <a:ext uri="{FF2B5EF4-FFF2-40B4-BE49-F238E27FC236}">
                <a16:creationId xmlns:a16="http://schemas.microsoft.com/office/drawing/2014/main" id="{2EF56055-6FAB-45ED-B727-129718028A18}"/>
              </a:ext>
            </a:extLst>
          </p:cNvPr>
          <p:cNvSpPr/>
          <p:nvPr/>
        </p:nvSpPr>
        <p:spPr>
          <a:xfrm>
            <a:off x="6376188" y="1289622"/>
            <a:ext cx="5443931" cy="281481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22" name="Прямоугольник: скругленные углы 21">
            <a:extLst>
              <a:ext uri="{FF2B5EF4-FFF2-40B4-BE49-F238E27FC236}">
                <a16:creationId xmlns:a16="http://schemas.microsoft.com/office/drawing/2014/main" id="{2C7D29BA-C674-4803-AF1F-6858C3BE2154}"/>
              </a:ext>
            </a:extLst>
          </p:cNvPr>
          <p:cNvSpPr/>
          <p:nvPr/>
        </p:nvSpPr>
        <p:spPr>
          <a:xfrm>
            <a:off x="6096000" y="1497825"/>
            <a:ext cx="5218015" cy="2814818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604E88CE-FD4A-4A4B-9EF3-776E0CA03A39}"/>
              </a:ext>
            </a:extLst>
          </p:cNvPr>
          <p:cNvSpPr/>
          <p:nvPr/>
        </p:nvSpPr>
        <p:spPr>
          <a:xfrm>
            <a:off x="-41692" y="1502303"/>
            <a:ext cx="3370845" cy="1934791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701ECCCE-FB6B-4518-9435-BC128719FD96}"/>
              </a:ext>
            </a:extLst>
          </p:cNvPr>
          <p:cNvSpPr/>
          <p:nvPr/>
        </p:nvSpPr>
        <p:spPr>
          <a:xfrm>
            <a:off x="-321880" y="1710506"/>
            <a:ext cx="3230959" cy="1934791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11CDC4BF-D7C3-4560-B0CF-A83AD6A4C8AB}"/>
              </a:ext>
            </a:extLst>
          </p:cNvPr>
          <p:cNvSpPr txBox="1">
            <a:spLocks/>
          </p:cNvSpPr>
          <p:nvPr/>
        </p:nvSpPr>
        <p:spPr>
          <a:xfrm>
            <a:off x="6548486" y="1370216"/>
            <a:ext cx="5181600" cy="249245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uk-UA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Оболонки використовуються:</a:t>
            </a:r>
          </a:p>
          <a:p>
            <a:pPr lvl="1" algn="just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якщо </a:t>
            </a:r>
            <a:r>
              <a:rPr lang="uk-UA" alt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викликаємий</a:t>
            </a:r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метод очікує на вхід об’єктне посилання, а не значення примітивного типу</a:t>
            </a:r>
          </a:p>
          <a:p>
            <a:pPr lvl="1" algn="just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перетворення значень</a:t>
            </a:r>
          </a:p>
          <a:p>
            <a:pPr lvl="1" algn="just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отримання спеціальних констант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FB446E37-CA46-41A2-8834-5CDBB974FC73}"/>
              </a:ext>
            </a:extLst>
          </p:cNvPr>
          <p:cNvSpPr/>
          <p:nvPr/>
        </p:nvSpPr>
        <p:spPr>
          <a:xfrm>
            <a:off x="2158218" y="4907117"/>
            <a:ext cx="1018095" cy="386499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Number</a:t>
            </a:r>
            <a:endParaRPr lang="uk-UA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19FF04F-3298-4419-B2A7-A2423AA23D1F}"/>
              </a:ext>
            </a:extLst>
          </p:cNvPr>
          <p:cNvSpPr/>
          <p:nvPr/>
        </p:nvSpPr>
        <p:spPr>
          <a:xfrm>
            <a:off x="2959494" y="3862673"/>
            <a:ext cx="1018095" cy="386499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Integer</a:t>
            </a:r>
            <a:endParaRPr lang="uk-UA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6D2FD02C-A4DA-4E47-B8E0-3DCE94B3DD44}"/>
              </a:ext>
            </a:extLst>
          </p:cNvPr>
          <p:cNvSpPr/>
          <p:nvPr/>
        </p:nvSpPr>
        <p:spPr>
          <a:xfrm>
            <a:off x="516380" y="4907117"/>
            <a:ext cx="1018095" cy="386499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Byte</a:t>
            </a:r>
            <a:endParaRPr lang="uk-UA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E5A5F4BB-5004-489F-88F1-BF23C97BFAC3}"/>
              </a:ext>
            </a:extLst>
          </p:cNvPr>
          <p:cNvSpPr/>
          <p:nvPr/>
        </p:nvSpPr>
        <p:spPr>
          <a:xfrm>
            <a:off x="1386789" y="3877662"/>
            <a:ext cx="1018095" cy="386499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Short</a:t>
            </a:r>
            <a:endParaRPr lang="uk-UA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747470DC-E51E-4568-81D7-B5710948DC68}"/>
              </a:ext>
            </a:extLst>
          </p:cNvPr>
          <p:cNvSpPr/>
          <p:nvPr/>
        </p:nvSpPr>
        <p:spPr>
          <a:xfrm>
            <a:off x="3176312" y="5936572"/>
            <a:ext cx="1018095" cy="386499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Double</a:t>
            </a:r>
            <a:endParaRPr lang="uk-UA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1EA45B3E-387E-4C44-A8A4-627452A93544}"/>
              </a:ext>
            </a:extLst>
          </p:cNvPr>
          <p:cNvSpPr/>
          <p:nvPr/>
        </p:nvSpPr>
        <p:spPr>
          <a:xfrm>
            <a:off x="3801621" y="4899622"/>
            <a:ext cx="1018095" cy="386499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Long</a:t>
            </a:r>
            <a:endParaRPr lang="uk-UA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DD23C650-3FE7-48EA-9255-7A6DEDD76C97}"/>
              </a:ext>
            </a:extLst>
          </p:cNvPr>
          <p:cNvSpPr/>
          <p:nvPr/>
        </p:nvSpPr>
        <p:spPr>
          <a:xfrm>
            <a:off x="1386789" y="5936572"/>
            <a:ext cx="1018095" cy="386499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Float</a:t>
            </a:r>
            <a:endParaRPr lang="uk-UA" dirty="0"/>
          </a:p>
        </p:txBody>
      </p: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4B68276B-E5F4-480B-910A-D72F939BAA97}"/>
              </a:ext>
            </a:extLst>
          </p:cNvPr>
          <p:cNvCxnSpPr>
            <a:stCxn id="5" idx="0"/>
            <a:endCxn id="8" idx="2"/>
          </p:cNvCxnSpPr>
          <p:nvPr/>
        </p:nvCxnSpPr>
        <p:spPr>
          <a:xfrm flipH="1" flipV="1">
            <a:off x="1895837" y="4264161"/>
            <a:ext cx="771429" cy="642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F0881FB7-48E6-47B0-91AD-A449F8EDC6AD}"/>
              </a:ext>
            </a:extLst>
          </p:cNvPr>
          <p:cNvCxnSpPr>
            <a:cxnSpLocks/>
            <a:stCxn id="5" idx="0"/>
            <a:endCxn id="6" idx="2"/>
          </p:cNvCxnSpPr>
          <p:nvPr/>
        </p:nvCxnSpPr>
        <p:spPr>
          <a:xfrm flipV="1">
            <a:off x="2667266" y="4249172"/>
            <a:ext cx="801276" cy="657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5D573B98-C701-4A7D-8CB7-78C588D54E3C}"/>
              </a:ext>
            </a:extLst>
          </p:cNvPr>
          <p:cNvCxnSpPr>
            <a:cxnSpLocks/>
            <a:stCxn id="5" idx="1"/>
            <a:endCxn id="7" idx="3"/>
          </p:cNvCxnSpPr>
          <p:nvPr/>
        </p:nvCxnSpPr>
        <p:spPr>
          <a:xfrm flipH="1">
            <a:off x="1534475" y="5100367"/>
            <a:ext cx="6237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9998BB6D-2261-4D86-937E-85566D6A920B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 flipV="1">
            <a:off x="3176313" y="5092872"/>
            <a:ext cx="625308" cy="7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1A52C195-8A68-429E-BCB0-213399DCB077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 flipH="1">
            <a:off x="1895837" y="5293616"/>
            <a:ext cx="771429" cy="642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B7538CF9-FD89-4273-B857-6B1636912E32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>
            <a:off x="2667266" y="5293616"/>
            <a:ext cx="1018094" cy="642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BC468F5-4622-4E01-8DF6-1047DD22A387}"/>
              </a:ext>
            </a:extLst>
          </p:cNvPr>
          <p:cNvSpPr txBox="1"/>
          <p:nvPr/>
        </p:nvSpPr>
        <p:spPr>
          <a:xfrm>
            <a:off x="344806" y="1498102"/>
            <a:ext cx="323339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Існує взагалі абстрактний клас «Число». Він є батьківським для всіх примітивних типів.</a:t>
            </a:r>
          </a:p>
        </p:txBody>
      </p:sp>
      <p:sp>
        <p:nvSpPr>
          <p:cNvPr id="23" name="Прямоугольник: скругленные углы 22">
            <a:extLst>
              <a:ext uri="{FF2B5EF4-FFF2-40B4-BE49-F238E27FC236}">
                <a16:creationId xmlns:a16="http://schemas.microsoft.com/office/drawing/2014/main" id="{AE2F61F2-A8C9-409E-B1D4-663CF52D7437}"/>
              </a:ext>
            </a:extLst>
          </p:cNvPr>
          <p:cNvSpPr/>
          <p:nvPr/>
        </p:nvSpPr>
        <p:spPr>
          <a:xfrm>
            <a:off x="6024906" y="4907117"/>
            <a:ext cx="1047159" cy="414851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4" name="Прямоугольник: скругленные углы 23">
            <a:extLst>
              <a:ext uri="{FF2B5EF4-FFF2-40B4-BE49-F238E27FC236}">
                <a16:creationId xmlns:a16="http://schemas.microsoft.com/office/drawing/2014/main" id="{FAD5FC41-6718-495F-9ACC-E32FA3ED4DFB}"/>
              </a:ext>
            </a:extLst>
          </p:cNvPr>
          <p:cNvSpPr/>
          <p:nvPr/>
        </p:nvSpPr>
        <p:spPr>
          <a:xfrm>
            <a:off x="6142544" y="5004632"/>
            <a:ext cx="1047159" cy="414851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5" name="Прямоугольник: скругленные углы 24">
            <a:extLst>
              <a:ext uri="{FF2B5EF4-FFF2-40B4-BE49-F238E27FC236}">
                <a16:creationId xmlns:a16="http://schemas.microsoft.com/office/drawing/2014/main" id="{99EE599A-ECB7-4BE9-A261-3EADF08D5F0E}"/>
              </a:ext>
            </a:extLst>
          </p:cNvPr>
          <p:cNvSpPr/>
          <p:nvPr/>
        </p:nvSpPr>
        <p:spPr>
          <a:xfrm>
            <a:off x="11289855" y="690873"/>
            <a:ext cx="619358" cy="34006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6" name="Прямоугольник: скругленные углы 25">
            <a:extLst>
              <a:ext uri="{FF2B5EF4-FFF2-40B4-BE49-F238E27FC236}">
                <a16:creationId xmlns:a16="http://schemas.microsoft.com/office/drawing/2014/main" id="{9A1C5120-6FB3-4A70-95F5-EF62A80E7D6E}"/>
              </a:ext>
            </a:extLst>
          </p:cNvPr>
          <p:cNvSpPr/>
          <p:nvPr/>
        </p:nvSpPr>
        <p:spPr>
          <a:xfrm>
            <a:off x="11407493" y="788388"/>
            <a:ext cx="619358" cy="340062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7" name="Прямоугольник: скругленные углы 26">
            <a:extLst>
              <a:ext uri="{FF2B5EF4-FFF2-40B4-BE49-F238E27FC236}">
                <a16:creationId xmlns:a16="http://schemas.microsoft.com/office/drawing/2014/main" id="{2D0A78ED-CADA-41C0-B28F-5D1BD328D432}"/>
              </a:ext>
            </a:extLst>
          </p:cNvPr>
          <p:cNvSpPr/>
          <p:nvPr/>
        </p:nvSpPr>
        <p:spPr>
          <a:xfrm>
            <a:off x="5322926" y="823433"/>
            <a:ext cx="768284" cy="36426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8" name="Прямоугольник: скругленные углы 27">
            <a:extLst>
              <a:ext uri="{FF2B5EF4-FFF2-40B4-BE49-F238E27FC236}">
                <a16:creationId xmlns:a16="http://schemas.microsoft.com/office/drawing/2014/main" id="{B05DFB8C-7AFC-494D-A4BD-2B91C2027E48}"/>
              </a:ext>
            </a:extLst>
          </p:cNvPr>
          <p:cNvSpPr/>
          <p:nvPr/>
        </p:nvSpPr>
        <p:spPr>
          <a:xfrm>
            <a:off x="5440564" y="920948"/>
            <a:ext cx="768284" cy="364262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29" name="Прямоугольник: скругленные углы 28">
            <a:extLst>
              <a:ext uri="{FF2B5EF4-FFF2-40B4-BE49-F238E27FC236}">
                <a16:creationId xmlns:a16="http://schemas.microsoft.com/office/drawing/2014/main" id="{926E8035-78D5-4272-9B22-E9F3BB808CA4}"/>
              </a:ext>
            </a:extLst>
          </p:cNvPr>
          <p:cNvSpPr/>
          <p:nvPr/>
        </p:nvSpPr>
        <p:spPr>
          <a:xfrm>
            <a:off x="3787231" y="2266523"/>
            <a:ext cx="1290884" cy="54119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0" name="Прямоугольник: скругленные углы 29">
            <a:extLst>
              <a:ext uri="{FF2B5EF4-FFF2-40B4-BE49-F238E27FC236}">
                <a16:creationId xmlns:a16="http://schemas.microsoft.com/office/drawing/2014/main" id="{1C73FE92-5052-45A1-93B8-B15903C5584E}"/>
              </a:ext>
            </a:extLst>
          </p:cNvPr>
          <p:cNvSpPr/>
          <p:nvPr/>
        </p:nvSpPr>
        <p:spPr>
          <a:xfrm>
            <a:off x="3904869" y="2364038"/>
            <a:ext cx="1290884" cy="541196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31" name="Прямоугольник: скругленные углы 30">
            <a:extLst>
              <a:ext uri="{FF2B5EF4-FFF2-40B4-BE49-F238E27FC236}">
                <a16:creationId xmlns:a16="http://schemas.microsoft.com/office/drawing/2014/main" id="{25756CD0-A1C6-4433-B071-4D7E4FE3848C}"/>
              </a:ext>
            </a:extLst>
          </p:cNvPr>
          <p:cNvSpPr/>
          <p:nvPr/>
        </p:nvSpPr>
        <p:spPr>
          <a:xfrm>
            <a:off x="10421069" y="5754441"/>
            <a:ext cx="768284" cy="36426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2" name="Прямоугольник: скругленные углы 31">
            <a:extLst>
              <a:ext uri="{FF2B5EF4-FFF2-40B4-BE49-F238E27FC236}">
                <a16:creationId xmlns:a16="http://schemas.microsoft.com/office/drawing/2014/main" id="{0E7720A2-9F8C-46F3-8D29-45DFEAEFD7DF}"/>
              </a:ext>
            </a:extLst>
          </p:cNvPr>
          <p:cNvSpPr/>
          <p:nvPr/>
        </p:nvSpPr>
        <p:spPr>
          <a:xfrm>
            <a:off x="10538707" y="5851956"/>
            <a:ext cx="768284" cy="364262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33" name="Прямоугольник: скругленные углы 32">
            <a:extLst>
              <a:ext uri="{FF2B5EF4-FFF2-40B4-BE49-F238E27FC236}">
                <a16:creationId xmlns:a16="http://schemas.microsoft.com/office/drawing/2014/main" id="{6EF27026-DCE4-4152-B0C1-524BB684D4CD}"/>
              </a:ext>
            </a:extLst>
          </p:cNvPr>
          <p:cNvSpPr/>
          <p:nvPr/>
        </p:nvSpPr>
        <p:spPr>
          <a:xfrm>
            <a:off x="2271654" y="307978"/>
            <a:ext cx="2592577" cy="1085151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34" name="Прямоугольник: скругленные углы 33">
            <a:extLst>
              <a:ext uri="{FF2B5EF4-FFF2-40B4-BE49-F238E27FC236}">
                <a16:creationId xmlns:a16="http://schemas.microsoft.com/office/drawing/2014/main" id="{58FB294F-75CA-444C-9031-659B3C92D128}"/>
              </a:ext>
            </a:extLst>
          </p:cNvPr>
          <p:cNvSpPr/>
          <p:nvPr/>
        </p:nvSpPr>
        <p:spPr>
          <a:xfrm>
            <a:off x="-194042" y="-63226"/>
            <a:ext cx="5073205" cy="124119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F4F9BD4-B3CB-4D97-8D13-C876FFA4964D}"/>
              </a:ext>
            </a:extLst>
          </p:cNvPr>
          <p:cNvSpPr txBox="1"/>
          <p:nvPr/>
        </p:nvSpPr>
        <p:spPr>
          <a:xfrm>
            <a:off x="0" y="9005"/>
            <a:ext cx="48642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alt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Об’єктні оболонки примітивних типів</a:t>
            </a:r>
          </a:p>
        </p:txBody>
      </p:sp>
    </p:spTree>
    <p:extLst>
      <p:ext uri="{BB962C8B-B14F-4D97-AF65-F5344CB8AC3E}">
        <p14:creationId xmlns:p14="http://schemas.microsoft.com/office/powerpoint/2010/main" val="30248433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CA53FD72-A0CD-46E8-A37C-E686B4804D61}"/>
              </a:ext>
            </a:extLst>
          </p:cNvPr>
          <p:cNvSpPr/>
          <p:nvPr/>
        </p:nvSpPr>
        <p:spPr>
          <a:xfrm>
            <a:off x="2271654" y="307978"/>
            <a:ext cx="2592577" cy="1085151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948A7689-FA96-40BF-948E-BA603F4EFF55}"/>
              </a:ext>
            </a:extLst>
          </p:cNvPr>
          <p:cNvSpPr/>
          <p:nvPr/>
        </p:nvSpPr>
        <p:spPr>
          <a:xfrm>
            <a:off x="-208974" y="-31387"/>
            <a:ext cx="5073205" cy="124119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7042" name="Rectangle 2"/>
          <p:cNvSpPr>
            <a:spLocks noGrp="1"/>
          </p:cNvSpPr>
          <p:nvPr>
            <p:ph type="title"/>
          </p:nvPr>
        </p:nvSpPr>
        <p:spPr>
          <a:xfrm>
            <a:off x="0" y="12781"/>
            <a:ext cx="4798243" cy="933371"/>
          </a:xfrm>
        </p:spPr>
        <p:txBody>
          <a:bodyPr>
            <a:noAutofit/>
          </a:bodyPr>
          <a:lstStyle/>
          <a:p>
            <a:pPr algn="ctr"/>
            <a:r>
              <a:rPr lang="uk-UA" alt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Статичні поля і методи класу</a:t>
            </a:r>
            <a:r>
              <a:rPr lang="ru-RU" alt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Integer</a:t>
            </a:r>
            <a:endParaRPr lang="ru-RU" alt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09515773-E317-47EE-A8B0-5904AED09621}"/>
              </a:ext>
            </a:extLst>
          </p:cNvPr>
          <p:cNvGrpSpPr/>
          <p:nvPr/>
        </p:nvGrpSpPr>
        <p:grpSpPr>
          <a:xfrm>
            <a:off x="5007217" y="507503"/>
            <a:ext cx="6749379" cy="5842993"/>
            <a:chOff x="1706464" y="508199"/>
            <a:chExt cx="8779073" cy="5842993"/>
          </a:xfrm>
        </p:grpSpPr>
        <p:sp>
          <p:nvSpPr>
            <p:cNvPr id="20" name="Shape 1">
              <a:extLst>
                <a:ext uri="{FF2B5EF4-FFF2-40B4-BE49-F238E27FC236}">
                  <a16:creationId xmlns:a16="http://schemas.microsoft.com/office/drawing/2014/main" id="{D10273E8-9319-4FC5-8829-2C9D5A16ECEB}"/>
                </a:ext>
              </a:extLst>
            </p:cNvPr>
            <p:cNvSpPr/>
            <p:nvPr/>
          </p:nvSpPr>
          <p:spPr>
            <a:xfrm>
              <a:off x="1706464" y="508199"/>
              <a:ext cx="8779073" cy="5842993"/>
            </a:xfrm>
            <a:prstGeom prst="roundRect">
              <a:avLst>
                <a:gd name="adj" fmla="val 1423"/>
              </a:avLst>
            </a:prstGeom>
            <a:noFill/>
            <a:ln w="7620">
              <a:solidFill>
                <a:srgbClr val="000000">
                  <a:alpha val="8000"/>
                </a:srgbClr>
              </a:solidFill>
              <a:prstDash val="solid"/>
            </a:ln>
          </p:spPr>
        </p:sp>
        <p:sp>
          <p:nvSpPr>
            <p:cNvPr id="21" name="Shape 2">
              <a:extLst>
                <a:ext uri="{FF2B5EF4-FFF2-40B4-BE49-F238E27FC236}">
                  <a16:creationId xmlns:a16="http://schemas.microsoft.com/office/drawing/2014/main" id="{B238F2A6-9CB8-4896-A83C-B44F56B50D7A}"/>
                </a:ext>
              </a:extLst>
            </p:cNvPr>
            <p:cNvSpPr/>
            <p:nvPr/>
          </p:nvSpPr>
          <p:spPr>
            <a:xfrm>
              <a:off x="1712814" y="514548"/>
              <a:ext cx="8766373" cy="530027"/>
            </a:xfrm>
            <a:prstGeom prst="rect">
              <a:avLst/>
            </a:prstGeom>
            <a:solidFill>
              <a:srgbClr val="FFFFFF">
                <a:alpha val="4000"/>
              </a:srgbClr>
            </a:solidFill>
            <a:ln/>
          </p:spPr>
        </p:sp>
        <p:sp>
          <p:nvSpPr>
            <p:cNvPr id="22" name="Text 3">
              <a:extLst>
                <a:ext uri="{FF2B5EF4-FFF2-40B4-BE49-F238E27FC236}">
                  <a16:creationId xmlns:a16="http://schemas.microsoft.com/office/drawing/2014/main" id="{FF364CB7-68D3-457F-B6DF-C16B9ABE7570}"/>
                </a:ext>
              </a:extLst>
            </p:cNvPr>
            <p:cNvSpPr/>
            <p:nvPr/>
          </p:nvSpPr>
          <p:spPr>
            <a:xfrm>
              <a:off x="1897559" y="631726"/>
              <a:ext cx="4010521" cy="295672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328"/>
                </a:lnSpc>
              </a:pPr>
              <a:r>
                <a:rPr lang="en-US" sz="1455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Методи</a:t>
              </a:r>
              <a:endParaRPr lang="en-US" sz="1455" dirty="0"/>
            </a:p>
          </p:txBody>
        </p:sp>
        <p:sp>
          <p:nvSpPr>
            <p:cNvPr id="23" name="Text 4">
              <a:extLst>
                <a:ext uri="{FF2B5EF4-FFF2-40B4-BE49-F238E27FC236}">
                  <a16:creationId xmlns:a16="http://schemas.microsoft.com/office/drawing/2014/main" id="{352F4E3A-AA36-4E21-8606-2A4014222F7E}"/>
                </a:ext>
              </a:extLst>
            </p:cNvPr>
            <p:cNvSpPr/>
            <p:nvPr/>
          </p:nvSpPr>
          <p:spPr>
            <a:xfrm>
              <a:off x="6283920" y="631726"/>
              <a:ext cx="4010521" cy="295672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328"/>
                </a:lnSpc>
              </a:pPr>
              <a:r>
                <a:rPr lang="en-US" sz="1455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Поля</a:t>
              </a:r>
              <a:endParaRPr lang="en-US" sz="1455" dirty="0"/>
            </a:p>
          </p:txBody>
        </p:sp>
        <p:sp>
          <p:nvSpPr>
            <p:cNvPr id="24" name="Shape 5">
              <a:extLst>
                <a:ext uri="{FF2B5EF4-FFF2-40B4-BE49-F238E27FC236}">
                  <a16:creationId xmlns:a16="http://schemas.microsoft.com/office/drawing/2014/main" id="{BDFF081E-D1A5-49D6-A519-7BEADFF3F625}"/>
                </a:ext>
              </a:extLst>
            </p:cNvPr>
            <p:cNvSpPr/>
            <p:nvPr/>
          </p:nvSpPr>
          <p:spPr>
            <a:xfrm>
              <a:off x="1712814" y="1044575"/>
              <a:ext cx="8766373" cy="530027"/>
            </a:xfrm>
            <a:prstGeom prst="rect">
              <a:avLst/>
            </a:prstGeom>
            <a:solidFill>
              <a:srgbClr val="000000">
                <a:alpha val="4000"/>
              </a:srgbClr>
            </a:solidFill>
            <a:ln/>
          </p:spPr>
        </p:sp>
        <p:sp>
          <p:nvSpPr>
            <p:cNvPr id="25" name="Text 6">
              <a:extLst>
                <a:ext uri="{FF2B5EF4-FFF2-40B4-BE49-F238E27FC236}">
                  <a16:creationId xmlns:a16="http://schemas.microsoft.com/office/drawing/2014/main" id="{F7107BEB-A43F-4A7B-AEE7-8B85C09082FC}"/>
                </a:ext>
              </a:extLst>
            </p:cNvPr>
            <p:cNvSpPr/>
            <p:nvPr/>
          </p:nvSpPr>
          <p:spPr>
            <a:xfrm>
              <a:off x="1897559" y="1161752"/>
              <a:ext cx="4010521" cy="295672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328"/>
                </a:lnSpc>
              </a:pPr>
              <a:r>
                <a:rPr lang="en-US" sz="1455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static Integer decode(String s)</a:t>
              </a:r>
              <a:endParaRPr lang="en-US" sz="1455" dirty="0"/>
            </a:p>
          </p:txBody>
        </p:sp>
        <p:sp>
          <p:nvSpPr>
            <p:cNvPr id="26" name="Text 7">
              <a:extLst>
                <a:ext uri="{FF2B5EF4-FFF2-40B4-BE49-F238E27FC236}">
                  <a16:creationId xmlns:a16="http://schemas.microsoft.com/office/drawing/2014/main" id="{473F6E16-DA1D-4A3F-84CE-421F85CEC484}"/>
                </a:ext>
              </a:extLst>
            </p:cNvPr>
            <p:cNvSpPr/>
            <p:nvPr/>
          </p:nvSpPr>
          <p:spPr>
            <a:xfrm>
              <a:off x="6283920" y="1161752"/>
              <a:ext cx="4010521" cy="295672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328"/>
                </a:lnSpc>
              </a:pPr>
              <a:r>
                <a:rPr lang="en-US" sz="1455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static int MIN_VALUE</a:t>
              </a:r>
              <a:endParaRPr lang="en-US" sz="1455" dirty="0"/>
            </a:p>
          </p:txBody>
        </p:sp>
        <p:sp>
          <p:nvSpPr>
            <p:cNvPr id="27" name="Shape 8">
              <a:extLst>
                <a:ext uri="{FF2B5EF4-FFF2-40B4-BE49-F238E27FC236}">
                  <a16:creationId xmlns:a16="http://schemas.microsoft.com/office/drawing/2014/main" id="{88AD6127-51F4-4853-805B-6AEF9EE9619E}"/>
                </a:ext>
              </a:extLst>
            </p:cNvPr>
            <p:cNvSpPr/>
            <p:nvPr/>
          </p:nvSpPr>
          <p:spPr>
            <a:xfrm>
              <a:off x="1712814" y="1574602"/>
              <a:ext cx="8766373" cy="530027"/>
            </a:xfrm>
            <a:prstGeom prst="rect">
              <a:avLst/>
            </a:prstGeom>
            <a:solidFill>
              <a:srgbClr val="FFFFFF">
                <a:alpha val="4000"/>
              </a:srgbClr>
            </a:solidFill>
            <a:ln/>
          </p:spPr>
        </p:sp>
        <p:sp>
          <p:nvSpPr>
            <p:cNvPr id="28" name="Text 9">
              <a:extLst>
                <a:ext uri="{FF2B5EF4-FFF2-40B4-BE49-F238E27FC236}">
                  <a16:creationId xmlns:a16="http://schemas.microsoft.com/office/drawing/2014/main" id="{EA38A97D-3ED2-408B-BB0B-B1092B8DAF3A}"/>
                </a:ext>
              </a:extLst>
            </p:cNvPr>
            <p:cNvSpPr/>
            <p:nvPr/>
          </p:nvSpPr>
          <p:spPr>
            <a:xfrm>
              <a:off x="1897559" y="1691779"/>
              <a:ext cx="4010521" cy="295672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328"/>
                </a:lnSpc>
              </a:pPr>
              <a:r>
                <a:rPr lang="en-US" sz="1455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static int parseInt(String s)</a:t>
              </a:r>
              <a:endParaRPr lang="en-US" sz="1455" dirty="0"/>
            </a:p>
          </p:txBody>
        </p:sp>
        <p:sp>
          <p:nvSpPr>
            <p:cNvPr id="29" name="Text 10">
              <a:extLst>
                <a:ext uri="{FF2B5EF4-FFF2-40B4-BE49-F238E27FC236}">
                  <a16:creationId xmlns:a16="http://schemas.microsoft.com/office/drawing/2014/main" id="{70410314-9ECC-461F-941F-AE6D1E8A2408}"/>
                </a:ext>
              </a:extLst>
            </p:cNvPr>
            <p:cNvSpPr/>
            <p:nvPr/>
          </p:nvSpPr>
          <p:spPr>
            <a:xfrm>
              <a:off x="6283920" y="1691779"/>
              <a:ext cx="4010521" cy="295672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328"/>
                </a:lnSpc>
              </a:pPr>
              <a:r>
                <a:rPr lang="en-US" sz="1455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static int MAX_VALUE</a:t>
              </a:r>
              <a:endParaRPr lang="en-US" sz="1455" dirty="0"/>
            </a:p>
          </p:txBody>
        </p:sp>
        <p:sp>
          <p:nvSpPr>
            <p:cNvPr id="30" name="Shape 11">
              <a:extLst>
                <a:ext uri="{FF2B5EF4-FFF2-40B4-BE49-F238E27FC236}">
                  <a16:creationId xmlns:a16="http://schemas.microsoft.com/office/drawing/2014/main" id="{384E0732-0823-4009-975C-31921F1AD831}"/>
                </a:ext>
              </a:extLst>
            </p:cNvPr>
            <p:cNvSpPr/>
            <p:nvPr/>
          </p:nvSpPr>
          <p:spPr>
            <a:xfrm>
              <a:off x="1712814" y="2104628"/>
              <a:ext cx="8766373" cy="530027"/>
            </a:xfrm>
            <a:prstGeom prst="rect">
              <a:avLst/>
            </a:prstGeom>
            <a:solidFill>
              <a:srgbClr val="000000">
                <a:alpha val="4000"/>
              </a:srgbClr>
            </a:solidFill>
            <a:ln/>
          </p:spPr>
        </p:sp>
        <p:sp>
          <p:nvSpPr>
            <p:cNvPr id="31" name="Text 12">
              <a:extLst>
                <a:ext uri="{FF2B5EF4-FFF2-40B4-BE49-F238E27FC236}">
                  <a16:creationId xmlns:a16="http://schemas.microsoft.com/office/drawing/2014/main" id="{571ADF00-AFBC-45EB-B65C-82214B590A8F}"/>
                </a:ext>
              </a:extLst>
            </p:cNvPr>
            <p:cNvSpPr/>
            <p:nvPr/>
          </p:nvSpPr>
          <p:spPr>
            <a:xfrm>
              <a:off x="1897559" y="2221806"/>
              <a:ext cx="4010521" cy="295672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328"/>
                </a:lnSpc>
              </a:pPr>
              <a:r>
                <a:rPr lang="en-US" sz="1455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static String (int i)</a:t>
              </a:r>
              <a:endParaRPr lang="en-US" sz="1455" dirty="0"/>
            </a:p>
          </p:txBody>
        </p:sp>
        <p:sp>
          <p:nvSpPr>
            <p:cNvPr id="32" name="Text 13">
              <a:extLst>
                <a:ext uri="{FF2B5EF4-FFF2-40B4-BE49-F238E27FC236}">
                  <a16:creationId xmlns:a16="http://schemas.microsoft.com/office/drawing/2014/main" id="{8E70AD36-26D5-4CA5-8F7E-9CB131081B5C}"/>
                </a:ext>
              </a:extLst>
            </p:cNvPr>
            <p:cNvSpPr/>
            <p:nvPr/>
          </p:nvSpPr>
          <p:spPr>
            <a:xfrm>
              <a:off x="6283920" y="2221806"/>
              <a:ext cx="4010521" cy="295672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328"/>
                </a:lnSpc>
              </a:pPr>
              <a:r>
                <a:rPr lang="en-US" sz="1455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static int SIZE</a:t>
              </a:r>
              <a:endParaRPr lang="en-US" sz="1455" dirty="0"/>
            </a:p>
          </p:txBody>
        </p:sp>
        <p:sp>
          <p:nvSpPr>
            <p:cNvPr id="33" name="Shape 14">
              <a:extLst>
                <a:ext uri="{FF2B5EF4-FFF2-40B4-BE49-F238E27FC236}">
                  <a16:creationId xmlns:a16="http://schemas.microsoft.com/office/drawing/2014/main" id="{A3A107C4-7633-4DF7-AA80-2697CBA4E509}"/>
                </a:ext>
              </a:extLst>
            </p:cNvPr>
            <p:cNvSpPr/>
            <p:nvPr/>
          </p:nvSpPr>
          <p:spPr>
            <a:xfrm>
              <a:off x="1712814" y="2634655"/>
              <a:ext cx="8766373" cy="530027"/>
            </a:xfrm>
            <a:prstGeom prst="rect">
              <a:avLst/>
            </a:prstGeom>
            <a:solidFill>
              <a:srgbClr val="FFFFFF">
                <a:alpha val="4000"/>
              </a:srgbClr>
            </a:solidFill>
            <a:ln/>
          </p:spPr>
        </p:sp>
        <p:sp>
          <p:nvSpPr>
            <p:cNvPr id="34" name="Text 15">
              <a:extLst>
                <a:ext uri="{FF2B5EF4-FFF2-40B4-BE49-F238E27FC236}">
                  <a16:creationId xmlns:a16="http://schemas.microsoft.com/office/drawing/2014/main" id="{59B3345A-1A33-45B7-9459-69B9D9164101}"/>
                </a:ext>
              </a:extLst>
            </p:cNvPr>
            <p:cNvSpPr/>
            <p:nvPr/>
          </p:nvSpPr>
          <p:spPr>
            <a:xfrm>
              <a:off x="1897559" y="2751832"/>
              <a:ext cx="4010521" cy="295672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328"/>
                </a:lnSpc>
              </a:pPr>
              <a:r>
                <a:rPr lang="en-US" sz="1455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static String toHetoStringxString(int i)</a:t>
              </a:r>
              <a:endParaRPr lang="en-US" sz="1455" dirty="0"/>
            </a:p>
          </p:txBody>
        </p:sp>
        <p:sp>
          <p:nvSpPr>
            <p:cNvPr id="35" name="Text 16">
              <a:extLst>
                <a:ext uri="{FF2B5EF4-FFF2-40B4-BE49-F238E27FC236}">
                  <a16:creationId xmlns:a16="http://schemas.microsoft.com/office/drawing/2014/main" id="{459C8F00-1FFC-476C-9305-A564D8931EE6}"/>
                </a:ext>
              </a:extLst>
            </p:cNvPr>
            <p:cNvSpPr/>
            <p:nvPr/>
          </p:nvSpPr>
          <p:spPr>
            <a:xfrm>
              <a:off x="6283920" y="2751832"/>
              <a:ext cx="4010521" cy="295672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328"/>
                </a:lnSpc>
              </a:pPr>
              <a:endParaRPr lang="en-US" sz="1455" dirty="0"/>
            </a:p>
          </p:txBody>
        </p:sp>
        <p:sp>
          <p:nvSpPr>
            <p:cNvPr id="36" name="Shape 17">
              <a:extLst>
                <a:ext uri="{FF2B5EF4-FFF2-40B4-BE49-F238E27FC236}">
                  <a16:creationId xmlns:a16="http://schemas.microsoft.com/office/drawing/2014/main" id="{991FC00E-8C42-4779-8403-F0E62D7FB080}"/>
                </a:ext>
              </a:extLst>
            </p:cNvPr>
            <p:cNvSpPr/>
            <p:nvPr/>
          </p:nvSpPr>
          <p:spPr>
            <a:xfrm>
              <a:off x="1712814" y="3164682"/>
              <a:ext cx="8766373" cy="530027"/>
            </a:xfrm>
            <a:prstGeom prst="rect">
              <a:avLst/>
            </a:prstGeom>
            <a:solidFill>
              <a:srgbClr val="000000">
                <a:alpha val="4000"/>
              </a:srgbClr>
            </a:solidFill>
            <a:ln/>
          </p:spPr>
        </p:sp>
        <p:sp>
          <p:nvSpPr>
            <p:cNvPr id="37" name="Text 18">
              <a:extLst>
                <a:ext uri="{FF2B5EF4-FFF2-40B4-BE49-F238E27FC236}">
                  <a16:creationId xmlns:a16="http://schemas.microsoft.com/office/drawing/2014/main" id="{1DB89EFE-C308-4D96-9F85-069C75671E58}"/>
                </a:ext>
              </a:extLst>
            </p:cNvPr>
            <p:cNvSpPr/>
            <p:nvPr/>
          </p:nvSpPr>
          <p:spPr>
            <a:xfrm>
              <a:off x="1897559" y="3281858"/>
              <a:ext cx="4010521" cy="295672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328"/>
                </a:lnSpc>
              </a:pPr>
              <a:r>
                <a:rPr lang="en-US" sz="1455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static Integer valueOf(int i)</a:t>
              </a:r>
              <a:endParaRPr lang="en-US" sz="1455" dirty="0"/>
            </a:p>
          </p:txBody>
        </p:sp>
        <p:sp>
          <p:nvSpPr>
            <p:cNvPr id="38" name="Text 19">
              <a:extLst>
                <a:ext uri="{FF2B5EF4-FFF2-40B4-BE49-F238E27FC236}">
                  <a16:creationId xmlns:a16="http://schemas.microsoft.com/office/drawing/2014/main" id="{D24B4254-2276-4B6C-896D-D8A217E940BC}"/>
                </a:ext>
              </a:extLst>
            </p:cNvPr>
            <p:cNvSpPr/>
            <p:nvPr/>
          </p:nvSpPr>
          <p:spPr>
            <a:xfrm>
              <a:off x="6283920" y="3281858"/>
              <a:ext cx="4010521" cy="295672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328"/>
                </a:lnSpc>
              </a:pPr>
              <a:endParaRPr lang="en-US" sz="1455" dirty="0"/>
            </a:p>
          </p:txBody>
        </p:sp>
        <p:sp>
          <p:nvSpPr>
            <p:cNvPr id="39" name="Shape 20">
              <a:extLst>
                <a:ext uri="{FF2B5EF4-FFF2-40B4-BE49-F238E27FC236}">
                  <a16:creationId xmlns:a16="http://schemas.microsoft.com/office/drawing/2014/main" id="{07A4CFC2-96E7-489B-BFB7-D661F5DF77D0}"/>
                </a:ext>
              </a:extLst>
            </p:cNvPr>
            <p:cNvSpPr/>
            <p:nvPr/>
          </p:nvSpPr>
          <p:spPr>
            <a:xfrm>
              <a:off x="1712814" y="3694707"/>
              <a:ext cx="8766373" cy="530027"/>
            </a:xfrm>
            <a:prstGeom prst="rect">
              <a:avLst/>
            </a:prstGeom>
            <a:solidFill>
              <a:srgbClr val="FFFFFF">
                <a:alpha val="4000"/>
              </a:srgbClr>
            </a:solidFill>
            <a:ln/>
          </p:spPr>
        </p:sp>
        <p:sp>
          <p:nvSpPr>
            <p:cNvPr id="40" name="Text 21">
              <a:extLst>
                <a:ext uri="{FF2B5EF4-FFF2-40B4-BE49-F238E27FC236}">
                  <a16:creationId xmlns:a16="http://schemas.microsoft.com/office/drawing/2014/main" id="{1F7D0286-7A83-4C14-9AD3-68E45DB6CF62}"/>
                </a:ext>
              </a:extLst>
            </p:cNvPr>
            <p:cNvSpPr/>
            <p:nvPr/>
          </p:nvSpPr>
          <p:spPr>
            <a:xfrm>
              <a:off x="1897559" y="3811885"/>
              <a:ext cx="4010521" cy="295672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328"/>
                </a:lnSpc>
              </a:pPr>
              <a:r>
                <a:rPr lang="en-US" sz="1455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static String toHetoStringxString(int i)</a:t>
              </a:r>
              <a:endParaRPr lang="en-US" sz="1455" dirty="0"/>
            </a:p>
          </p:txBody>
        </p:sp>
        <p:sp>
          <p:nvSpPr>
            <p:cNvPr id="41" name="Text 22">
              <a:extLst>
                <a:ext uri="{FF2B5EF4-FFF2-40B4-BE49-F238E27FC236}">
                  <a16:creationId xmlns:a16="http://schemas.microsoft.com/office/drawing/2014/main" id="{FDDFB6B8-E2C2-4D8D-A49E-5D314FB02AD2}"/>
                </a:ext>
              </a:extLst>
            </p:cNvPr>
            <p:cNvSpPr/>
            <p:nvPr/>
          </p:nvSpPr>
          <p:spPr>
            <a:xfrm>
              <a:off x="6283920" y="3811885"/>
              <a:ext cx="4010521" cy="295672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328"/>
                </a:lnSpc>
              </a:pPr>
              <a:endParaRPr lang="en-US" sz="1455" dirty="0"/>
            </a:p>
          </p:txBody>
        </p:sp>
        <p:sp>
          <p:nvSpPr>
            <p:cNvPr id="42" name="Shape 23">
              <a:extLst>
                <a:ext uri="{FF2B5EF4-FFF2-40B4-BE49-F238E27FC236}">
                  <a16:creationId xmlns:a16="http://schemas.microsoft.com/office/drawing/2014/main" id="{F1AC2EA1-0BA9-4073-867A-44F7A2B2A77C}"/>
                </a:ext>
              </a:extLst>
            </p:cNvPr>
            <p:cNvSpPr/>
            <p:nvPr/>
          </p:nvSpPr>
          <p:spPr>
            <a:xfrm>
              <a:off x="1712814" y="4224734"/>
              <a:ext cx="8766373" cy="530027"/>
            </a:xfrm>
            <a:prstGeom prst="rect">
              <a:avLst/>
            </a:prstGeom>
            <a:solidFill>
              <a:srgbClr val="000000">
                <a:alpha val="4000"/>
              </a:srgbClr>
            </a:solidFill>
            <a:ln/>
          </p:spPr>
        </p:sp>
        <p:sp>
          <p:nvSpPr>
            <p:cNvPr id="43" name="Text 24">
              <a:extLst>
                <a:ext uri="{FF2B5EF4-FFF2-40B4-BE49-F238E27FC236}">
                  <a16:creationId xmlns:a16="http://schemas.microsoft.com/office/drawing/2014/main" id="{83126B3F-5347-4CFA-A484-1C22933DDC10}"/>
                </a:ext>
              </a:extLst>
            </p:cNvPr>
            <p:cNvSpPr/>
            <p:nvPr/>
          </p:nvSpPr>
          <p:spPr>
            <a:xfrm>
              <a:off x="1897559" y="4341912"/>
              <a:ext cx="4010521" cy="295672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328"/>
                </a:lnSpc>
              </a:pPr>
              <a:r>
                <a:rPr lang="en-US" sz="1455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static String toBinaryString(int i)</a:t>
              </a:r>
              <a:endParaRPr lang="en-US" sz="1455" dirty="0"/>
            </a:p>
          </p:txBody>
        </p:sp>
        <p:sp>
          <p:nvSpPr>
            <p:cNvPr id="44" name="Text 25">
              <a:extLst>
                <a:ext uri="{FF2B5EF4-FFF2-40B4-BE49-F238E27FC236}">
                  <a16:creationId xmlns:a16="http://schemas.microsoft.com/office/drawing/2014/main" id="{1008FEBD-663A-4BBE-A80B-AFE1934D8015}"/>
                </a:ext>
              </a:extLst>
            </p:cNvPr>
            <p:cNvSpPr/>
            <p:nvPr/>
          </p:nvSpPr>
          <p:spPr>
            <a:xfrm>
              <a:off x="6283920" y="4341912"/>
              <a:ext cx="4010521" cy="295672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328"/>
                </a:lnSpc>
              </a:pPr>
              <a:endParaRPr lang="en-US" sz="1455" dirty="0"/>
            </a:p>
          </p:txBody>
        </p:sp>
        <p:sp>
          <p:nvSpPr>
            <p:cNvPr id="45" name="Shape 26">
              <a:extLst>
                <a:ext uri="{FF2B5EF4-FFF2-40B4-BE49-F238E27FC236}">
                  <a16:creationId xmlns:a16="http://schemas.microsoft.com/office/drawing/2014/main" id="{F840D3AF-3BB3-4941-88F6-184158C88985}"/>
                </a:ext>
              </a:extLst>
            </p:cNvPr>
            <p:cNvSpPr/>
            <p:nvPr/>
          </p:nvSpPr>
          <p:spPr>
            <a:xfrm>
              <a:off x="1712814" y="4754761"/>
              <a:ext cx="8766373" cy="530027"/>
            </a:xfrm>
            <a:prstGeom prst="rect">
              <a:avLst/>
            </a:prstGeom>
            <a:solidFill>
              <a:srgbClr val="FFFFFF">
                <a:alpha val="4000"/>
              </a:srgbClr>
            </a:solidFill>
            <a:ln/>
          </p:spPr>
        </p:sp>
        <p:sp>
          <p:nvSpPr>
            <p:cNvPr id="46" name="Text 27">
              <a:extLst>
                <a:ext uri="{FF2B5EF4-FFF2-40B4-BE49-F238E27FC236}">
                  <a16:creationId xmlns:a16="http://schemas.microsoft.com/office/drawing/2014/main" id="{91C1F85D-8AA2-4C6D-AE1E-C58118EC14FC}"/>
                </a:ext>
              </a:extLst>
            </p:cNvPr>
            <p:cNvSpPr/>
            <p:nvPr/>
          </p:nvSpPr>
          <p:spPr>
            <a:xfrm>
              <a:off x="1897559" y="4871938"/>
              <a:ext cx="4010521" cy="295672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328"/>
                </a:lnSpc>
              </a:pPr>
              <a:r>
                <a:rPr lang="en-US" sz="1455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static int parseInt(String s, int radix)</a:t>
              </a:r>
              <a:endParaRPr lang="en-US" sz="1455" dirty="0"/>
            </a:p>
          </p:txBody>
        </p:sp>
        <p:sp>
          <p:nvSpPr>
            <p:cNvPr id="47" name="Text 28">
              <a:extLst>
                <a:ext uri="{FF2B5EF4-FFF2-40B4-BE49-F238E27FC236}">
                  <a16:creationId xmlns:a16="http://schemas.microsoft.com/office/drawing/2014/main" id="{DDAB26C4-3EA0-402B-BEDA-C5562A82F86B}"/>
                </a:ext>
              </a:extLst>
            </p:cNvPr>
            <p:cNvSpPr/>
            <p:nvPr/>
          </p:nvSpPr>
          <p:spPr>
            <a:xfrm>
              <a:off x="6283920" y="4871938"/>
              <a:ext cx="4010521" cy="295672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328"/>
                </a:lnSpc>
              </a:pPr>
              <a:endParaRPr lang="en-US" sz="1455" dirty="0"/>
            </a:p>
          </p:txBody>
        </p:sp>
        <p:sp>
          <p:nvSpPr>
            <p:cNvPr id="48" name="Shape 29">
              <a:extLst>
                <a:ext uri="{FF2B5EF4-FFF2-40B4-BE49-F238E27FC236}">
                  <a16:creationId xmlns:a16="http://schemas.microsoft.com/office/drawing/2014/main" id="{D1201234-6024-400F-BAF1-6343B532E6DC}"/>
                </a:ext>
              </a:extLst>
            </p:cNvPr>
            <p:cNvSpPr/>
            <p:nvPr/>
          </p:nvSpPr>
          <p:spPr>
            <a:xfrm>
              <a:off x="1712814" y="5284787"/>
              <a:ext cx="8766373" cy="530027"/>
            </a:xfrm>
            <a:prstGeom prst="rect">
              <a:avLst/>
            </a:prstGeom>
            <a:solidFill>
              <a:srgbClr val="000000">
                <a:alpha val="4000"/>
              </a:srgbClr>
            </a:solidFill>
            <a:ln/>
          </p:spPr>
        </p:sp>
        <p:sp>
          <p:nvSpPr>
            <p:cNvPr id="49" name="Text 30">
              <a:extLst>
                <a:ext uri="{FF2B5EF4-FFF2-40B4-BE49-F238E27FC236}">
                  <a16:creationId xmlns:a16="http://schemas.microsoft.com/office/drawing/2014/main" id="{1E8E9ECD-E5D4-44BD-BCE8-AC4160CE9727}"/>
                </a:ext>
              </a:extLst>
            </p:cNvPr>
            <p:cNvSpPr/>
            <p:nvPr/>
          </p:nvSpPr>
          <p:spPr>
            <a:xfrm>
              <a:off x="1897559" y="5401965"/>
              <a:ext cx="4010521" cy="295672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328"/>
                </a:lnSpc>
              </a:pPr>
              <a:r>
                <a:rPr lang="en-US" sz="1455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static Integer valueOf(String s, int radix)</a:t>
              </a:r>
              <a:endParaRPr lang="en-US" sz="1455" dirty="0"/>
            </a:p>
          </p:txBody>
        </p:sp>
        <p:sp>
          <p:nvSpPr>
            <p:cNvPr id="50" name="Text 31">
              <a:extLst>
                <a:ext uri="{FF2B5EF4-FFF2-40B4-BE49-F238E27FC236}">
                  <a16:creationId xmlns:a16="http://schemas.microsoft.com/office/drawing/2014/main" id="{3F8C12FF-F6F9-4D4F-A920-965F1DE21BF5}"/>
                </a:ext>
              </a:extLst>
            </p:cNvPr>
            <p:cNvSpPr/>
            <p:nvPr/>
          </p:nvSpPr>
          <p:spPr>
            <a:xfrm>
              <a:off x="6283920" y="5401965"/>
              <a:ext cx="4010521" cy="295672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328"/>
                </a:lnSpc>
              </a:pPr>
              <a:endParaRPr lang="en-US" sz="1455" dirty="0"/>
            </a:p>
          </p:txBody>
        </p:sp>
        <p:sp>
          <p:nvSpPr>
            <p:cNvPr id="51" name="Shape 32">
              <a:extLst>
                <a:ext uri="{FF2B5EF4-FFF2-40B4-BE49-F238E27FC236}">
                  <a16:creationId xmlns:a16="http://schemas.microsoft.com/office/drawing/2014/main" id="{F6889449-E9C6-44E7-A53C-D04CA7342FAB}"/>
                </a:ext>
              </a:extLst>
            </p:cNvPr>
            <p:cNvSpPr/>
            <p:nvPr/>
          </p:nvSpPr>
          <p:spPr>
            <a:xfrm>
              <a:off x="1712814" y="5814814"/>
              <a:ext cx="8766373" cy="530027"/>
            </a:xfrm>
            <a:prstGeom prst="rect">
              <a:avLst/>
            </a:prstGeom>
            <a:solidFill>
              <a:srgbClr val="FFFFFF">
                <a:alpha val="4000"/>
              </a:srgbClr>
            </a:solidFill>
            <a:ln/>
          </p:spPr>
        </p:sp>
        <p:sp>
          <p:nvSpPr>
            <p:cNvPr id="52" name="Text 33">
              <a:extLst>
                <a:ext uri="{FF2B5EF4-FFF2-40B4-BE49-F238E27FC236}">
                  <a16:creationId xmlns:a16="http://schemas.microsoft.com/office/drawing/2014/main" id="{30FDA510-5648-41F2-95E2-3CE685AE8D1E}"/>
                </a:ext>
              </a:extLst>
            </p:cNvPr>
            <p:cNvSpPr/>
            <p:nvPr/>
          </p:nvSpPr>
          <p:spPr>
            <a:xfrm>
              <a:off x="1897559" y="5931992"/>
              <a:ext cx="4010521" cy="295672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328"/>
                </a:lnSpc>
              </a:pPr>
              <a:r>
                <a:rPr lang="en-US" sz="1455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static String toBinaryString(int i)</a:t>
              </a:r>
              <a:endParaRPr lang="en-US" sz="1455" dirty="0"/>
            </a:p>
          </p:txBody>
        </p:sp>
        <p:sp>
          <p:nvSpPr>
            <p:cNvPr id="53" name="Text 34">
              <a:extLst>
                <a:ext uri="{FF2B5EF4-FFF2-40B4-BE49-F238E27FC236}">
                  <a16:creationId xmlns:a16="http://schemas.microsoft.com/office/drawing/2014/main" id="{76B6F79D-AA60-4FEE-B0A9-7A816EBCB371}"/>
                </a:ext>
              </a:extLst>
            </p:cNvPr>
            <p:cNvSpPr/>
            <p:nvPr/>
          </p:nvSpPr>
          <p:spPr>
            <a:xfrm>
              <a:off x="6283920" y="5931992"/>
              <a:ext cx="4010521" cy="295672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328"/>
                </a:lnSpc>
              </a:pPr>
              <a:endParaRPr lang="en-US" sz="1455" dirty="0"/>
            </a:p>
          </p:txBody>
        </p:sp>
      </p:grpSp>
      <p:sp>
        <p:nvSpPr>
          <p:cNvPr id="54" name="Прямоугольник: скругленные углы 53">
            <a:extLst>
              <a:ext uri="{FF2B5EF4-FFF2-40B4-BE49-F238E27FC236}">
                <a16:creationId xmlns:a16="http://schemas.microsoft.com/office/drawing/2014/main" id="{A7A4A975-F7E0-4180-B627-53F132D693BE}"/>
              </a:ext>
            </a:extLst>
          </p:cNvPr>
          <p:cNvSpPr/>
          <p:nvPr/>
        </p:nvSpPr>
        <p:spPr>
          <a:xfrm>
            <a:off x="1106857" y="4106861"/>
            <a:ext cx="1047159" cy="414851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5" name="Прямоугольник: скругленные углы 54">
            <a:extLst>
              <a:ext uri="{FF2B5EF4-FFF2-40B4-BE49-F238E27FC236}">
                <a16:creationId xmlns:a16="http://schemas.microsoft.com/office/drawing/2014/main" id="{71949DDC-5E48-42E2-97CC-35377A128BE2}"/>
              </a:ext>
            </a:extLst>
          </p:cNvPr>
          <p:cNvSpPr/>
          <p:nvPr/>
        </p:nvSpPr>
        <p:spPr>
          <a:xfrm>
            <a:off x="1224495" y="4204376"/>
            <a:ext cx="1047159" cy="414851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6" name="Прямоугольник: скругленные углы 55">
            <a:extLst>
              <a:ext uri="{FF2B5EF4-FFF2-40B4-BE49-F238E27FC236}">
                <a16:creationId xmlns:a16="http://schemas.microsoft.com/office/drawing/2014/main" id="{2646A373-3C7A-4AF3-8DB8-000893FBAC27}"/>
              </a:ext>
            </a:extLst>
          </p:cNvPr>
          <p:cNvSpPr/>
          <p:nvPr/>
        </p:nvSpPr>
        <p:spPr>
          <a:xfrm>
            <a:off x="3450234" y="2883186"/>
            <a:ext cx="619358" cy="34006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7" name="Прямоугольник: скругленные углы 56">
            <a:extLst>
              <a:ext uri="{FF2B5EF4-FFF2-40B4-BE49-F238E27FC236}">
                <a16:creationId xmlns:a16="http://schemas.microsoft.com/office/drawing/2014/main" id="{E9BF99B4-21F2-405A-977B-F5151E60FF22}"/>
              </a:ext>
            </a:extLst>
          </p:cNvPr>
          <p:cNvSpPr/>
          <p:nvPr/>
        </p:nvSpPr>
        <p:spPr>
          <a:xfrm>
            <a:off x="3567872" y="2980701"/>
            <a:ext cx="619358" cy="340062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8" name="Прямоугольник: скругленные углы 57">
            <a:extLst>
              <a:ext uri="{FF2B5EF4-FFF2-40B4-BE49-F238E27FC236}">
                <a16:creationId xmlns:a16="http://schemas.microsoft.com/office/drawing/2014/main" id="{6AF4E57A-8605-4A92-A684-CF8EE475414B}"/>
              </a:ext>
            </a:extLst>
          </p:cNvPr>
          <p:cNvSpPr/>
          <p:nvPr/>
        </p:nvSpPr>
        <p:spPr>
          <a:xfrm>
            <a:off x="2481320" y="5947322"/>
            <a:ext cx="768284" cy="36426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9" name="Прямоугольник: скругленные углы 58">
            <a:extLst>
              <a:ext uri="{FF2B5EF4-FFF2-40B4-BE49-F238E27FC236}">
                <a16:creationId xmlns:a16="http://schemas.microsoft.com/office/drawing/2014/main" id="{1EF53FC3-A17D-493F-9CAB-F85E8E49C98E}"/>
              </a:ext>
            </a:extLst>
          </p:cNvPr>
          <p:cNvSpPr/>
          <p:nvPr/>
        </p:nvSpPr>
        <p:spPr>
          <a:xfrm>
            <a:off x="2598958" y="6044837"/>
            <a:ext cx="768284" cy="364262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60" name="Прямоугольник: скругленные углы 59">
            <a:extLst>
              <a:ext uri="{FF2B5EF4-FFF2-40B4-BE49-F238E27FC236}">
                <a16:creationId xmlns:a16="http://schemas.microsoft.com/office/drawing/2014/main" id="{E50AB0C5-9D52-4C12-ADA9-D6832D643A79}"/>
              </a:ext>
            </a:extLst>
          </p:cNvPr>
          <p:cNvSpPr/>
          <p:nvPr/>
        </p:nvSpPr>
        <p:spPr>
          <a:xfrm>
            <a:off x="-72864" y="1679914"/>
            <a:ext cx="1290884" cy="54119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1" name="Прямоугольник: скругленные углы 60">
            <a:extLst>
              <a:ext uri="{FF2B5EF4-FFF2-40B4-BE49-F238E27FC236}">
                <a16:creationId xmlns:a16="http://schemas.microsoft.com/office/drawing/2014/main" id="{A6066439-5F59-4AB5-81AB-A67B604C17C6}"/>
              </a:ext>
            </a:extLst>
          </p:cNvPr>
          <p:cNvSpPr/>
          <p:nvPr/>
        </p:nvSpPr>
        <p:spPr>
          <a:xfrm>
            <a:off x="44774" y="1777429"/>
            <a:ext cx="1290884" cy="541196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62" name="Прямоугольник: скругленные углы 61">
            <a:extLst>
              <a:ext uri="{FF2B5EF4-FFF2-40B4-BE49-F238E27FC236}">
                <a16:creationId xmlns:a16="http://schemas.microsoft.com/office/drawing/2014/main" id="{58DFD61F-E718-42DC-8E9F-74B5C1F3A8F4}"/>
              </a:ext>
            </a:extLst>
          </p:cNvPr>
          <p:cNvSpPr/>
          <p:nvPr/>
        </p:nvSpPr>
        <p:spPr>
          <a:xfrm>
            <a:off x="11300002" y="-92717"/>
            <a:ext cx="619358" cy="34006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3" name="Прямоугольник: скругленные углы 62">
            <a:extLst>
              <a:ext uri="{FF2B5EF4-FFF2-40B4-BE49-F238E27FC236}">
                <a16:creationId xmlns:a16="http://schemas.microsoft.com/office/drawing/2014/main" id="{2D6349BE-8121-4DBE-BEA8-5F4CBD59ED26}"/>
              </a:ext>
            </a:extLst>
          </p:cNvPr>
          <p:cNvSpPr/>
          <p:nvPr/>
        </p:nvSpPr>
        <p:spPr>
          <a:xfrm>
            <a:off x="11417640" y="4798"/>
            <a:ext cx="619358" cy="340062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61249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7BC2F3F8-E9D9-4A6D-A904-A20BE5845C88}"/>
              </a:ext>
            </a:extLst>
          </p:cNvPr>
          <p:cNvSpPr/>
          <p:nvPr/>
        </p:nvSpPr>
        <p:spPr>
          <a:xfrm>
            <a:off x="2271654" y="307978"/>
            <a:ext cx="2592577" cy="1085151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68B01991-4F2B-4FBA-A0C0-5DCABC1675FD}"/>
              </a:ext>
            </a:extLst>
          </p:cNvPr>
          <p:cNvSpPr/>
          <p:nvPr/>
        </p:nvSpPr>
        <p:spPr>
          <a:xfrm>
            <a:off x="-208974" y="-31387"/>
            <a:ext cx="5073205" cy="124119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3C4000F0-793A-41A8-A6CA-546143472E04}"/>
              </a:ext>
            </a:extLst>
          </p:cNvPr>
          <p:cNvSpPr txBox="1">
            <a:spLocks/>
          </p:cNvSpPr>
          <p:nvPr/>
        </p:nvSpPr>
        <p:spPr>
          <a:xfrm>
            <a:off x="0" y="12781"/>
            <a:ext cx="4798243" cy="9333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altLang="ru-RU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Статичні поля і методи класу</a:t>
            </a:r>
            <a:r>
              <a:rPr lang="ru-RU" altLang="ru-RU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Integer</a:t>
            </a:r>
            <a:endParaRPr lang="ru-RU" alt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14">
            <a:extLst>
              <a:ext uri="{FF2B5EF4-FFF2-40B4-BE49-F238E27FC236}">
                <a16:creationId xmlns:a16="http://schemas.microsoft.com/office/drawing/2014/main" id="{3B741698-4299-4D72-88A0-2FAE9BC306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4911" y="2438342"/>
            <a:ext cx="11283885" cy="378565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=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uk-UA" altLang="uk-UA" sz="24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Integer.</a:t>
            </a:r>
            <a:r>
              <a:rPr kumimoji="0" lang="uk-UA" altLang="uk-UA" sz="24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//32</a:t>
            </a:r>
            <a:b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uk-UA" altLang="uk-UA" sz="24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Integer.</a:t>
            </a:r>
            <a:r>
              <a:rPr kumimoji="0" lang="uk-UA" altLang="uk-UA" sz="24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MIN_VALUE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//-2147483648</a:t>
            </a:r>
            <a:b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Integer.</a:t>
            </a:r>
            <a:r>
              <a:rPr kumimoji="0" lang="uk-UA" altLang="uk-UA" sz="24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decode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"0xF"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//15</a:t>
            </a:r>
            <a:b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Integer.</a:t>
            </a:r>
            <a:r>
              <a:rPr kumimoji="0" lang="uk-UA" altLang="uk-UA" sz="24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decode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"100"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//100</a:t>
            </a:r>
            <a:b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Integer.</a:t>
            </a:r>
            <a:r>
              <a:rPr kumimoji="0" lang="uk-UA" altLang="uk-UA" sz="24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parseInt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"1100"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//12</a:t>
            </a:r>
            <a:b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Integer.</a:t>
            </a:r>
            <a:r>
              <a:rPr kumimoji="0" lang="uk-UA" altLang="uk-UA" sz="24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toBinaryString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//11</a:t>
            </a:r>
            <a:endParaRPr kumimoji="0" lang="uk-UA" altLang="uk-UA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AFE1F559-6B55-4451-9162-121BC31E2C41}"/>
              </a:ext>
            </a:extLst>
          </p:cNvPr>
          <p:cNvSpPr/>
          <p:nvPr/>
        </p:nvSpPr>
        <p:spPr>
          <a:xfrm>
            <a:off x="-162150" y="5437105"/>
            <a:ext cx="1047159" cy="414851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D4C46F89-E42F-4050-B455-821894C420AC}"/>
              </a:ext>
            </a:extLst>
          </p:cNvPr>
          <p:cNvSpPr/>
          <p:nvPr/>
        </p:nvSpPr>
        <p:spPr>
          <a:xfrm>
            <a:off x="-44512" y="5534620"/>
            <a:ext cx="1047159" cy="414851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9BAF71CE-0320-4E68-8F96-2905B75BDB5A}"/>
              </a:ext>
            </a:extLst>
          </p:cNvPr>
          <p:cNvSpPr/>
          <p:nvPr/>
        </p:nvSpPr>
        <p:spPr>
          <a:xfrm>
            <a:off x="11289855" y="690873"/>
            <a:ext cx="619358" cy="34006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711689C4-D36C-4947-B46F-700C4CDA803A}"/>
              </a:ext>
            </a:extLst>
          </p:cNvPr>
          <p:cNvSpPr/>
          <p:nvPr/>
        </p:nvSpPr>
        <p:spPr>
          <a:xfrm>
            <a:off x="11407493" y="788388"/>
            <a:ext cx="619358" cy="340062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BE4C0BEE-6D07-4EAA-B492-B90362A8353A}"/>
              </a:ext>
            </a:extLst>
          </p:cNvPr>
          <p:cNvSpPr/>
          <p:nvPr/>
        </p:nvSpPr>
        <p:spPr>
          <a:xfrm>
            <a:off x="5322926" y="823433"/>
            <a:ext cx="768284" cy="36426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0F4D226C-C0C9-41C9-AD70-AE19B31866B6}"/>
              </a:ext>
            </a:extLst>
          </p:cNvPr>
          <p:cNvSpPr/>
          <p:nvPr/>
        </p:nvSpPr>
        <p:spPr>
          <a:xfrm>
            <a:off x="5440564" y="920948"/>
            <a:ext cx="768284" cy="364262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D791E069-8831-4584-85D8-02F3C2961434}"/>
              </a:ext>
            </a:extLst>
          </p:cNvPr>
          <p:cNvSpPr/>
          <p:nvPr/>
        </p:nvSpPr>
        <p:spPr>
          <a:xfrm>
            <a:off x="327594" y="1655603"/>
            <a:ext cx="1290884" cy="54119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7E5347D8-4AB9-474B-80E3-F2DB600A7855}"/>
              </a:ext>
            </a:extLst>
          </p:cNvPr>
          <p:cNvSpPr/>
          <p:nvPr/>
        </p:nvSpPr>
        <p:spPr>
          <a:xfrm>
            <a:off x="445232" y="1753118"/>
            <a:ext cx="1290884" cy="541196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CB329E50-EEEE-4EB4-B642-1F097922F5E9}"/>
              </a:ext>
            </a:extLst>
          </p:cNvPr>
          <p:cNvSpPr/>
          <p:nvPr/>
        </p:nvSpPr>
        <p:spPr>
          <a:xfrm>
            <a:off x="10421069" y="5754441"/>
            <a:ext cx="768284" cy="36426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7C2B6A35-8612-471F-BB25-CD17584AC90D}"/>
              </a:ext>
            </a:extLst>
          </p:cNvPr>
          <p:cNvSpPr/>
          <p:nvPr/>
        </p:nvSpPr>
        <p:spPr>
          <a:xfrm>
            <a:off x="10538707" y="5851956"/>
            <a:ext cx="768284" cy="364262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5E8704C0-65D6-4D1E-B56C-E81AD2C03B7A}"/>
              </a:ext>
            </a:extLst>
          </p:cNvPr>
          <p:cNvSpPr/>
          <p:nvPr/>
        </p:nvSpPr>
        <p:spPr>
          <a:xfrm>
            <a:off x="8001471" y="1807478"/>
            <a:ext cx="619358" cy="34006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20A883FB-9F77-40C1-89AB-251B66482A50}"/>
              </a:ext>
            </a:extLst>
          </p:cNvPr>
          <p:cNvSpPr/>
          <p:nvPr/>
        </p:nvSpPr>
        <p:spPr>
          <a:xfrm>
            <a:off x="8119109" y="1904993"/>
            <a:ext cx="619358" cy="340062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00920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4F1E2E36-AB4C-47D6-B950-6AEB740BB86E}"/>
              </a:ext>
            </a:extLst>
          </p:cNvPr>
          <p:cNvSpPr/>
          <p:nvPr/>
        </p:nvSpPr>
        <p:spPr>
          <a:xfrm>
            <a:off x="6078720" y="4381767"/>
            <a:ext cx="3216108" cy="1416307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3F86B0F4-50DF-4AFB-B4CC-C27CAF36EE34}"/>
              </a:ext>
            </a:extLst>
          </p:cNvPr>
          <p:cNvSpPr/>
          <p:nvPr/>
        </p:nvSpPr>
        <p:spPr>
          <a:xfrm>
            <a:off x="2678782" y="1511164"/>
            <a:ext cx="6616046" cy="408279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DDD47F9C-1669-4B37-A0B8-BF86CB1AD7A5}"/>
              </a:ext>
            </a:extLst>
          </p:cNvPr>
          <p:cNvSpPr/>
          <p:nvPr/>
        </p:nvSpPr>
        <p:spPr>
          <a:xfrm>
            <a:off x="2284428" y="-47135"/>
            <a:ext cx="2532668" cy="1382465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0A130F-2517-41C2-907F-5F93FAB3A007}"/>
              </a:ext>
            </a:extLst>
          </p:cNvPr>
          <p:cNvSpPr txBox="1"/>
          <p:nvPr/>
        </p:nvSpPr>
        <p:spPr>
          <a:xfrm>
            <a:off x="3014809" y="1720840"/>
            <a:ext cx="6162381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 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Math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може бути корисним: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Обчислення абсолютних значень (значень за модулем)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Обчислення значень тригонометричних функцій (синусів, 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косінусів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тощо)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Зведення в різні ступені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Вилучення коренів різних ступенів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Генерація випадкових чисел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Округлення та ін. 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38AC4C63-ED0A-40F7-94B7-DC50BB638F28}"/>
              </a:ext>
            </a:extLst>
          </p:cNvPr>
          <p:cNvSpPr/>
          <p:nvPr/>
        </p:nvSpPr>
        <p:spPr>
          <a:xfrm>
            <a:off x="-150830" y="-222969"/>
            <a:ext cx="4967926" cy="1382465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754343-D575-4E24-8449-03D5A1E00DB5}"/>
              </a:ext>
            </a:extLst>
          </p:cNvPr>
          <p:cNvSpPr txBox="1"/>
          <p:nvPr/>
        </p:nvSpPr>
        <p:spPr>
          <a:xfrm>
            <a:off x="-75414" y="0"/>
            <a:ext cx="48925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Клас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Math. </a:t>
            </a:r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Теорія</a:t>
            </a: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3923F2D0-5DB9-4DD7-8E41-54768F8DEFF1}"/>
              </a:ext>
            </a:extLst>
          </p:cNvPr>
          <p:cNvSpPr/>
          <p:nvPr/>
        </p:nvSpPr>
        <p:spPr>
          <a:xfrm>
            <a:off x="10397765" y="415498"/>
            <a:ext cx="1472152" cy="70001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5A64586D-1A7C-4418-B5E6-2051CB5EDBF9}"/>
              </a:ext>
            </a:extLst>
          </p:cNvPr>
          <p:cNvSpPr/>
          <p:nvPr/>
        </p:nvSpPr>
        <p:spPr>
          <a:xfrm>
            <a:off x="10625580" y="635318"/>
            <a:ext cx="1472152" cy="700012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ACDA79D0-F891-4C86-8B58-74EA823F47F0}"/>
              </a:ext>
            </a:extLst>
          </p:cNvPr>
          <p:cNvSpPr/>
          <p:nvPr/>
        </p:nvSpPr>
        <p:spPr>
          <a:xfrm>
            <a:off x="188633" y="2349564"/>
            <a:ext cx="1472152" cy="70001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BD43FC50-C3A1-4114-8272-C5C15FD8D266}"/>
              </a:ext>
            </a:extLst>
          </p:cNvPr>
          <p:cNvSpPr/>
          <p:nvPr/>
        </p:nvSpPr>
        <p:spPr>
          <a:xfrm>
            <a:off x="416448" y="2569384"/>
            <a:ext cx="1472152" cy="700012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8BAA5E3B-2819-4439-BB97-CE083FB432C9}"/>
              </a:ext>
            </a:extLst>
          </p:cNvPr>
          <p:cNvSpPr/>
          <p:nvPr/>
        </p:nvSpPr>
        <p:spPr>
          <a:xfrm>
            <a:off x="10295250" y="4106363"/>
            <a:ext cx="2488287" cy="141630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B0B74682-DB28-441B-AD17-21B0A0671B5B}"/>
              </a:ext>
            </a:extLst>
          </p:cNvPr>
          <p:cNvSpPr/>
          <p:nvPr/>
        </p:nvSpPr>
        <p:spPr>
          <a:xfrm>
            <a:off x="10523065" y="4326183"/>
            <a:ext cx="2488287" cy="1416307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82B8B130-9F30-4ECE-AF81-B462E643C55E}"/>
              </a:ext>
            </a:extLst>
          </p:cNvPr>
          <p:cNvSpPr/>
          <p:nvPr/>
        </p:nvSpPr>
        <p:spPr>
          <a:xfrm>
            <a:off x="6440862" y="355965"/>
            <a:ext cx="1244337" cy="48019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24BD329C-6B69-412F-A757-AFEDFE15B634}"/>
              </a:ext>
            </a:extLst>
          </p:cNvPr>
          <p:cNvSpPr/>
          <p:nvPr/>
        </p:nvSpPr>
        <p:spPr>
          <a:xfrm>
            <a:off x="6668677" y="483139"/>
            <a:ext cx="1174424" cy="480192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17A08656-DD0C-4CC0-9B85-DF198C039D1E}"/>
              </a:ext>
            </a:extLst>
          </p:cNvPr>
          <p:cNvSpPr/>
          <p:nvPr/>
        </p:nvSpPr>
        <p:spPr>
          <a:xfrm>
            <a:off x="-416153" y="5386534"/>
            <a:ext cx="1047159" cy="414851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FB1B7E3C-BB15-4007-9AF1-AC7E97A6791F}"/>
              </a:ext>
            </a:extLst>
          </p:cNvPr>
          <p:cNvSpPr/>
          <p:nvPr/>
        </p:nvSpPr>
        <p:spPr>
          <a:xfrm>
            <a:off x="-298515" y="5484049"/>
            <a:ext cx="1047159" cy="414851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50455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2192000" cy="6873082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  <p:txBody>
          <a:bodyPr/>
          <a:lstStyle/>
          <a:p>
            <a:endParaRPr lang="uk-UA" dirty="0"/>
          </a:p>
        </p:txBody>
      </p:sp>
      <p:grpSp>
        <p:nvGrpSpPr>
          <p:cNvPr id="31" name="Группа 30">
            <a:extLst>
              <a:ext uri="{FF2B5EF4-FFF2-40B4-BE49-F238E27FC236}">
                <a16:creationId xmlns:a16="http://schemas.microsoft.com/office/drawing/2014/main" id="{1BAE32AD-6823-48F1-A242-5542F2B713FC}"/>
              </a:ext>
            </a:extLst>
          </p:cNvPr>
          <p:cNvGrpSpPr/>
          <p:nvPr/>
        </p:nvGrpSpPr>
        <p:grpSpPr>
          <a:xfrm>
            <a:off x="1618268" y="1117554"/>
            <a:ext cx="8955464" cy="5476853"/>
            <a:chOff x="2408535" y="426938"/>
            <a:chExt cx="7374930" cy="6019205"/>
          </a:xfrm>
        </p:grpSpPr>
        <p:sp>
          <p:nvSpPr>
            <p:cNvPr id="4" name="Shape 1"/>
            <p:cNvSpPr/>
            <p:nvPr/>
          </p:nvSpPr>
          <p:spPr>
            <a:xfrm>
              <a:off x="2408535" y="426938"/>
              <a:ext cx="7374930" cy="6019205"/>
            </a:xfrm>
            <a:prstGeom prst="roundRect">
              <a:avLst>
                <a:gd name="adj" fmla="val 1161"/>
              </a:avLst>
            </a:prstGeom>
            <a:noFill/>
            <a:ln w="7620">
              <a:solidFill>
                <a:srgbClr val="000000">
                  <a:alpha val="8000"/>
                </a:srgbClr>
              </a:solidFill>
              <a:prstDash val="solid"/>
            </a:ln>
          </p:spPr>
        </p:sp>
        <p:sp>
          <p:nvSpPr>
            <p:cNvPr id="5" name="Shape 2"/>
            <p:cNvSpPr/>
            <p:nvPr/>
          </p:nvSpPr>
          <p:spPr>
            <a:xfrm>
              <a:off x="2414885" y="433289"/>
              <a:ext cx="7362230" cy="1192609"/>
            </a:xfrm>
            <a:prstGeom prst="rect">
              <a:avLst/>
            </a:prstGeom>
            <a:solidFill>
              <a:srgbClr val="FFFFFF">
                <a:alpha val="4000"/>
              </a:srgbClr>
            </a:solidFill>
            <a:ln/>
          </p:spPr>
        </p:sp>
        <p:sp>
          <p:nvSpPr>
            <p:cNvPr id="6" name="Text 3"/>
            <p:cNvSpPr/>
            <p:nvPr/>
          </p:nvSpPr>
          <p:spPr>
            <a:xfrm>
              <a:off x="2528895" y="453685"/>
              <a:ext cx="2149773" cy="993771"/>
            </a:xfrm>
            <a:prstGeom prst="rect">
              <a:avLst/>
            </a:prstGeom>
            <a:noFill/>
            <a:ln/>
          </p:spPr>
          <p:txBody>
            <a:bodyPr wrap="square" rtlCol="0" anchor="t"/>
            <a:lstStyle/>
            <a:p>
              <a:pPr>
                <a:lnSpc>
                  <a:spcPts val="1956"/>
                </a:lnSpc>
              </a:pPr>
              <a:r>
                <a:rPr lang="en-US" sz="1222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double </a:t>
              </a:r>
              <a:r>
                <a:rPr lang="en-US" sz="1222" b="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abs</a:t>
              </a:r>
              <a:r>
                <a:rPr lang="en-US" sz="1222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(double d)
float </a:t>
              </a:r>
              <a:r>
                <a:rPr lang="en-US" sz="1222" b="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abs</a:t>
              </a:r>
              <a:r>
                <a:rPr lang="en-US" sz="1222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(float f)
int </a:t>
              </a:r>
              <a:r>
                <a:rPr lang="en-US" sz="1222" b="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abs</a:t>
              </a:r>
              <a:r>
                <a:rPr lang="en-US" sz="1222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(int i)
long </a:t>
              </a:r>
              <a:r>
                <a:rPr lang="en-US" sz="1222" b="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abs</a:t>
              </a:r>
              <a:r>
                <a:rPr lang="en-US" sz="1222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(long lng)</a:t>
              </a:r>
              <a:endParaRPr lang="en-US" sz="1222" dirty="0"/>
            </a:p>
          </p:txBody>
        </p:sp>
        <p:sp>
          <p:nvSpPr>
            <p:cNvPr id="7" name="Text 4"/>
            <p:cNvSpPr/>
            <p:nvPr/>
          </p:nvSpPr>
          <p:spPr>
            <a:xfrm>
              <a:off x="5036741" y="532706"/>
              <a:ext cx="1960364" cy="248444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956"/>
                </a:lnSpc>
              </a:pPr>
              <a:r>
                <a:rPr lang="en-US" sz="1222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Взяття модуля числа</a:t>
              </a:r>
              <a:endParaRPr lang="en-US" sz="1222" dirty="0"/>
            </a:p>
          </p:txBody>
        </p:sp>
        <p:sp>
          <p:nvSpPr>
            <p:cNvPr id="8" name="Text 5"/>
            <p:cNvSpPr/>
            <p:nvPr/>
          </p:nvSpPr>
          <p:spPr>
            <a:xfrm>
              <a:off x="7313811" y="532706"/>
              <a:ext cx="2308126" cy="496888"/>
            </a:xfrm>
            <a:prstGeom prst="rect">
              <a:avLst/>
            </a:prstGeom>
            <a:noFill/>
            <a:ln/>
          </p:spPr>
          <p:txBody>
            <a:bodyPr wrap="square" rtlCol="0" anchor="t"/>
            <a:lstStyle/>
            <a:p>
              <a:pPr>
                <a:lnSpc>
                  <a:spcPts val="1956"/>
                </a:lnSpc>
              </a:pPr>
              <a:r>
                <a:rPr lang="en-US" sz="1222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double val = Math.abs(-15.3); </a:t>
              </a:r>
              <a:r>
                <a:rPr lang="en-US" sz="1222" b="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// 15.3</a:t>
              </a:r>
              <a:endParaRPr lang="en-US" sz="1222" dirty="0"/>
            </a:p>
          </p:txBody>
        </p:sp>
        <p:sp>
          <p:nvSpPr>
            <p:cNvPr id="9" name="Shape 6"/>
            <p:cNvSpPr/>
            <p:nvPr/>
          </p:nvSpPr>
          <p:spPr>
            <a:xfrm>
              <a:off x="2414885" y="1625897"/>
              <a:ext cx="7362230" cy="695722"/>
            </a:xfrm>
            <a:prstGeom prst="rect">
              <a:avLst/>
            </a:prstGeom>
            <a:solidFill>
              <a:srgbClr val="000000">
                <a:alpha val="4000"/>
              </a:srgbClr>
            </a:solidFill>
            <a:ln/>
          </p:spPr>
        </p:sp>
        <p:sp>
          <p:nvSpPr>
            <p:cNvPr id="10" name="Text 7"/>
            <p:cNvSpPr/>
            <p:nvPr/>
          </p:nvSpPr>
          <p:spPr>
            <a:xfrm>
              <a:off x="2570262" y="1725316"/>
              <a:ext cx="2149773" cy="248444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956"/>
                </a:lnSpc>
              </a:pPr>
              <a:r>
                <a:rPr lang="en-US" sz="1222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double </a:t>
              </a:r>
              <a:r>
                <a:rPr lang="en-US" sz="1222" b="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ceil</a:t>
              </a:r>
              <a:r>
                <a:rPr lang="en-US" sz="1222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(double d)</a:t>
              </a:r>
              <a:endParaRPr lang="en-US" sz="1222" dirty="0"/>
            </a:p>
          </p:txBody>
        </p:sp>
        <p:sp>
          <p:nvSpPr>
            <p:cNvPr id="11" name="Text 8"/>
            <p:cNvSpPr/>
            <p:nvPr/>
          </p:nvSpPr>
          <p:spPr>
            <a:xfrm>
              <a:off x="5036741" y="1725315"/>
              <a:ext cx="1960364" cy="496888"/>
            </a:xfrm>
            <a:prstGeom prst="rect">
              <a:avLst/>
            </a:prstGeom>
            <a:noFill/>
            <a:ln/>
          </p:spPr>
          <p:txBody>
            <a:bodyPr wrap="square" rtlCol="0" anchor="t"/>
            <a:lstStyle/>
            <a:p>
              <a:pPr>
                <a:lnSpc>
                  <a:spcPts val="1956"/>
                </a:lnSpc>
              </a:pPr>
              <a:r>
                <a:rPr lang="en-US" sz="1222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Округлення в більшу сторону</a:t>
              </a:r>
              <a:endParaRPr lang="en-US" sz="1222" dirty="0"/>
            </a:p>
          </p:txBody>
        </p:sp>
        <p:sp>
          <p:nvSpPr>
            <p:cNvPr id="12" name="Text 9"/>
            <p:cNvSpPr/>
            <p:nvPr/>
          </p:nvSpPr>
          <p:spPr>
            <a:xfrm>
              <a:off x="7313811" y="1725316"/>
              <a:ext cx="2308126" cy="248444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956"/>
                </a:lnSpc>
              </a:pPr>
              <a:r>
                <a:rPr lang="en-US" sz="1222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val = Math.ceil(20.1); </a:t>
              </a:r>
              <a:r>
                <a:rPr lang="en-US" sz="1222" b="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// 21.0</a:t>
              </a:r>
              <a:endParaRPr lang="en-US" sz="1222" dirty="0"/>
            </a:p>
          </p:txBody>
        </p:sp>
        <p:sp>
          <p:nvSpPr>
            <p:cNvPr id="13" name="Shape 10"/>
            <p:cNvSpPr/>
            <p:nvPr/>
          </p:nvSpPr>
          <p:spPr>
            <a:xfrm>
              <a:off x="2414885" y="2321619"/>
              <a:ext cx="7362230" cy="695722"/>
            </a:xfrm>
            <a:prstGeom prst="rect">
              <a:avLst/>
            </a:prstGeom>
            <a:solidFill>
              <a:srgbClr val="FFFFFF">
                <a:alpha val="4000"/>
              </a:srgbClr>
            </a:solidFill>
            <a:ln/>
          </p:spPr>
        </p:sp>
        <p:sp>
          <p:nvSpPr>
            <p:cNvPr id="14" name="Text 11"/>
            <p:cNvSpPr/>
            <p:nvPr/>
          </p:nvSpPr>
          <p:spPr>
            <a:xfrm>
              <a:off x="2570262" y="2421037"/>
              <a:ext cx="2149773" cy="248444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956"/>
                </a:lnSpc>
              </a:pPr>
              <a:r>
                <a:rPr lang="en-US" sz="1222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double </a:t>
              </a:r>
              <a:r>
                <a:rPr lang="en-US" sz="1222" b="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floor</a:t>
              </a:r>
              <a:r>
                <a:rPr lang="en-US" sz="1222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(double d)</a:t>
              </a:r>
              <a:endParaRPr lang="en-US" sz="1222" dirty="0"/>
            </a:p>
          </p:txBody>
        </p:sp>
        <p:sp>
          <p:nvSpPr>
            <p:cNvPr id="15" name="Text 12"/>
            <p:cNvSpPr/>
            <p:nvPr/>
          </p:nvSpPr>
          <p:spPr>
            <a:xfrm>
              <a:off x="5036741" y="2421037"/>
              <a:ext cx="1960364" cy="496888"/>
            </a:xfrm>
            <a:prstGeom prst="rect">
              <a:avLst/>
            </a:prstGeom>
            <a:noFill/>
            <a:ln/>
          </p:spPr>
          <p:txBody>
            <a:bodyPr wrap="square" rtlCol="0" anchor="t"/>
            <a:lstStyle/>
            <a:p>
              <a:pPr>
                <a:lnSpc>
                  <a:spcPts val="1956"/>
                </a:lnSpc>
              </a:pPr>
              <a:r>
                <a:rPr lang="en-US" sz="1222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Округлення в меншу сторону</a:t>
              </a:r>
              <a:endParaRPr lang="en-US" sz="1222" dirty="0"/>
            </a:p>
          </p:txBody>
        </p:sp>
        <p:sp>
          <p:nvSpPr>
            <p:cNvPr id="16" name="Text 13"/>
            <p:cNvSpPr/>
            <p:nvPr/>
          </p:nvSpPr>
          <p:spPr>
            <a:xfrm>
              <a:off x="7313811" y="2421037"/>
              <a:ext cx="2308126" cy="248444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956"/>
                </a:lnSpc>
              </a:pPr>
              <a:r>
                <a:rPr lang="en-US" sz="1222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val = Math.floor(20.99);</a:t>
              </a:r>
              <a:r>
                <a:rPr lang="en-US" sz="1222" b="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// 20.0</a:t>
              </a:r>
              <a:endParaRPr lang="en-US" sz="1222" dirty="0"/>
            </a:p>
          </p:txBody>
        </p:sp>
        <p:sp>
          <p:nvSpPr>
            <p:cNvPr id="17" name="Shape 14"/>
            <p:cNvSpPr/>
            <p:nvPr/>
          </p:nvSpPr>
          <p:spPr>
            <a:xfrm>
              <a:off x="2414885" y="3017342"/>
              <a:ext cx="7362230" cy="1037233"/>
            </a:xfrm>
            <a:prstGeom prst="rect">
              <a:avLst/>
            </a:prstGeom>
            <a:solidFill>
              <a:srgbClr val="000000">
                <a:alpha val="4000"/>
              </a:srgbClr>
            </a:solidFill>
            <a:ln/>
          </p:spPr>
        </p:sp>
        <p:sp>
          <p:nvSpPr>
            <p:cNvPr id="18" name="Text 15"/>
            <p:cNvSpPr/>
            <p:nvPr/>
          </p:nvSpPr>
          <p:spPr>
            <a:xfrm>
              <a:off x="2570262" y="3116759"/>
              <a:ext cx="2149773" cy="248444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956"/>
                </a:lnSpc>
              </a:pPr>
              <a:r>
                <a:rPr lang="en-US" sz="1222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double </a:t>
              </a:r>
              <a:r>
                <a:rPr lang="en-US" sz="1222" b="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rint</a:t>
              </a:r>
              <a:r>
                <a:rPr lang="en-US" sz="1222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(double d)</a:t>
              </a:r>
              <a:endParaRPr lang="en-US" sz="1222" dirty="0"/>
            </a:p>
          </p:txBody>
        </p:sp>
        <p:sp>
          <p:nvSpPr>
            <p:cNvPr id="19" name="Text 16"/>
            <p:cNvSpPr/>
            <p:nvPr/>
          </p:nvSpPr>
          <p:spPr>
            <a:xfrm>
              <a:off x="2570064" y="3399272"/>
              <a:ext cx="2149773" cy="496888"/>
            </a:xfrm>
            <a:prstGeom prst="rect">
              <a:avLst/>
            </a:prstGeom>
            <a:noFill/>
            <a:ln/>
          </p:spPr>
          <p:txBody>
            <a:bodyPr wrap="square" rtlCol="0" anchor="t"/>
            <a:lstStyle/>
            <a:p>
              <a:pPr>
                <a:lnSpc>
                  <a:spcPts val="1956"/>
                </a:lnSpc>
              </a:pPr>
              <a:r>
                <a:rPr lang="en-US" sz="1222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long </a:t>
              </a:r>
              <a:r>
                <a:rPr lang="en-US" sz="1222" b="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round</a:t>
              </a:r>
              <a:r>
                <a:rPr lang="en-US" sz="1222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(double d)
int </a:t>
              </a:r>
              <a:r>
                <a:rPr lang="en-US" sz="1222" b="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round</a:t>
              </a:r>
              <a:r>
                <a:rPr lang="en-US" sz="1222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(float f)</a:t>
              </a:r>
              <a:endParaRPr lang="en-US" sz="1222" dirty="0"/>
            </a:p>
          </p:txBody>
        </p:sp>
        <p:sp>
          <p:nvSpPr>
            <p:cNvPr id="20" name="Text 17"/>
            <p:cNvSpPr/>
            <p:nvPr/>
          </p:nvSpPr>
          <p:spPr>
            <a:xfrm>
              <a:off x="5036741" y="3116759"/>
              <a:ext cx="1960364" cy="496888"/>
            </a:xfrm>
            <a:prstGeom prst="rect">
              <a:avLst/>
            </a:prstGeom>
            <a:noFill/>
            <a:ln/>
          </p:spPr>
          <p:txBody>
            <a:bodyPr wrap="square" rtlCol="0" anchor="t"/>
            <a:lstStyle/>
            <a:p>
              <a:pPr>
                <a:lnSpc>
                  <a:spcPts val="1956"/>
                </a:lnSpc>
              </a:pPr>
              <a:r>
                <a:rPr lang="en-US" sz="1222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Округлення до найближчого цілого</a:t>
              </a:r>
              <a:endParaRPr lang="en-US" sz="1222" dirty="0"/>
            </a:p>
          </p:txBody>
        </p:sp>
        <p:sp>
          <p:nvSpPr>
            <p:cNvPr id="21" name="Text 18"/>
            <p:cNvSpPr/>
            <p:nvPr/>
          </p:nvSpPr>
          <p:spPr>
            <a:xfrm>
              <a:off x="7313811" y="3116759"/>
              <a:ext cx="2308126" cy="496888"/>
            </a:xfrm>
            <a:prstGeom prst="rect">
              <a:avLst/>
            </a:prstGeom>
            <a:noFill/>
            <a:ln/>
          </p:spPr>
          <p:txBody>
            <a:bodyPr wrap="square" rtlCol="0" anchor="t"/>
            <a:lstStyle/>
            <a:p>
              <a:pPr>
                <a:lnSpc>
                  <a:spcPts val="1956"/>
                </a:lnSpc>
              </a:pPr>
              <a:r>
                <a:rPr lang="en-US" sz="1222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val = Math.rint(20.49);</a:t>
              </a:r>
              <a:r>
                <a:rPr lang="en-US" sz="1222" b="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// 20.0
</a:t>
              </a:r>
              <a:r>
                <a:rPr lang="en-US" sz="1222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val = Math.rint(20.51);</a:t>
              </a:r>
              <a:r>
                <a:rPr lang="en-US" sz="1222" b="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// 21.0</a:t>
              </a:r>
              <a:endParaRPr lang="en-US" sz="1222" dirty="0"/>
            </a:p>
          </p:txBody>
        </p:sp>
        <p:sp>
          <p:nvSpPr>
            <p:cNvPr id="22" name="Shape 19"/>
            <p:cNvSpPr/>
            <p:nvPr/>
          </p:nvSpPr>
          <p:spPr>
            <a:xfrm>
              <a:off x="2421235" y="4028323"/>
              <a:ext cx="7362230" cy="1192609"/>
            </a:xfrm>
            <a:prstGeom prst="rect">
              <a:avLst/>
            </a:prstGeom>
            <a:solidFill>
              <a:srgbClr val="FFFFFF">
                <a:alpha val="4000"/>
              </a:srgbClr>
            </a:solidFill>
            <a:ln/>
          </p:spPr>
        </p:sp>
        <p:sp>
          <p:nvSpPr>
            <p:cNvPr id="23" name="Text 20"/>
            <p:cNvSpPr/>
            <p:nvPr/>
          </p:nvSpPr>
          <p:spPr>
            <a:xfrm>
              <a:off x="2543285" y="4020737"/>
              <a:ext cx="2149773" cy="993775"/>
            </a:xfrm>
            <a:prstGeom prst="rect">
              <a:avLst/>
            </a:prstGeom>
            <a:noFill/>
            <a:ln/>
          </p:spPr>
          <p:txBody>
            <a:bodyPr wrap="square" rtlCol="0" anchor="t"/>
            <a:lstStyle/>
            <a:p>
              <a:pPr>
                <a:lnSpc>
                  <a:spcPts val="1956"/>
                </a:lnSpc>
              </a:pPr>
              <a:r>
                <a:rPr lang="en-US" sz="1222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double </a:t>
              </a:r>
              <a:r>
                <a:rPr lang="en-US" sz="1222" b="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min</a:t>
              </a:r>
              <a:r>
                <a:rPr lang="en-US" sz="1222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(double a, double b)
float </a:t>
              </a:r>
              <a:r>
                <a:rPr lang="en-US" sz="1222" b="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min</a:t>
              </a:r>
              <a:r>
                <a:rPr lang="en-US" sz="1222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(float a, float b)
int </a:t>
              </a:r>
              <a:r>
                <a:rPr lang="en-US" sz="1222" b="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min</a:t>
              </a:r>
              <a:r>
                <a:rPr lang="en-US" sz="1222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(int a, int b)
long </a:t>
              </a:r>
              <a:r>
                <a:rPr lang="en-US" sz="1222" b="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min</a:t>
              </a:r>
              <a:r>
                <a:rPr lang="en-US" sz="1222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(long a, long b)</a:t>
              </a:r>
              <a:endParaRPr lang="en-US" sz="1222" dirty="0"/>
            </a:p>
          </p:txBody>
        </p:sp>
        <p:sp>
          <p:nvSpPr>
            <p:cNvPr id="24" name="Text 21"/>
            <p:cNvSpPr/>
            <p:nvPr/>
          </p:nvSpPr>
          <p:spPr>
            <a:xfrm>
              <a:off x="5036741" y="4153992"/>
              <a:ext cx="1960364" cy="496888"/>
            </a:xfrm>
            <a:prstGeom prst="rect">
              <a:avLst/>
            </a:prstGeom>
            <a:noFill/>
            <a:ln/>
          </p:spPr>
          <p:txBody>
            <a:bodyPr wrap="square" rtlCol="0" anchor="t"/>
            <a:lstStyle/>
            <a:p>
              <a:pPr>
                <a:lnSpc>
                  <a:spcPts val="1956"/>
                </a:lnSpc>
              </a:pPr>
              <a:r>
                <a:rPr lang="en-US" sz="1222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Визначення мінімального значення</a:t>
              </a:r>
              <a:endParaRPr lang="en-US" sz="1222" dirty="0"/>
            </a:p>
          </p:txBody>
        </p:sp>
        <p:sp>
          <p:nvSpPr>
            <p:cNvPr id="25" name="Text 22"/>
            <p:cNvSpPr/>
            <p:nvPr/>
          </p:nvSpPr>
          <p:spPr>
            <a:xfrm>
              <a:off x="7313811" y="4153992"/>
              <a:ext cx="2308126" cy="496888"/>
            </a:xfrm>
            <a:prstGeom prst="rect">
              <a:avLst/>
            </a:prstGeom>
            <a:noFill/>
            <a:ln/>
          </p:spPr>
          <p:txBody>
            <a:bodyPr wrap="square" rtlCol="0" anchor="t"/>
            <a:lstStyle/>
            <a:p>
              <a:pPr>
                <a:lnSpc>
                  <a:spcPts val="1956"/>
                </a:lnSpc>
              </a:pPr>
              <a:r>
                <a:rPr lang="en-US" sz="1222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val = Math.min(10., 20.); </a:t>
              </a:r>
              <a:r>
                <a:rPr lang="en-US" sz="1222" b="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// 10.0
</a:t>
              </a:r>
              <a:endParaRPr lang="en-US" sz="1222" dirty="0"/>
            </a:p>
          </p:txBody>
        </p:sp>
        <p:sp>
          <p:nvSpPr>
            <p:cNvPr id="26" name="Shape 23"/>
            <p:cNvSpPr/>
            <p:nvPr/>
          </p:nvSpPr>
          <p:spPr>
            <a:xfrm>
              <a:off x="2414885" y="5247184"/>
              <a:ext cx="7362230" cy="1192609"/>
            </a:xfrm>
            <a:prstGeom prst="rect">
              <a:avLst/>
            </a:prstGeom>
            <a:solidFill>
              <a:srgbClr val="000000">
                <a:alpha val="4000"/>
              </a:srgbClr>
            </a:solidFill>
            <a:ln/>
          </p:spPr>
        </p:sp>
        <p:sp>
          <p:nvSpPr>
            <p:cNvPr id="27" name="Text 24"/>
            <p:cNvSpPr/>
            <p:nvPr/>
          </p:nvSpPr>
          <p:spPr>
            <a:xfrm>
              <a:off x="2538421" y="5253464"/>
              <a:ext cx="2149773" cy="993775"/>
            </a:xfrm>
            <a:prstGeom prst="rect">
              <a:avLst/>
            </a:prstGeom>
            <a:noFill/>
            <a:ln/>
          </p:spPr>
          <p:txBody>
            <a:bodyPr wrap="square" rtlCol="0" anchor="t"/>
            <a:lstStyle/>
            <a:p>
              <a:pPr>
                <a:lnSpc>
                  <a:spcPts val="1956"/>
                </a:lnSpc>
              </a:pPr>
              <a:r>
                <a:rPr lang="en-US" sz="1222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double </a:t>
              </a:r>
              <a:r>
                <a:rPr lang="en-US" sz="1222" b="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max</a:t>
              </a:r>
              <a:r>
                <a:rPr lang="en-US" sz="1222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(double a, double b)
float </a:t>
              </a:r>
              <a:r>
                <a:rPr lang="en-US" sz="1222" b="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max</a:t>
              </a:r>
              <a:r>
                <a:rPr lang="en-US" sz="1222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(float a, float b)
int </a:t>
              </a:r>
              <a:r>
                <a:rPr lang="en-US" sz="1222" b="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max</a:t>
              </a:r>
              <a:r>
                <a:rPr lang="en-US" sz="1222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(int a, int b)
long </a:t>
              </a:r>
              <a:r>
                <a:rPr lang="en-US" sz="1222" b="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max</a:t>
              </a:r>
              <a:r>
                <a:rPr lang="en-US" sz="1222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(long a, long b)</a:t>
              </a:r>
              <a:endParaRPr lang="en-US" sz="1222" dirty="0"/>
            </a:p>
          </p:txBody>
        </p:sp>
        <p:sp>
          <p:nvSpPr>
            <p:cNvPr id="28" name="Text 25"/>
            <p:cNvSpPr/>
            <p:nvPr/>
          </p:nvSpPr>
          <p:spPr>
            <a:xfrm>
              <a:off x="5036741" y="5346601"/>
              <a:ext cx="1960364" cy="496888"/>
            </a:xfrm>
            <a:prstGeom prst="rect">
              <a:avLst/>
            </a:prstGeom>
            <a:noFill/>
            <a:ln/>
          </p:spPr>
          <p:txBody>
            <a:bodyPr wrap="square" rtlCol="0" anchor="t"/>
            <a:lstStyle/>
            <a:p>
              <a:pPr>
                <a:lnSpc>
                  <a:spcPts val="1956"/>
                </a:lnSpc>
              </a:pPr>
              <a:r>
                <a:rPr lang="en-US" sz="1222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Визначення максимального значення</a:t>
              </a:r>
              <a:endParaRPr lang="en-US" sz="1222" dirty="0"/>
            </a:p>
          </p:txBody>
        </p:sp>
        <p:sp>
          <p:nvSpPr>
            <p:cNvPr id="29" name="Text 26"/>
            <p:cNvSpPr/>
            <p:nvPr/>
          </p:nvSpPr>
          <p:spPr>
            <a:xfrm>
              <a:off x="7313811" y="5346601"/>
              <a:ext cx="2308126" cy="248444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956"/>
                </a:lnSpc>
              </a:pPr>
              <a:r>
                <a:rPr lang="en-US" sz="1222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val = Math.max(10., 20.); </a:t>
              </a:r>
              <a:r>
                <a:rPr lang="en-US" sz="1222" b="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// 20.0</a:t>
              </a:r>
              <a:endParaRPr lang="en-US" sz="1222" dirty="0"/>
            </a:p>
          </p:txBody>
        </p:sp>
      </p:grpSp>
      <p:sp>
        <p:nvSpPr>
          <p:cNvPr id="35" name="Прямоугольник: скругленные углы 34">
            <a:extLst>
              <a:ext uri="{FF2B5EF4-FFF2-40B4-BE49-F238E27FC236}">
                <a16:creationId xmlns:a16="http://schemas.microsoft.com/office/drawing/2014/main" id="{AA8C8F9C-41F1-4693-9789-AA5A8DAA7794}"/>
              </a:ext>
            </a:extLst>
          </p:cNvPr>
          <p:cNvSpPr/>
          <p:nvPr/>
        </p:nvSpPr>
        <p:spPr>
          <a:xfrm>
            <a:off x="2186813" y="-82961"/>
            <a:ext cx="1957634" cy="1085151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6" name="Прямоугольник: скругленные углы 35">
            <a:extLst>
              <a:ext uri="{FF2B5EF4-FFF2-40B4-BE49-F238E27FC236}">
                <a16:creationId xmlns:a16="http://schemas.microsoft.com/office/drawing/2014/main" id="{CDDD01A9-EA08-47DF-B48D-FE6AA5EF2C02}"/>
              </a:ext>
            </a:extLst>
          </p:cNvPr>
          <p:cNvSpPr/>
          <p:nvPr/>
        </p:nvSpPr>
        <p:spPr>
          <a:xfrm>
            <a:off x="-124133" y="-223033"/>
            <a:ext cx="4312315" cy="1076931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7" name="Rectangle 2">
            <a:extLst>
              <a:ext uri="{FF2B5EF4-FFF2-40B4-BE49-F238E27FC236}">
                <a16:creationId xmlns:a16="http://schemas.microsoft.com/office/drawing/2014/main" id="{09C4F930-A05C-4643-9303-4038F8595723}"/>
              </a:ext>
            </a:extLst>
          </p:cNvPr>
          <p:cNvSpPr txBox="1">
            <a:spLocks/>
          </p:cNvSpPr>
          <p:nvPr/>
        </p:nvSpPr>
        <p:spPr>
          <a:xfrm>
            <a:off x="-1" y="-1"/>
            <a:ext cx="4161486" cy="813941"/>
          </a:xfrm>
          <a:prstGeom prst="rect">
            <a:avLst/>
          </a:prstGeom>
        </p:spPr>
        <p:txBody>
          <a:bodyPr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altLang="ru-RU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Математичні функції</a:t>
            </a:r>
            <a:endParaRPr lang="ru-RU" altLang="ru-RU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Rectangle 129">
            <a:extLst>
              <a:ext uri="{FF2B5EF4-FFF2-40B4-BE49-F238E27FC236}">
                <a16:creationId xmlns:a16="http://schemas.microsoft.com/office/drawing/2014/main" id="{A1B1DCB4-736C-4823-A034-980057FA45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599" y="385530"/>
            <a:ext cx="364591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Aft>
                <a:spcPct val="40000"/>
              </a:spcAft>
              <a:buClr>
                <a:srgbClr val="00458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Aft>
                <a:spcPct val="40000"/>
              </a:spcAft>
              <a:buClr>
                <a:srgbClr val="004587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Aft>
                <a:spcPct val="40000"/>
              </a:spcAft>
              <a:buClr>
                <a:srgbClr val="004587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Aft>
                <a:spcPct val="0"/>
              </a:spcAft>
              <a:buClrTx/>
              <a:buFontTx/>
              <a:buNone/>
            </a:pPr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Робота з числами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38" name="Прямоугольник: скругленные углы 37">
            <a:extLst>
              <a:ext uri="{FF2B5EF4-FFF2-40B4-BE49-F238E27FC236}">
                <a16:creationId xmlns:a16="http://schemas.microsoft.com/office/drawing/2014/main" id="{A8143DAF-66EA-4B2D-8B55-898678A9A89B}"/>
              </a:ext>
            </a:extLst>
          </p:cNvPr>
          <p:cNvSpPr/>
          <p:nvPr/>
        </p:nvSpPr>
        <p:spPr>
          <a:xfrm>
            <a:off x="10024492" y="-141235"/>
            <a:ext cx="2234846" cy="70001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39" name="Прямоугольник: скругленные углы 38">
            <a:extLst>
              <a:ext uri="{FF2B5EF4-FFF2-40B4-BE49-F238E27FC236}">
                <a16:creationId xmlns:a16="http://schemas.microsoft.com/office/drawing/2014/main" id="{917AF3FB-50D4-454C-8A9D-F8DA6146CA1B}"/>
              </a:ext>
            </a:extLst>
          </p:cNvPr>
          <p:cNvSpPr/>
          <p:nvPr/>
        </p:nvSpPr>
        <p:spPr>
          <a:xfrm>
            <a:off x="9867644" y="-43948"/>
            <a:ext cx="2142103" cy="700012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3" name="Rectangle 177">
            <a:extLst>
              <a:ext uri="{FF2B5EF4-FFF2-40B4-BE49-F238E27FC236}">
                <a16:creationId xmlns:a16="http://schemas.microsoft.com/office/drawing/2014/main" id="{A896D50C-56E6-4988-B7E8-4DF094F7EF86}"/>
              </a:ext>
            </a:extLst>
          </p:cNvPr>
          <p:cNvSpPr txBox="1">
            <a:spLocks/>
          </p:cNvSpPr>
          <p:nvPr/>
        </p:nvSpPr>
        <p:spPr>
          <a:xfrm>
            <a:off x="10039534" y="92733"/>
            <a:ext cx="2070086" cy="352425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ru-RU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java.lang.Math</a:t>
            </a:r>
            <a:endParaRPr lang="ru-RU" altLang="ru-RU" sz="2000" b="1" i="1" dirty="0">
              <a:latin typeface="Times New Roman" panose="02020603050405020304" pitchFamily="18" charset="0"/>
              <a:cs typeface="Times New Roman" panose="02020603050405020304" pitchFamily="18" charset="0"/>
              <a:hlinkClick r:id="rId4"/>
            </a:endParaRPr>
          </a:p>
        </p:txBody>
      </p:sp>
      <p:sp>
        <p:nvSpPr>
          <p:cNvPr id="40" name="Прямоугольник: скругленные углы 39">
            <a:extLst>
              <a:ext uri="{FF2B5EF4-FFF2-40B4-BE49-F238E27FC236}">
                <a16:creationId xmlns:a16="http://schemas.microsoft.com/office/drawing/2014/main" id="{5DE7182A-4C6A-49DA-8F62-693E82D6308C}"/>
              </a:ext>
            </a:extLst>
          </p:cNvPr>
          <p:cNvSpPr/>
          <p:nvPr/>
        </p:nvSpPr>
        <p:spPr>
          <a:xfrm>
            <a:off x="-458568" y="1665909"/>
            <a:ext cx="1472152" cy="70001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1" name="Прямоугольник: скругленные углы 40">
            <a:extLst>
              <a:ext uri="{FF2B5EF4-FFF2-40B4-BE49-F238E27FC236}">
                <a16:creationId xmlns:a16="http://schemas.microsoft.com/office/drawing/2014/main" id="{805DC9E8-8735-41E7-9942-37A1F12E16BB}"/>
              </a:ext>
            </a:extLst>
          </p:cNvPr>
          <p:cNvSpPr/>
          <p:nvPr/>
        </p:nvSpPr>
        <p:spPr>
          <a:xfrm>
            <a:off x="-230753" y="1885729"/>
            <a:ext cx="1472152" cy="700012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2" name="Прямоугольник: скругленные углы 41">
            <a:extLst>
              <a:ext uri="{FF2B5EF4-FFF2-40B4-BE49-F238E27FC236}">
                <a16:creationId xmlns:a16="http://schemas.microsoft.com/office/drawing/2014/main" id="{44BAD0BD-5282-460E-A00B-ED9FF7421488}"/>
              </a:ext>
            </a:extLst>
          </p:cNvPr>
          <p:cNvSpPr/>
          <p:nvPr/>
        </p:nvSpPr>
        <p:spPr>
          <a:xfrm>
            <a:off x="-416153" y="5386534"/>
            <a:ext cx="1047159" cy="414851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3" name="Прямоугольник: скругленные углы 42">
            <a:extLst>
              <a:ext uri="{FF2B5EF4-FFF2-40B4-BE49-F238E27FC236}">
                <a16:creationId xmlns:a16="http://schemas.microsoft.com/office/drawing/2014/main" id="{C1827AB1-1238-4CA1-8D50-E766165EB4B9}"/>
              </a:ext>
            </a:extLst>
          </p:cNvPr>
          <p:cNvSpPr/>
          <p:nvPr/>
        </p:nvSpPr>
        <p:spPr>
          <a:xfrm>
            <a:off x="-298515" y="5484049"/>
            <a:ext cx="1047159" cy="414851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4" name="Прямоугольник: скругленные углы 43">
            <a:extLst>
              <a:ext uri="{FF2B5EF4-FFF2-40B4-BE49-F238E27FC236}">
                <a16:creationId xmlns:a16="http://schemas.microsoft.com/office/drawing/2014/main" id="{06CA658D-FDFB-439D-BDE7-830CEA4CF01F}"/>
              </a:ext>
            </a:extLst>
          </p:cNvPr>
          <p:cNvSpPr/>
          <p:nvPr/>
        </p:nvSpPr>
        <p:spPr>
          <a:xfrm>
            <a:off x="10928167" y="4177631"/>
            <a:ext cx="2488287" cy="141630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5" name="Прямоугольник: скругленные углы 44">
            <a:extLst>
              <a:ext uri="{FF2B5EF4-FFF2-40B4-BE49-F238E27FC236}">
                <a16:creationId xmlns:a16="http://schemas.microsoft.com/office/drawing/2014/main" id="{EA69DF24-6D75-4CB5-B256-CEE8B3314647}"/>
              </a:ext>
            </a:extLst>
          </p:cNvPr>
          <p:cNvSpPr/>
          <p:nvPr/>
        </p:nvSpPr>
        <p:spPr>
          <a:xfrm>
            <a:off x="11155982" y="4397451"/>
            <a:ext cx="2488287" cy="1416307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6" name="Прямоугольник: скругленные углы 45">
            <a:extLst>
              <a:ext uri="{FF2B5EF4-FFF2-40B4-BE49-F238E27FC236}">
                <a16:creationId xmlns:a16="http://schemas.microsoft.com/office/drawing/2014/main" id="{6C1E1822-B018-4C6E-B033-8AD71F781B05}"/>
              </a:ext>
            </a:extLst>
          </p:cNvPr>
          <p:cNvSpPr/>
          <p:nvPr/>
        </p:nvSpPr>
        <p:spPr>
          <a:xfrm>
            <a:off x="6459716" y="222195"/>
            <a:ext cx="1244337" cy="48019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7" name="Прямоугольник: скругленные углы 46">
            <a:extLst>
              <a:ext uri="{FF2B5EF4-FFF2-40B4-BE49-F238E27FC236}">
                <a16:creationId xmlns:a16="http://schemas.microsoft.com/office/drawing/2014/main" id="{8B307D17-6760-4DC3-8373-27F42E28ABAF}"/>
              </a:ext>
            </a:extLst>
          </p:cNvPr>
          <p:cNvSpPr/>
          <p:nvPr/>
        </p:nvSpPr>
        <p:spPr>
          <a:xfrm>
            <a:off x="6687531" y="349369"/>
            <a:ext cx="1174424" cy="480192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8" name="Прямоугольник: скругленные углы 47">
            <a:extLst>
              <a:ext uri="{FF2B5EF4-FFF2-40B4-BE49-F238E27FC236}">
                <a16:creationId xmlns:a16="http://schemas.microsoft.com/office/drawing/2014/main" id="{7FC80949-1BA3-4F07-B445-55D74A932AD8}"/>
              </a:ext>
            </a:extLst>
          </p:cNvPr>
          <p:cNvSpPr/>
          <p:nvPr/>
        </p:nvSpPr>
        <p:spPr>
          <a:xfrm>
            <a:off x="11325718" y="1674682"/>
            <a:ext cx="1047159" cy="414851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9" name="Прямоугольник: скругленные углы 48">
            <a:extLst>
              <a:ext uri="{FF2B5EF4-FFF2-40B4-BE49-F238E27FC236}">
                <a16:creationId xmlns:a16="http://schemas.microsoft.com/office/drawing/2014/main" id="{EDFBFEF9-E769-4007-985F-B2AF30BA95EE}"/>
              </a:ext>
            </a:extLst>
          </p:cNvPr>
          <p:cNvSpPr/>
          <p:nvPr/>
        </p:nvSpPr>
        <p:spPr>
          <a:xfrm>
            <a:off x="11443356" y="1772197"/>
            <a:ext cx="1047159" cy="414851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2192000" cy="6889155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60" name="Прямоугольник: скругленные углы 59">
            <a:extLst>
              <a:ext uri="{FF2B5EF4-FFF2-40B4-BE49-F238E27FC236}">
                <a16:creationId xmlns:a16="http://schemas.microsoft.com/office/drawing/2014/main" id="{D50DD1B6-3939-4CF5-997A-47F5455739B8}"/>
              </a:ext>
            </a:extLst>
          </p:cNvPr>
          <p:cNvSpPr/>
          <p:nvPr/>
        </p:nvSpPr>
        <p:spPr>
          <a:xfrm>
            <a:off x="2186813" y="-82961"/>
            <a:ext cx="1957634" cy="1085151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1" name="Прямоугольник: скругленные углы 60">
            <a:extLst>
              <a:ext uri="{FF2B5EF4-FFF2-40B4-BE49-F238E27FC236}">
                <a16:creationId xmlns:a16="http://schemas.microsoft.com/office/drawing/2014/main" id="{C68AEAEB-511F-49D1-98C2-2E9F1A7687CE}"/>
              </a:ext>
            </a:extLst>
          </p:cNvPr>
          <p:cNvSpPr/>
          <p:nvPr/>
        </p:nvSpPr>
        <p:spPr>
          <a:xfrm>
            <a:off x="-124133" y="-223033"/>
            <a:ext cx="4312315" cy="1076931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2" name="Rectangle 2">
            <a:extLst>
              <a:ext uri="{FF2B5EF4-FFF2-40B4-BE49-F238E27FC236}">
                <a16:creationId xmlns:a16="http://schemas.microsoft.com/office/drawing/2014/main" id="{23AF59A6-BE6D-4926-9C1C-DA65F88F3237}"/>
              </a:ext>
            </a:extLst>
          </p:cNvPr>
          <p:cNvSpPr txBox="1">
            <a:spLocks/>
          </p:cNvSpPr>
          <p:nvPr/>
        </p:nvSpPr>
        <p:spPr>
          <a:xfrm>
            <a:off x="-1" y="-1"/>
            <a:ext cx="4161486" cy="813941"/>
          </a:xfrm>
          <a:prstGeom prst="rect">
            <a:avLst/>
          </a:prstGeom>
        </p:spPr>
        <p:txBody>
          <a:bodyPr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altLang="ru-RU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Математичні функції</a:t>
            </a:r>
            <a:endParaRPr lang="ru-RU" altLang="ru-RU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Rectangle 129">
            <a:extLst>
              <a:ext uri="{FF2B5EF4-FFF2-40B4-BE49-F238E27FC236}">
                <a16:creationId xmlns:a16="http://schemas.microsoft.com/office/drawing/2014/main" id="{5CD31A90-AB54-4CE3-8F94-59B4BA1DD6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599" y="385530"/>
            <a:ext cx="364591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Aft>
                <a:spcPct val="40000"/>
              </a:spcAft>
              <a:buClr>
                <a:srgbClr val="00458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Aft>
                <a:spcPct val="40000"/>
              </a:spcAft>
              <a:buClr>
                <a:srgbClr val="004587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Aft>
                <a:spcPct val="40000"/>
              </a:spcAft>
              <a:buClr>
                <a:srgbClr val="004587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Aft>
                <a:spcPct val="0"/>
              </a:spcAft>
              <a:buClrTx/>
              <a:buFontTx/>
              <a:buNone/>
            </a:pPr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Робота з числами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64" name="Прямоугольник: скругленные углы 63">
            <a:extLst>
              <a:ext uri="{FF2B5EF4-FFF2-40B4-BE49-F238E27FC236}">
                <a16:creationId xmlns:a16="http://schemas.microsoft.com/office/drawing/2014/main" id="{049F357F-4C46-4F7A-B9C3-1AAEEC42AAA8}"/>
              </a:ext>
            </a:extLst>
          </p:cNvPr>
          <p:cNvSpPr/>
          <p:nvPr/>
        </p:nvSpPr>
        <p:spPr>
          <a:xfrm>
            <a:off x="10024492" y="-141235"/>
            <a:ext cx="2234846" cy="70001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65" name="Прямоугольник: скругленные углы 64">
            <a:extLst>
              <a:ext uri="{FF2B5EF4-FFF2-40B4-BE49-F238E27FC236}">
                <a16:creationId xmlns:a16="http://schemas.microsoft.com/office/drawing/2014/main" id="{C17B056C-311B-424F-B2B5-BC631931FFB2}"/>
              </a:ext>
            </a:extLst>
          </p:cNvPr>
          <p:cNvSpPr/>
          <p:nvPr/>
        </p:nvSpPr>
        <p:spPr>
          <a:xfrm>
            <a:off x="9867644" y="-43948"/>
            <a:ext cx="2142103" cy="700012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6" name="Прямоугольник: скругленные углы 65">
            <a:extLst>
              <a:ext uri="{FF2B5EF4-FFF2-40B4-BE49-F238E27FC236}">
                <a16:creationId xmlns:a16="http://schemas.microsoft.com/office/drawing/2014/main" id="{0439A3B4-0445-462C-A5FD-9C42CF1C4F21}"/>
              </a:ext>
            </a:extLst>
          </p:cNvPr>
          <p:cNvSpPr/>
          <p:nvPr/>
        </p:nvSpPr>
        <p:spPr>
          <a:xfrm>
            <a:off x="-416153" y="1665909"/>
            <a:ext cx="1472152" cy="70001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7" name="Прямоугольник: скругленные углы 66">
            <a:extLst>
              <a:ext uri="{FF2B5EF4-FFF2-40B4-BE49-F238E27FC236}">
                <a16:creationId xmlns:a16="http://schemas.microsoft.com/office/drawing/2014/main" id="{AFE45E3F-13A2-4CDD-9413-E5472C951E37}"/>
              </a:ext>
            </a:extLst>
          </p:cNvPr>
          <p:cNvSpPr/>
          <p:nvPr/>
        </p:nvSpPr>
        <p:spPr>
          <a:xfrm>
            <a:off x="-230753" y="1885729"/>
            <a:ext cx="1472152" cy="700012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8" name="Прямоугольник: скругленные углы 67">
            <a:extLst>
              <a:ext uri="{FF2B5EF4-FFF2-40B4-BE49-F238E27FC236}">
                <a16:creationId xmlns:a16="http://schemas.microsoft.com/office/drawing/2014/main" id="{A41F6493-D8C2-4400-AA46-649217CAF58F}"/>
              </a:ext>
            </a:extLst>
          </p:cNvPr>
          <p:cNvSpPr/>
          <p:nvPr/>
        </p:nvSpPr>
        <p:spPr>
          <a:xfrm>
            <a:off x="-416153" y="5386534"/>
            <a:ext cx="1047159" cy="414851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9" name="Прямоугольник: скругленные углы 68">
            <a:extLst>
              <a:ext uri="{FF2B5EF4-FFF2-40B4-BE49-F238E27FC236}">
                <a16:creationId xmlns:a16="http://schemas.microsoft.com/office/drawing/2014/main" id="{C119C64C-29E9-4DFB-B2DD-32E5A03E0FE0}"/>
              </a:ext>
            </a:extLst>
          </p:cNvPr>
          <p:cNvSpPr/>
          <p:nvPr/>
        </p:nvSpPr>
        <p:spPr>
          <a:xfrm>
            <a:off x="-298515" y="5484049"/>
            <a:ext cx="1047159" cy="414851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0" name="Прямоугольник: скругленные углы 69">
            <a:extLst>
              <a:ext uri="{FF2B5EF4-FFF2-40B4-BE49-F238E27FC236}">
                <a16:creationId xmlns:a16="http://schemas.microsoft.com/office/drawing/2014/main" id="{07ECA854-7CE7-4FD5-91D5-09E9DD62B0FC}"/>
              </a:ext>
            </a:extLst>
          </p:cNvPr>
          <p:cNvSpPr/>
          <p:nvPr/>
        </p:nvSpPr>
        <p:spPr>
          <a:xfrm>
            <a:off x="10928167" y="4177631"/>
            <a:ext cx="2488287" cy="141630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1" name="Прямоугольник: скругленные углы 70">
            <a:extLst>
              <a:ext uri="{FF2B5EF4-FFF2-40B4-BE49-F238E27FC236}">
                <a16:creationId xmlns:a16="http://schemas.microsoft.com/office/drawing/2014/main" id="{6570CED1-9244-4608-8B83-EDAD083F4F59}"/>
              </a:ext>
            </a:extLst>
          </p:cNvPr>
          <p:cNvSpPr/>
          <p:nvPr/>
        </p:nvSpPr>
        <p:spPr>
          <a:xfrm>
            <a:off x="11155982" y="4397451"/>
            <a:ext cx="2488287" cy="1416307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2" name="Прямоугольник: скругленные углы 71">
            <a:extLst>
              <a:ext uri="{FF2B5EF4-FFF2-40B4-BE49-F238E27FC236}">
                <a16:creationId xmlns:a16="http://schemas.microsoft.com/office/drawing/2014/main" id="{FFAFB686-D34F-41EC-9194-E7ABA00A8279}"/>
              </a:ext>
            </a:extLst>
          </p:cNvPr>
          <p:cNvSpPr/>
          <p:nvPr/>
        </p:nvSpPr>
        <p:spPr>
          <a:xfrm>
            <a:off x="6502131" y="222195"/>
            <a:ext cx="1244337" cy="48019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3" name="Прямоугольник: скругленные углы 72">
            <a:extLst>
              <a:ext uri="{FF2B5EF4-FFF2-40B4-BE49-F238E27FC236}">
                <a16:creationId xmlns:a16="http://schemas.microsoft.com/office/drawing/2014/main" id="{2B060372-947A-4E06-9ADB-D1C5DFFEEADF}"/>
              </a:ext>
            </a:extLst>
          </p:cNvPr>
          <p:cNvSpPr/>
          <p:nvPr/>
        </p:nvSpPr>
        <p:spPr>
          <a:xfrm>
            <a:off x="6729946" y="349369"/>
            <a:ext cx="1174424" cy="480192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grpSp>
        <p:nvGrpSpPr>
          <p:cNvPr id="59" name="Группа 58">
            <a:extLst>
              <a:ext uri="{FF2B5EF4-FFF2-40B4-BE49-F238E27FC236}">
                <a16:creationId xmlns:a16="http://schemas.microsoft.com/office/drawing/2014/main" id="{1D6E163E-4EE9-49AA-9F1D-6C733399BBCB}"/>
              </a:ext>
            </a:extLst>
          </p:cNvPr>
          <p:cNvGrpSpPr/>
          <p:nvPr/>
        </p:nvGrpSpPr>
        <p:grpSpPr>
          <a:xfrm>
            <a:off x="2988277" y="1326825"/>
            <a:ext cx="6215445" cy="5308980"/>
            <a:chOff x="2431257" y="424260"/>
            <a:chExt cx="7329488" cy="6040636"/>
          </a:xfrm>
        </p:grpSpPr>
        <p:sp>
          <p:nvSpPr>
            <p:cNvPr id="4" name="Shape 1"/>
            <p:cNvSpPr/>
            <p:nvPr/>
          </p:nvSpPr>
          <p:spPr>
            <a:xfrm>
              <a:off x="2431257" y="424260"/>
              <a:ext cx="7329488" cy="6040636"/>
            </a:xfrm>
            <a:prstGeom prst="roundRect">
              <a:avLst>
                <a:gd name="adj" fmla="val 1150"/>
              </a:avLst>
            </a:prstGeom>
            <a:noFill/>
            <a:ln w="7620">
              <a:solidFill>
                <a:srgbClr val="000000">
                  <a:alpha val="8000"/>
                </a:srgbClr>
              </a:solidFill>
              <a:prstDash val="solid"/>
            </a:ln>
          </p:spPr>
        </p:sp>
        <p:sp>
          <p:nvSpPr>
            <p:cNvPr id="5" name="Shape 2"/>
            <p:cNvSpPr/>
            <p:nvPr/>
          </p:nvSpPr>
          <p:spPr>
            <a:xfrm>
              <a:off x="2437607" y="430609"/>
              <a:ext cx="7316788" cy="444698"/>
            </a:xfrm>
            <a:prstGeom prst="rect">
              <a:avLst/>
            </a:prstGeom>
            <a:solidFill>
              <a:srgbClr val="FFFFFF">
                <a:alpha val="4000"/>
              </a:srgbClr>
            </a:solidFill>
            <a:ln/>
          </p:spPr>
        </p:sp>
        <p:sp>
          <p:nvSpPr>
            <p:cNvPr id="6" name="Text 3"/>
            <p:cNvSpPr/>
            <p:nvPr/>
          </p:nvSpPr>
          <p:spPr>
            <a:xfrm>
              <a:off x="2591892" y="529531"/>
              <a:ext cx="3346648" cy="246857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944"/>
                </a:lnSpc>
              </a:pPr>
              <a:r>
                <a:rPr lang="en-US" sz="1215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double </a:t>
              </a:r>
              <a:r>
                <a:rPr lang="en-US" sz="1215" b="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exp</a:t>
              </a:r>
              <a:r>
                <a:rPr lang="en-US" sz="1215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(double d)</a:t>
              </a:r>
              <a:endParaRPr lang="en-US" sz="1215" dirty="0"/>
            </a:p>
          </p:txBody>
        </p:sp>
        <p:sp>
          <p:nvSpPr>
            <p:cNvPr id="7" name="Text 4"/>
            <p:cNvSpPr/>
            <p:nvPr/>
          </p:nvSpPr>
          <p:spPr>
            <a:xfrm>
              <a:off x="6253460" y="529531"/>
              <a:ext cx="3346648" cy="246857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944"/>
                </a:lnSpc>
              </a:pPr>
              <a:r>
                <a:rPr lang="en-US" sz="1215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Функція експоненти</a:t>
              </a:r>
              <a:endParaRPr lang="en-US" sz="1215" dirty="0"/>
            </a:p>
          </p:txBody>
        </p:sp>
        <p:sp>
          <p:nvSpPr>
            <p:cNvPr id="8" name="Shape 5"/>
            <p:cNvSpPr/>
            <p:nvPr/>
          </p:nvSpPr>
          <p:spPr>
            <a:xfrm>
              <a:off x="2437607" y="875308"/>
              <a:ext cx="7316788" cy="444698"/>
            </a:xfrm>
            <a:prstGeom prst="rect">
              <a:avLst/>
            </a:prstGeom>
            <a:solidFill>
              <a:srgbClr val="000000">
                <a:alpha val="4000"/>
              </a:srgbClr>
            </a:solidFill>
            <a:ln/>
          </p:spPr>
        </p:sp>
        <p:sp>
          <p:nvSpPr>
            <p:cNvPr id="9" name="Text 6"/>
            <p:cNvSpPr/>
            <p:nvPr/>
          </p:nvSpPr>
          <p:spPr>
            <a:xfrm>
              <a:off x="2591892" y="974229"/>
              <a:ext cx="3346648" cy="246857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944"/>
                </a:lnSpc>
              </a:pPr>
              <a:r>
                <a:rPr lang="en-US" sz="1215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double </a:t>
              </a:r>
              <a:r>
                <a:rPr lang="en-US" sz="1215" b="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log</a:t>
              </a:r>
              <a:r>
                <a:rPr lang="en-US" sz="1215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(double d)</a:t>
              </a:r>
              <a:endParaRPr lang="en-US" sz="1215" dirty="0"/>
            </a:p>
          </p:txBody>
        </p:sp>
        <p:sp>
          <p:nvSpPr>
            <p:cNvPr id="10" name="Text 7"/>
            <p:cNvSpPr/>
            <p:nvPr/>
          </p:nvSpPr>
          <p:spPr>
            <a:xfrm>
              <a:off x="6253460" y="974229"/>
              <a:ext cx="3346648" cy="246857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944"/>
                </a:lnSpc>
              </a:pPr>
              <a:r>
                <a:rPr lang="en-US" sz="1215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Натуральний логарифм</a:t>
              </a:r>
              <a:endParaRPr lang="en-US" sz="1215" dirty="0"/>
            </a:p>
          </p:txBody>
        </p:sp>
        <p:sp>
          <p:nvSpPr>
            <p:cNvPr id="11" name="Shape 8"/>
            <p:cNvSpPr/>
            <p:nvPr/>
          </p:nvSpPr>
          <p:spPr>
            <a:xfrm>
              <a:off x="2437607" y="1320007"/>
              <a:ext cx="7316788" cy="444698"/>
            </a:xfrm>
            <a:prstGeom prst="rect">
              <a:avLst/>
            </a:prstGeom>
            <a:solidFill>
              <a:srgbClr val="FFFFFF">
                <a:alpha val="4000"/>
              </a:srgbClr>
            </a:solidFill>
            <a:ln/>
          </p:spPr>
        </p:sp>
        <p:sp>
          <p:nvSpPr>
            <p:cNvPr id="12" name="Text 9"/>
            <p:cNvSpPr/>
            <p:nvPr/>
          </p:nvSpPr>
          <p:spPr>
            <a:xfrm>
              <a:off x="2591892" y="1418927"/>
              <a:ext cx="3346648" cy="246857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944"/>
                </a:lnSpc>
              </a:pPr>
              <a:r>
                <a:rPr lang="en-US" sz="1215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double </a:t>
              </a:r>
              <a:r>
                <a:rPr lang="en-US" sz="1215" b="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pow</a:t>
              </a:r>
              <a:r>
                <a:rPr lang="en-US" sz="1215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(double a, double b)</a:t>
              </a:r>
              <a:endParaRPr lang="en-US" sz="1215" dirty="0"/>
            </a:p>
          </p:txBody>
        </p:sp>
        <p:sp>
          <p:nvSpPr>
            <p:cNvPr id="13" name="Text 10"/>
            <p:cNvSpPr/>
            <p:nvPr/>
          </p:nvSpPr>
          <p:spPr>
            <a:xfrm>
              <a:off x="6253460" y="1418927"/>
              <a:ext cx="3346648" cy="246857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944"/>
                </a:lnSpc>
              </a:pPr>
              <a:r>
                <a:rPr lang="en-US" sz="1215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Зведення числа </a:t>
              </a:r>
              <a:r>
                <a:rPr lang="en-US" sz="1215" b="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a</a:t>
              </a:r>
              <a:r>
                <a:rPr lang="en-US" sz="1215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 до ступеня </a:t>
              </a:r>
              <a:r>
                <a:rPr lang="en-US" sz="1215" b="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b</a:t>
              </a:r>
              <a:endParaRPr lang="en-US" sz="1215" dirty="0"/>
            </a:p>
          </p:txBody>
        </p:sp>
        <p:sp>
          <p:nvSpPr>
            <p:cNvPr id="14" name="Shape 11"/>
            <p:cNvSpPr/>
            <p:nvPr/>
          </p:nvSpPr>
          <p:spPr>
            <a:xfrm>
              <a:off x="2437607" y="1764705"/>
              <a:ext cx="7316788" cy="444698"/>
            </a:xfrm>
            <a:prstGeom prst="rect">
              <a:avLst/>
            </a:prstGeom>
            <a:solidFill>
              <a:srgbClr val="000000">
                <a:alpha val="4000"/>
              </a:srgbClr>
            </a:solidFill>
            <a:ln/>
          </p:spPr>
        </p:sp>
        <p:sp>
          <p:nvSpPr>
            <p:cNvPr id="15" name="Text 12"/>
            <p:cNvSpPr/>
            <p:nvPr/>
          </p:nvSpPr>
          <p:spPr>
            <a:xfrm>
              <a:off x="2591892" y="1863626"/>
              <a:ext cx="3346648" cy="246857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944"/>
                </a:lnSpc>
              </a:pPr>
              <a:r>
                <a:rPr lang="en-US" sz="1215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double </a:t>
              </a:r>
              <a:r>
                <a:rPr lang="en-US" sz="1215" b="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sqrt</a:t>
              </a:r>
              <a:r>
                <a:rPr lang="en-US" sz="1215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(double d)</a:t>
              </a:r>
              <a:endParaRPr lang="en-US" sz="1215" dirty="0"/>
            </a:p>
          </p:txBody>
        </p:sp>
        <p:sp>
          <p:nvSpPr>
            <p:cNvPr id="16" name="Text 13"/>
            <p:cNvSpPr/>
            <p:nvPr/>
          </p:nvSpPr>
          <p:spPr>
            <a:xfrm>
              <a:off x="6253460" y="1863626"/>
              <a:ext cx="3346648" cy="246857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944"/>
                </a:lnSpc>
              </a:pPr>
              <a:r>
                <a:rPr lang="en-US" sz="1215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Квадратний корінь</a:t>
              </a:r>
              <a:endParaRPr lang="en-US" sz="1215" dirty="0"/>
            </a:p>
          </p:txBody>
        </p:sp>
        <p:sp>
          <p:nvSpPr>
            <p:cNvPr id="17" name="Shape 14"/>
            <p:cNvSpPr/>
            <p:nvPr/>
          </p:nvSpPr>
          <p:spPr>
            <a:xfrm>
              <a:off x="2437607" y="2209404"/>
              <a:ext cx="7316788" cy="444698"/>
            </a:xfrm>
            <a:prstGeom prst="rect">
              <a:avLst/>
            </a:prstGeom>
            <a:solidFill>
              <a:srgbClr val="FFFFFF">
                <a:alpha val="4000"/>
              </a:srgbClr>
            </a:solidFill>
            <a:ln/>
          </p:spPr>
        </p:sp>
        <p:sp>
          <p:nvSpPr>
            <p:cNvPr id="18" name="Text 15"/>
            <p:cNvSpPr/>
            <p:nvPr/>
          </p:nvSpPr>
          <p:spPr>
            <a:xfrm>
              <a:off x="2591892" y="2308324"/>
              <a:ext cx="3346648" cy="246857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944"/>
                </a:lnSpc>
              </a:pPr>
              <a:r>
                <a:rPr lang="en-US" sz="1215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double </a:t>
              </a:r>
              <a:r>
                <a:rPr lang="en-US" sz="1215" b="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sin</a:t>
              </a:r>
              <a:r>
                <a:rPr lang="en-US" sz="1215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(double d)</a:t>
              </a:r>
              <a:endParaRPr lang="en-US" sz="1215" dirty="0"/>
            </a:p>
          </p:txBody>
        </p:sp>
        <p:sp>
          <p:nvSpPr>
            <p:cNvPr id="19" name="Text 16"/>
            <p:cNvSpPr/>
            <p:nvPr/>
          </p:nvSpPr>
          <p:spPr>
            <a:xfrm>
              <a:off x="6253460" y="2308324"/>
              <a:ext cx="3346648" cy="246857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944"/>
                </a:lnSpc>
              </a:pPr>
              <a:r>
                <a:rPr lang="en-US" sz="1215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Синус</a:t>
              </a:r>
              <a:endParaRPr lang="en-US" sz="1215" dirty="0"/>
            </a:p>
          </p:txBody>
        </p:sp>
        <p:sp>
          <p:nvSpPr>
            <p:cNvPr id="20" name="Shape 17"/>
            <p:cNvSpPr/>
            <p:nvPr/>
          </p:nvSpPr>
          <p:spPr>
            <a:xfrm>
              <a:off x="2437607" y="2654102"/>
              <a:ext cx="7316788" cy="444698"/>
            </a:xfrm>
            <a:prstGeom prst="rect">
              <a:avLst/>
            </a:prstGeom>
            <a:solidFill>
              <a:srgbClr val="000000">
                <a:alpha val="4000"/>
              </a:srgbClr>
            </a:solidFill>
            <a:ln/>
          </p:spPr>
        </p:sp>
        <p:sp>
          <p:nvSpPr>
            <p:cNvPr id="21" name="Text 18"/>
            <p:cNvSpPr/>
            <p:nvPr/>
          </p:nvSpPr>
          <p:spPr>
            <a:xfrm>
              <a:off x="2591892" y="2753022"/>
              <a:ext cx="3346648" cy="246857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944"/>
                </a:lnSpc>
              </a:pPr>
              <a:r>
                <a:rPr lang="en-US" sz="1215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double </a:t>
              </a:r>
              <a:r>
                <a:rPr lang="en-US" sz="1215" b="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cos</a:t>
              </a:r>
              <a:r>
                <a:rPr lang="en-US" sz="1215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(double d)</a:t>
              </a:r>
              <a:endParaRPr lang="en-US" sz="1215" dirty="0"/>
            </a:p>
          </p:txBody>
        </p:sp>
        <p:sp>
          <p:nvSpPr>
            <p:cNvPr id="22" name="Text 19"/>
            <p:cNvSpPr/>
            <p:nvPr/>
          </p:nvSpPr>
          <p:spPr>
            <a:xfrm>
              <a:off x="6253460" y="2753022"/>
              <a:ext cx="3346648" cy="246857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944"/>
                </a:lnSpc>
              </a:pPr>
              <a:r>
                <a:rPr lang="en-US" sz="1215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Косинус</a:t>
              </a:r>
              <a:endParaRPr lang="en-US" sz="1215" dirty="0"/>
            </a:p>
          </p:txBody>
        </p:sp>
        <p:sp>
          <p:nvSpPr>
            <p:cNvPr id="23" name="Shape 20"/>
            <p:cNvSpPr/>
            <p:nvPr/>
          </p:nvSpPr>
          <p:spPr>
            <a:xfrm>
              <a:off x="2437607" y="3098800"/>
              <a:ext cx="7316788" cy="444698"/>
            </a:xfrm>
            <a:prstGeom prst="rect">
              <a:avLst/>
            </a:prstGeom>
            <a:solidFill>
              <a:srgbClr val="FFFFFF">
                <a:alpha val="4000"/>
              </a:srgbClr>
            </a:solidFill>
            <a:ln/>
          </p:spPr>
        </p:sp>
        <p:sp>
          <p:nvSpPr>
            <p:cNvPr id="24" name="Text 21"/>
            <p:cNvSpPr/>
            <p:nvPr/>
          </p:nvSpPr>
          <p:spPr>
            <a:xfrm>
              <a:off x="2591892" y="3197721"/>
              <a:ext cx="3346648" cy="246857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944"/>
                </a:lnSpc>
              </a:pPr>
              <a:r>
                <a:rPr lang="en-US" sz="1215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double </a:t>
              </a:r>
              <a:r>
                <a:rPr lang="en-US" sz="1215" b="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tan</a:t>
              </a:r>
              <a:r>
                <a:rPr lang="en-US" sz="1215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(double d)</a:t>
              </a:r>
              <a:endParaRPr lang="en-US" sz="1215" dirty="0"/>
            </a:p>
          </p:txBody>
        </p:sp>
        <p:sp>
          <p:nvSpPr>
            <p:cNvPr id="25" name="Text 22"/>
            <p:cNvSpPr/>
            <p:nvPr/>
          </p:nvSpPr>
          <p:spPr>
            <a:xfrm>
              <a:off x="6253460" y="3197721"/>
              <a:ext cx="3346648" cy="246857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944"/>
                </a:lnSpc>
              </a:pPr>
              <a:r>
                <a:rPr lang="en-US" sz="1215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Тангенс</a:t>
              </a:r>
              <a:endParaRPr lang="en-US" sz="1215" dirty="0"/>
            </a:p>
          </p:txBody>
        </p:sp>
        <p:sp>
          <p:nvSpPr>
            <p:cNvPr id="26" name="Shape 23"/>
            <p:cNvSpPr/>
            <p:nvPr/>
          </p:nvSpPr>
          <p:spPr>
            <a:xfrm>
              <a:off x="2437607" y="3543499"/>
              <a:ext cx="7316788" cy="444698"/>
            </a:xfrm>
            <a:prstGeom prst="rect">
              <a:avLst/>
            </a:prstGeom>
            <a:solidFill>
              <a:srgbClr val="000000">
                <a:alpha val="4000"/>
              </a:srgbClr>
            </a:solidFill>
            <a:ln/>
          </p:spPr>
        </p:sp>
        <p:sp>
          <p:nvSpPr>
            <p:cNvPr id="27" name="Text 24"/>
            <p:cNvSpPr/>
            <p:nvPr/>
          </p:nvSpPr>
          <p:spPr>
            <a:xfrm>
              <a:off x="2591892" y="3642419"/>
              <a:ext cx="3346648" cy="246857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944"/>
                </a:lnSpc>
              </a:pPr>
              <a:r>
                <a:rPr lang="en-US" sz="1215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double </a:t>
              </a:r>
              <a:r>
                <a:rPr lang="en-US" sz="1215" b="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asin</a:t>
              </a:r>
              <a:r>
                <a:rPr lang="en-US" sz="1215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(double d)</a:t>
              </a:r>
              <a:endParaRPr lang="en-US" sz="1215" dirty="0"/>
            </a:p>
          </p:txBody>
        </p:sp>
        <p:sp>
          <p:nvSpPr>
            <p:cNvPr id="28" name="Text 25"/>
            <p:cNvSpPr/>
            <p:nvPr/>
          </p:nvSpPr>
          <p:spPr>
            <a:xfrm>
              <a:off x="6253460" y="3642419"/>
              <a:ext cx="3346648" cy="246857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944"/>
                </a:lnSpc>
              </a:pPr>
              <a:r>
                <a:rPr lang="en-US" sz="1215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Арксинус</a:t>
              </a:r>
              <a:endParaRPr lang="en-US" sz="1215" dirty="0"/>
            </a:p>
          </p:txBody>
        </p:sp>
        <p:sp>
          <p:nvSpPr>
            <p:cNvPr id="29" name="Shape 26"/>
            <p:cNvSpPr/>
            <p:nvPr/>
          </p:nvSpPr>
          <p:spPr>
            <a:xfrm>
              <a:off x="2437607" y="3988197"/>
              <a:ext cx="7316788" cy="444698"/>
            </a:xfrm>
            <a:prstGeom prst="rect">
              <a:avLst/>
            </a:prstGeom>
            <a:solidFill>
              <a:srgbClr val="FFFFFF">
                <a:alpha val="4000"/>
              </a:srgbClr>
            </a:solidFill>
            <a:ln/>
          </p:spPr>
        </p:sp>
        <p:sp>
          <p:nvSpPr>
            <p:cNvPr id="30" name="Text 27"/>
            <p:cNvSpPr/>
            <p:nvPr/>
          </p:nvSpPr>
          <p:spPr>
            <a:xfrm>
              <a:off x="2591892" y="4087118"/>
              <a:ext cx="3346648" cy="246857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944"/>
                </a:lnSpc>
              </a:pPr>
              <a:r>
                <a:rPr lang="en-US" sz="1215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double </a:t>
              </a:r>
              <a:r>
                <a:rPr lang="en-US" sz="1215" b="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acos</a:t>
              </a:r>
              <a:r>
                <a:rPr lang="en-US" sz="1215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(double d)</a:t>
              </a:r>
              <a:endParaRPr lang="en-US" sz="1215" dirty="0"/>
            </a:p>
          </p:txBody>
        </p:sp>
        <p:sp>
          <p:nvSpPr>
            <p:cNvPr id="31" name="Text 28"/>
            <p:cNvSpPr/>
            <p:nvPr/>
          </p:nvSpPr>
          <p:spPr>
            <a:xfrm>
              <a:off x="6253460" y="4087118"/>
              <a:ext cx="3346648" cy="246857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944"/>
                </a:lnSpc>
              </a:pPr>
              <a:r>
                <a:rPr lang="en-US" sz="1215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Арккосинус</a:t>
              </a:r>
              <a:endParaRPr lang="en-US" sz="1215" dirty="0"/>
            </a:p>
          </p:txBody>
        </p:sp>
        <p:sp>
          <p:nvSpPr>
            <p:cNvPr id="32" name="Shape 29"/>
            <p:cNvSpPr/>
            <p:nvPr/>
          </p:nvSpPr>
          <p:spPr>
            <a:xfrm>
              <a:off x="2437607" y="4432895"/>
              <a:ext cx="7316788" cy="444698"/>
            </a:xfrm>
            <a:prstGeom prst="rect">
              <a:avLst/>
            </a:prstGeom>
            <a:solidFill>
              <a:srgbClr val="000000">
                <a:alpha val="4000"/>
              </a:srgbClr>
            </a:solidFill>
            <a:ln/>
          </p:spPr>
        </p:sp>
        <p:sp>
          <p:nvSpPr>
            <p:cNvPr id="33" name="Text 30"/>
            <p:cNvSpPr/>
            <p:nvPr/>
          </p:nvSpPr>
          <p:spPr>
            <a:xfrm>
              <a:off x="2591892" y="4531817"/>
              <a:ext cx="3346648" cy="246857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944"/>
                </a:lnSpc>
              </a:pPr>
              <a:r>
                <a:rPr lang="en-US" sz="1215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double </a:t>
              </a:r>
              <a:r>
                <a:rPr lang="en-US" sz="1215" b="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atan</a:t>
              </a:r>
              <a:r>
                <a:rPr lang="en-US" sz="1215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(double d)</a:t>
              </a:r>
              <a:endParaRPr lang="en-US" sz="1215" dirty="0"/>
            </a:p>
          </p:txBody>
        </p:sp>
        <p:sp>
          <p:nvSpPr>
            <p:cNvPr id="34" name="Text 31"/>
            <p:cNvSpPr/>
            <p:nvPr/>
          </p:nvSpPr>
          <p:spPr>
            <a:xfrm>
              <a:off x="6253460" y="4531817"/>
              <a:ext cx="3346648" cy="246857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944"/>
                </a:lnSpc>
              </a:pPr>
              <a:r>
                <a:rPr lang="en-US" sz="1215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Арктангенс</a:t>
              </a:r>
              <a:endParaRPr lang="en-US" sz="1215" dirty="0"/>
            </a:p>
          </p:txBody>
        </p:sp>
        <p:sp>
          <p:nvSpPr>
            <p:cNvPr id="35" name="Shape 32"/>
            <p:cNvSpPr/>
            <p:nvPr/>
          </p:nvSpPr>
          <p:spPr>
            <a:xfrm>
              <a:off x="2437607" y="4877594"/>
              <a:ext cx="7316788" cy="444698"/>
            </a:xfrm>
            <a:prstGeom prst="rect">
              <a:avLst/>
            </a:prstGeom>
            <a:solidFill>
              <a:srgbClr val="FFFFFF">
                <a:alpha val="4000"/>
              </a:srgbClr>
            </a:solidFill>
            <a:ln/>
          </p:spPr>
        </p:sp>
        <p:sp>
          <p:nvSpPr>
            <p:cNvPr id="36" name="Text 33"/>
            <p:cNvSpPr/>
            <p:nvPr/>
          </p:nvSpPr>
          <p:spPr>
            <a:xfrm>
              <a:off x="2591892" y="4976515"/>
              <a:ext cx="3346648" cy="246857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944"/>
                </a:lnSpc>
              </a:pPr>
              <a:r>
                <a:rPr lang="en-US" sz="1215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double </a:t>
              </a:r>
              <a:r>
                <a:rPr lang="en-US" sz="1215" b="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toDegree</a:t>
              </a:r>
              <a:r>
                <a:rPr lang="en-US" sz="1215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s(double d)</a:t>
              </a:r>
              <a:endParaRPr lang="en-US" sz="1215" dirty="0"/>
            </a:p>
          </p:txBody>
        </p:sp>
        <p:sp>
          <p:nvSpPr>
            <p:cNvPr id="37" name="Text 34"/>
            <p:cNvSpPr/>
            <p:nvPr/>
          </p:nvSpPr>
          <p:spPr>
            <a:xfrm>
              <a:off x="6253460" y="4976515"/>
              <a:ext cx="3346648" cy="246857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944"/>
                </a:lnSpc>
              </a:pPr>
              <a:r>
                <a:rPr lang="en-US" sz="1215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Перетворення радіан в градуси</a:t>
              </a:r>
              <a:endParaRPr lang="en-US" sz="1215" dirty="0"/>
            </a:p>
          </p:txBody>
        </p:sp>
        <p:sp>
          <p:nvSpPr>
            <p:cNvPr id="38" name="Shape 35"/>
            <p:cNvSpPr/>
            <p:nvPr/>
          </p:nvSpPr>
          <p:spPr>
            <a:xfrm>
              <a:off x="2437607" y="5322293"/>
              <a:ext cx="7316788" cy="444698"/>
            </a:xfrm>
            <a:prstGeom prst="rect">
              <a:avLst/>
            </a:prstGeom>
            <a:solidFill>
              <a:srgbClr val="000000">
                <a:alpha val="4000"/>
              </a:srgbClr>
            </a:solidFill>
            <a:ln/>
          </p:spPr>
        </p:sp>
        <p:sp>
          <p:nvSpPr>
            <p:cNvPr id="39" name="Text 36"/>
            <p:cNvSpPr/>
            <p:nvPr/>
          </p:nvSpPr>
          <p:spPr>
            <a:xfrm>
              <a:off x="2591892" y="5421213"/>
              <a:ext cx="3346648" cy="246857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944"/>
                </a:lnSpc>
              </a:pPr>
              <a:r>
                <a:rPr lang="en-US" sz="1215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double </a:t>
              </a:r>
              <a:r>
                <a:rPr lang="en-US" sz="1215" b="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toRadians</a:t>
              </a:r>
              <a:r>
                <a:rPr lang="en-US" sz="1215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(double d)</a:t>
              </a:r>
              <a:endParaRPr lang="en-US" sz="1215" dirty="0"/>
            </a:p>
          </p:txBody>
        </p:sp>
        <p:sp>
          <p:nvSpPr>
            <p:cNvPr id="40" name="Text 37"/>
            <p:cNvSpPr/>
            <p:nvPr/>
          </p:nvSpPr>
          <p:spPr>
            <a:xfrm>
              <a:off x="6253460" y="5421213"/>
              <a:ext cx="3346648" cy="246857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944"/>
                </a:lnSpc>
              </a:pPr>
              <a:r>
                <a:rPr lang="en-US" sz="1215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Перетворення градусів в радіани</a:t>
              </a:r>
              <a:endParaRPr lang="en-US" sz="1215" dirty="0"/>
            </a:p>
          </p:txBody>
        </p:sp>
        <p:sp>
          <p:nvSpPr>
            <p:cNvPr id="41" name="Shape 38"/>
            <p:cNvSpPr/>
            <p:nvPr/>
          </p:nvSpPr>
          <p:spPr>
            <a:xfrm>
              <a:off x="2437607" y="5766991"/>
              <a:ext cx="7316788" cy="691555"/>
            </a:xfrm>
            <a:prstGeom prst="rect">
              <a:avLst/>
            </a:prstGeom>
            <a:solidFill>
              <a:srgbClr val="FFFFFF">
                <a:alpha val="4000"/>
              </a:srgbClr>
            </a:solidFill>
            <a:ln/>
          </p:spPr>
        </p:sp>
        <p:sp>
          <p:nvSpPr>
            <p:cNvPr id="42" name="Text 39"/>
            <p:cNvSpPr/>
            <p:nvPr/>
          </p:nvSpPr>
          <p:spPr>
            <a:xfrm>
              <a:off x="2591892" y="5865912"/>
              <a:ext cx="3346648" cy="246857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944"/>
                </a:lnSpc>
              </a:pPr>
              <a:r>
                <a:rPr lang="en-US" sz="1215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double </a:t>
              </a:r>
              <a:r>
                <a:rPr lang="en-US" sz="1215" b="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random</a:t>
              </a:r>
              <a:r>
                <a:rPr lang="en-US" sz="1215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()</a:t>
              </a:r>
              <a:endParaRPr lang="en-US" sz="1215" dirty="0"/>
            </a:p>
          </p:txBody>
        </p:sp>
        <p:sp>
          <p:nvSpPr>
            <p:cNvPr id="43" name="Text 40"/>
            <p:cNvSpPr/>
            <p:nvPr/>
          </p:nvSpPr>
          <p:spPr>
            <a:xfrm>
              <a:off x="6253460" y="5865912"/>
              <a:ext cx="3346648" cy="493713"/>
            </a:xfrm>
            <a:prstGeom prst="rect">
              <a:avLst/>
            </a:prstGeom>
            <a:noFill/>
            <a:ln/>
          </p:spPr>
          <p:txBody>
            <a:bodyPr wrap="square" rtlCol="0" anchor="t"/>
            <a:lstStyle/>
            <a:p>
              <a:pPr>
                <a:lnSpc>
                  <a:spcPts val="1944"/>
                </a:lnSpc>
              </a:pPr>
              <a:r>
                <a:rPr lang="en-US" sz="1215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Генерація випадкової величини в діапазоні [0;1)</a:t>
              </a:r>
              <a:endParaRPr lang="en-US" sz="1215" dirty="0"/>
            </a:p>
          </p:txBody>
        </p:sp>
      </p:grpSp>
      <p:sp>
        <p:nvSpPr>
          <p:cNvPr id="74" name="Rectangle 177">
            <a:extLst>
              <a:ext uri="{FF2B5EF4-FFF2-40B4-BE49-F238E27FC236}">
                <a16:creationId xmlns:a16="http://schemas.microsoft.com/office/drawing/2014/main" id="{8050143C-B6BD-498A-9AA9-03209DEE7747}"/>
              </a:ext>
            </a:extLst>
          </p:cNvPr>
          <p:cNvSpPr txBox="1">
            <a:spLocks/>
          </p:cNvSpPr>
          <p:nvPr/>
        </p:nvSpPr>
        <p:spPr>
          <a:xfrm>
            <a:off x="10039534" y="92733"/>
            <a:ext cx="2070086" cy="352425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ru-RU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java.lang.Math</a:t>
            </a:r>
            <a:endParaRPr lang="ru-RU" altLang="ru-RU" sz="2000" b="1" i="1" dirty="0">
              <a:latin typeface="Times New Roman" panose="02020603050405020304" pitchFamily="18" charset="0"/>
              <a:cs typeface="Times New Roman" panose="02020603050405020304" pitchFamily="18" charset="0"/>
              <a:hlinkClick r:id="rId4"/>
            </a:endParaRPr>
          </a:p>
        </p:txBody>
      </p:sp>
      <p:sp>
        <p:nvSpPr>
          <p:cNvPr id="75" name="Прямоугольник: скругленные углы 74">
            <a:extLst>
              <a:ext uri="{FF2B5EF4-FFF2-40B4-BE49-F238E27FC236}">
                <a16:creationId xmlns:a16="http://schemas.microsoft.com/office/drawing/2014/main" id="{5278D29F-BD66-41B6-AB48-0E6E2A66846C}"/>
              </a:ext>
            </a:extLst>
          </p:cNvPr>
          <p:cNvSpPr/>
          <p:nvPr/>
        </p:nvSpPr>
        <p:spPr>
          <a:xfrm>
            <a:off x="10438611" y="2018547"/>
            <a:ext cx="1047159" cy="414851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6" name="Прямоугольник: скругленные углы 75">
            <a:extLst>
              <a:ext uri="{FF2B5EF4-FFF2-40B4-BE49-F238E27FC236}">
                <a16:creationId xmlns:a16="http://schemas.microsoft.com/office/drawing/2014/main" id="{93F1C56F-CED4-40ED-8B9E-A3979CDF7AD4}"/>
              </a:ext>
            </a:extLst>
          </p:cNvPr>
          <p:cNvSpPr/>
          <p:nvPr/>
        </p:nvSpPr>
        <p:spPr>
          <a:xfrm>
            <a:off x="10556249" y="2116062"/>
            <a:ext cx="1047159" cy="414851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46A9ECE4-CEAE-489F-986F-7EB777764857}"/>
              </a:ext>
            </a:extLst>
          </p:cNvPr>
          <p:cNvSpPr/>
          <p:nvPr/>
        </p:nvSpPr>
        <p:spPr>
          <a:xfrm>
            <a:off x="2186813" y="-82961"/>
            <a:ext cx="1957634" cy="1085151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0F349F68-31D3-4A2E-A70E-F96FFAA9F4B2}"/>
              </a:ext>
            </a:extLst>
          </p:cNvPr>
          <p:cNvSpPr/>
          <p:nvPr/>
        </p:nvSpPr>
        <p:spPr>
          <a:xfrm>
            <a:off x="-124133" y="-223033"/>
            <a:ext cx="4312315" cy="1076931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584E44B-7261-42C3-A7EB-AC18DF53EB05}"/>
              </a:ext>
            </a:extLst>
          </p:cNvPr>
          <p:cNvSpPr txBox="1"/>
          <p:nvPr/>
        </p:nvSpPr>
        <p:spPr>
          <a:xfrm>
            <a:off x="-13907" y="-8280"/>
            <a:ext cx="41444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Math.pow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(a, b)</a:t>
            </a:r>
            <a:endParaRPr lang="uk-UA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ABB92CF1-7778-4E6E-8BCB-4E60BD6EA1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165" y="1238742"/>
            <a:ext cx="11015669" cy="526297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static void </a:t>
            </a:r>
            <a:r>
              <a:rPr kumimoji="0" lang="uk-UA" altLang="uk-UA" sz="28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uk-UA" altLang="uk-UA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(String[] args) {    </a:t>
            </a:r>
            <a:br>
              <a:rPr kumimoji="0" lang="uk-UA" altLang="uk-UA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System.</a:t>
            </a:r>
            <a:r>
              <a:rPr kumimoji="0" lang="uk-UA" altLang="uk-UA" sz="28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uk-UA" altLang="uk-UA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.println(Math.</a:t>
            </a:r>
            <a:r>
              <a:rPr kumimoji="0" lang="uk-UA" altLang="uk-UA" sz="28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pow</a:t>
            </a:r>
            <a:r>
              <a:rPr kumimoji="0" lang="uk-UA" altLang="uk-UA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28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uk-UA" altLang="uk-UA" sz="2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uk-UA" altLang="uk-UA" sz="28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uk-UA" altLang="uk-UA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kumimoji="0" lang="uk-UA" altLang="uk-UA" sz="2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uk-UA" altLang="uk-UA" sz="2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1.0   </a:t>
            </a:r>
            <a:br>
              <a:rPr kumimoji="0" lang="uk-UA" altLang="uk-UA" sz="2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uk-UA" altLang="uk-UA" sz="28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uk-UA" altLang="uk-UA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.println(Math.</a:t>
            </a:r>
            <a:r>
              <a:rPr kumimoji="0" lang="uk-UA" altLang="uk-UA" sz="28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pow</a:t>
            </a:r>
            <a:r>
              <a:rPr kumimoji="0" lang="uk-UA" altLang="uk-UA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28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uk-UA" altLang="uk-UA" sz="2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uk-UA" altLang="uk-UA" sz="28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uk-UA" altLang="uk-UA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kumimoji="0" lang="uk-UA" altLang="uk-UA" sz="2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uk-UA" altLang="uk-UA" sz="2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4.0   </a:t>
            </a:r>
            <a:br>
              <a:rPr kumimoji="0" lang="uk-UA" altLang="uk-UA" sz="2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uk-UA" altLang="uk-UA" sz="28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uk-UA" altLang="uk-UA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.println(Math.</a:t>
            </a:r>
            <a:r>
              <a:rPr kumimoji="0" lang="uk-UA" altLang="uk-UA" sz="28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pow</a:t>
            </a:r>
            <a:r>
              <a:rPr kumimoji="0" lang="uk-UA" altLang="uk-UA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28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uk-UA" altLang="uk-UA" sz="2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uk-UA" altLang="uk-UA" sz="28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uk-UA" altLang="uk-UA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kumimoji="0" lang="uk-UA" altLang="uk-UA" sz="2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uk-UA" altLang="uk-UA" sz="2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9.0   </a:t>
            </a:r>
            <a:br>
              <a:rPr kumimoji="0" lang="uk-UA" altLang="uk-UA" sz="2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uk-UA" altLang="uk-UA" sz="28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uk-UA" altLang="uk-UA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.println(Math.</a:t>
            </a:r>
            <a:r>
              <a:rPr kumimoji="0" lang="uk-UA" altLang="uk-UA" sz="28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pow</a:t>
            </a:r>
            <a:r>
              <a:rPr kumimoji="0" lang="uk-UA" altLang="uk-UA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28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uk-UA" altLang="uk-UA" sz="2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uk-UA" altLang="uk-UA" sz="28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uk-UA" altLang="uk-UA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kumimoji="0" lang="uk-UA" altLang="uk-UA" sz="2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uk-UA" altLang="uk-UA" sz="2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16.0  </a:t>
            </a:r>
            <a:br>
              <a:rPr kumimoji="0" lang="uk-UA" altLang="uk-UA" sz="2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uk-UA" altLang="uk-UA" sz="28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uk-UA" altLang="uk-UA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.println(Math.</a:t>
            </a:r>
            <a:r>
              <a:rPr kumimoji="0" lang="uk-UA" altLang="uk-UA" sz="28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pow</a:t>
            </a:r>
            <a:r>
              <a:rPr kumimoji="0" lang="uk-UA" altLang="uk-UA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28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uk-UA" altLang="uk-UA" sz="2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uk-UA" altLang="uk-UA" sz="28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uk-UA" altLang="uk-UA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kumimoji="0" lang="uk-UA" altLang="uk-UA" sz="2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uk-UA" altLang="uk-UA" sz="2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25.0  </a:t>
            </a:r>
            <a:br>
              <a:rPr kumimoji="0" lang="uk-UA" altLang="uk-UA" sz="2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uk-UA" altLang="uk-UA" sz="28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uk-UA" altLang="uk-UA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.println(Math.</a:t>
            </a:r>
            <a:r>
              <a:rPr kumimoji="0" lang="uk-UA" altLang="uk-UA" sz="28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pow</a:t>
            </a:r>
            <a:r>
              <a:rPr kumimoji="0" lang="uk-UA" altLang="uk-UA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28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uk-UA" altLang="uk-UA" sz="2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uk-UA" altLang="uk-UA" sz="28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uk-UA" altLang="uk-UA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kumimoji="0" lang="uk-UA" altLang="uk-UA" sz="2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uk-UA" altLang="uk-UA" sz="2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1.0   </a:t>
            </a:r>
            <a:br>
              <a:rPr kumimoji="0" lang="uk-UA" altLang="uk-UA" sz="2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uk-UA" altLang="uk-UA" sz="28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uk-UA" altLang="uk-UA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.println(Math.</a:t>
            </a:r>
            <a:r>
              <a:rPr kumimoji="0" lang="uk-UA" altLang="uk-UA" sz="28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pow</a:t>
            </a:r>
            <a:r>
              <a:rPr kumimoji="0" lang="uk-UA" altLang="uk-UA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28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uk-UA" altLang="uk-UA" sz="2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uk-UA" altLang="uk-UA" sz="28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uk-UA" altLang="uk-UA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kumimoji="0" lang="uk-UA" altLang="uk-UA" sz="2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uk-UA" altLang="uk-UA" sz="2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8.0 </a:t>
            </a:r>
            <a:br>
              <a:rPr kumimoji="0" lang="uk-UA" altLang="uk-UA" sz="2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uk-UA" altLang="uk-UA" sz="28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uk-UA" altLang="uk-UA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.println(Math.</a:t>
            </a:r>
            <a:r>
              <a:rPr kumimoji="0" lang="uk-UA" altLang="uk-UA" sz="28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pow</a:t>
            </a:r>
            <a:r>
              <a:rPr kumimoji="0" lang="uk-UA" altLang="uk-UA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28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uk-UA" altLang="uk-UA" sz="2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uk-UA" altLang="uk-UA" sz="28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uk-UA" altLang="uk-UA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kumimoji="0" lang="uk-UA" altLang="uk-UA" sz="2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uk-UA" altLang="uk-UA" sz="2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27.0 </a:t>
            </a:r>
            <a:br>
              <a:rPr kumimoji="0" lang="uk-UA" altLang="uk-UA" sz="2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uk-UA" altLang="uk-UA" sz="28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uk-UA" altLang="uk-UA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.println(Math.</a:t>
            </a:r>
            <a:r>
              <a:rPr kumimoji="0" lang="uk-UA" altLang="uk-UA" sz="28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pow</a:t>
            </a:r>
            <a:r>
              <a:rPr kumimoji="0" lang="uk-UA" altLang="uk-UA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28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uk-UA" altLang="uk-UA" sz="2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uk-UA" altLang="uk-UA" sz="28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uk-UA" altLang="uk-UA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kumimoji="0" lang="uk-UA" altLang="uk-UA" sz="2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uk-UA" altLang="uk-UA" sz="2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64.0  </a:t>
            </a:r>
            <a:br>
              <a:rPr kumimoji="0" lang="uk-UA" altLang="uk-UA" sz="2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uk-UA" altLang="uk-UA" sz="28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uk-UA" altLang="uk-UA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.println(Math.</a:t>
            </a:r>
            <a:r>
              <a:rPr kumimoji="0" lang="uk-UA" altLang="uk-UA" sz="28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pow</a:t>
            </a:r>
            <a:r>
              <a:rPr kumimoji="0" lang="uk-UA" altLang="uk-UA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28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uk-UA" altLang="uk-UA" sz="2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uk-UA" altLang="uk-UA" sz="28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uk-UA" altLang="uk-UA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kumimoji="0" lang="uk-UA" altLang="uk-UA" sz="2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uk-UA" altLang="uk-UA" sz="2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125.0 </a:t>
            </a:r>
            <a:br>
              <a:rPr kumimoji="0" lang="uk-UA" altLang="uk-UA" sz="2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uk-UA" altLang="uk-UA" sz="5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1E4E716D-9DF7-4213-8B17-3B56C7A744D1}"/>
              </a:ext>
            </a:extLst>
          </p:cNvPr>
          <p:cNvSpPr/>
          <p:nvPr/>
        </p:nvSpPr>
        <p:spPr>
          <a:xfrm>
            <a:off x="-416153" y="2201468"/>
            <a:ext cx="1472152" cy="70001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0BB6B1EC-365B-4531-9EC0-7F84951C215D}"/>
              </a:ext>
            </a:extLst>
          </p:cNvPr>
          <p:cNvSpPr/>
          <p:nvPr/>
        </p:nvSpPr>
        <p:spPr>
          <a:xfrm>
            <a:off x="-230753" y="2421288"/>
            <a:ext cx="1472152" cy="700012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15AECF10-9CC1-412C-93C7-5B76815B6126}"/>
              </a:ext>
            </a:extLst>
          </p:cNvPr>
          <p:cNvSpPr/>
          <p:nvPr/>
        </p:nvSpPr>
        <p:spPr>
          <a:xfrm>
            <a:off x="-416153" y="5386534"/>
            <a:ext cx="1047159" cy="414851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6C499930-07C8-4CEA-B005-D876E61C1A79}"/>
              </a:ext>
            </a:extLst>
          </p:cNvPr>
          <p:cNvSpPr/>
          <p:nvPr/>
        </p:nvSpPr>
        <p:spPr>
          <a:xfrm>
            <a:off x="-298515" y="5484049"/>
            <a:ext cx="1047159" cy="414851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2DDB9C68-C278-4C9E-96D5-601E35E4EC75}"/>
              </a:ext>
            </a:extLst>
          </p:cNvPr>
          <p:cNvSpPr/>
          <p:nvPr/>
        </p:nvSpPr>
        <p:spPr>
          <a:xfrm>
            <a:off x="10928167" y="4177631"/>
            <a:ext cx="2488287" cy="141630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44D498D4-A110-4831-84E4-03C7A881D4ED}"/>
              </a:ext>
            </a:extLst>
          </p:cNvPr>
          <p:cNvSpPr/>
          <p:nvPr/>
        </p:nvSpPr>
        <p:spPr>
          <a:xfrm>
            <a:off x="11155982" y="4397451"/>
            <a:ext cx="2488287" cy="1416307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9D4EE658-EEAD-4D6C-BCB8-D1D156B674FC}"/>
              </a:ext>
            </a:extLst>
          </p:cNvPr>
          <p:cNvSpPr/>
          <p:nvPr/>
        </p:nvSpPr>
        <p:spPr>
          <a:xfrm>
            <a:off x="6502131" y="222195"/>
            <a:ext cx="1244337" cy="48019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D9352F0A-2B0F-487E-9F4F-66D71373D012}"/>
              </a:ext>
            </a:extLst>
          </p:cNvPr>
          <p:cNvSpPr/>
          <p:nvPr/>
        </p:nvSpPr>
        <p:spPr>
          <a:xfrm>
            <a:off x="6729946" y="349369"/>
            <a:ext cx="1174424" cy="480192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3D45336F-E333-47B1-A4E3-62E7C259EB9F}"/>
              </a:ext>
            </a:extLst>
          </p:cNvPr>
          <p:cNvSpPr/>
          <p:nvPr/>
        </p:nvSpPr>
        <p:spPr>
          <a:xfrm>
            <a:off x="10438611" y="2018547"/>
            <a:ext cx="1047159" cy="414851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12DBE65F-89FC-4FD3-92FD-37EFBF71C56F}"/>
              </a:ext>
            </a:extLst>
          </p:cNvPr>
          <p:cNvSpPr/>
          <p:nvPr/>
        </p:nvSpPr>
        <p:spPr>
          <a:xfrm>
            <a:off x="10556249" y="2116062"/>
            <a:ext cx="1047159" cy="414851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1" name="Прямоугольник: скругленные углы 20">
            <a:extLst>
              <a:ext uri="{FF2B5EF4-FFF2-40B4-BE49-F238E27FC236}">
                <a16:creationId xmlns:a16="http://schemas.microsoft.com/office/drawing/2014/main" id="{AFA745CF-875F-4631-A03F-71C215701764}"/>
              </a:ext>
            </a:extLst>
          </p:cNvPr>
          <p:cNvSpPr/>
          <p:nvPr/>
        </p:nvSpPr>
        <p:spPr>
          <a:xfrm>
            <a:off x="9685127" y="198164"/>
            <a:ext cx="2234846" cy="70001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22" name="Прямоугольник: скругленные углы 21">
            <a:extLst>
              <a:ext uri="{FF2B5EF4-FFF2-40B4-BE49-F238E27FC236}">
                <a16:creationId xmlns:a16="http://schemas.microsoft.com/office/drawing/2014/main" id="{12BE9DFD-05FB-49C6-A953-3F27FC083971}"/>
              </a:ext>
            </a:extLst>
          </p:cNvPr>
          <p:cNvSpPr/>
          <p:nvPr/>
        </p:nvSpPr>
        <p:spPr>
          <a:xfrm>
            <a:off x="9528279" y="295451"/>
            <a:ext cx="2142103" cy="700012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05159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EC2592B6-03D6-4F13-9AB2-EDAB6D1F1D82}"/>
              </a:ext>
            </a:extLst>
          </p:cNvPr>
          <p:cNvSpPr/>
          <p:nvPr/>
        </p:nvSpPr>
        <p:spPr>
          <a:xfrm>
            <a:off x="6829768" y="-26712"/>
            <a:ext cx="5443931" cy="1344813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A2B5A57C-06DB-4545-B04A-9D3DE9A96A86}"/>
              </a:ext>
            </a:extLst>
          </p:cNvPr>
          <p:cNvSpPr/>
          <p:nvPr/>
        </p:nvSpPr>
        <p:spPr>
          <a:xfrm>
            <a:off x="6549580" y="181491"/>
            <a:ext cx="5218015" cy="1344813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C25056-858D-4906-9B50-549192F40BF9}"/>
              </a:ext>
            </a:extLst>
          </p:cNvPr>
          <p:cNvSpPr txBox="1"/>
          <p:nvPr/>
        </p:nvSpPr>
        <p:spPr>
          <a:xfrm>
            <a:off x="7026113" y="0"/>
            <a:ext cx="516588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sqrt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добує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квадратний корінь (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square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а метод 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cbrt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кубічний (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cube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FD0C2188-C514-4DA6-A572-D5F4320BF1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230" y="2018547"/>
            <a:ext cx="8871802" cy="30469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  <a:b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uk-UA" altLang="uk-UA" sz="24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Math.</a:t>
            </a:r>
            <a:r>
              <a:rPr kumimoji="0" lang="uk-UA" altLang="uk-UA" sz="24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2.0 </a:t>
            </a:r>
            <a:b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uk-UA" altLang="uk-UA" sz="24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Math.</a:t>
            </a:r>
            <a:r>
              <a:rPr kumimoji="0" lang="uk-UA" altLang="uk-UA" sz="24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3.0 </a:t>
            </a:r>
            <a:b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uk-UA" altLang="uk-UA" sz="24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Math.</a:t>
            </a:r>
            <a:r>
              <a:rPr kumimoji="0" lang="uk-UA" altLang="uk-UA" sz="24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4.0 </a:t>
            </a:r>
            <a:b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uk-UA" altLang="uk-UA" sz="24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Math.</a:t>
            </a:r>
            <a:r>
              <a:rPr kumimoji="0" lang="uk-UA" altLang="uk-UA" sz="24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cbrt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2.0 </a:t>
            </a:r>
            <a:b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uk-UA" altLang="uk-UA" sz="24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Math.</a:t>
            </a:r>
            <a:r>
              <a:rPr kumimoji="0" lang="uk-UA" altLang="uk-UA" sz="24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cbrt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27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3.0 </a:t>
            </a:r>
            <a:b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uk-UA" altLang="uk-UA" sz="24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Math.</a:t>
            </a:r>
            <a:r>
              <a:rPr kumimoji="0" lang="uk-UA" altLang="uk-UA" sz="24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cbrt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125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5.0 </a:t>
            </a:r>
            <a:b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uk-UA" altLang="uk-UA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12356337-EA1F-47EB-B90C-87E581A3517B}"/>
              </a:ext>
            </a:extLst>
          </p:cNvPr>
          <p:cNvSpPr/>
          <p:nvPr/>
        </p:nvSpPr>
        <p:spPr>
          <a:xfrm>
            <a:off x="2356495" y="-40316"/>
            <a:ext cx="2592577" cy="1085151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6F4BC67E-5809-4EE5-B2AE-E453B1B97BAB}"/>
              </a:ext>
            </a:extLst>
          </p:cNvPr>
          <p:cNvSpPr/>
          <p:nvPr/>
        </p:nvSpPr>
        <p:spPr>
          <a:xfrm>
            <a:off x="-124133" y="-223033"/>
            <a:ext cx="5073205" cy="1076931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24F54D-67E3-494D-892E-6ABEB685078D}"/>
              </a:ext>
            </a:extLst>
          </p:cNvPr>
          <p:cNvSpPr txBox="1"/>
          <p:nvPr/>
        </p:nvSpPr>
        <p:spPr>
          <a:xfrm>
            <a:off x="-395925" y="-8280"/>
            <a:ext cx="55618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Вилучення коренів</a:t>
            </a:r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E6E8E21B-E56B-4128-98F0-04A461BF197E}"/>
              </a:ext>
            </a:extLst>
          </p:cNvPr>
          <p:cNvSpPr/>
          <p:nvPr/>
        </p:nvSpPr>
        <p:spPr>
          <a:xfrm>
            <a:off x="-395925" y="5350352"/>
            <a:ext cx="1047159" cy="414851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F7102FB5-5890-4E88-B152-F40831A1BB92}"/>
              </a:ext>
            </a:extLst>
          </p:cNvPr>
          <p:cNvSpPr/>
          <p:nvPr/>
        </p:nvSpPr>
        <p:spPr>
          <a:xfrm>
            <a:off x="-278287" y="5447867"/>
            <a:ext cx="1047159" cy="414851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CA9385C9-3146-40F2-B73D-006546E75211}"/>
              </a:ext>
            </a:extLst>
          </p:cNvPr>
          <p:cNvSpPr/>
          <p:nvPr/>
        </p:nvSpPr>
        <p:spPr>
          <a:xfrm>
            <a:off x="10438611" y="2018547"/>
            <a:ext cx="1047159" cy="414851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A5797672-C3D6-4AC2-B27E-BE48D2178C90}"/>
              </a:ext>
            </a:extLst>
          </p:cNvPr>
          <p:cNvSpPr/>
          <p:nvPr/>
        </p:nvSpPr>
        <p:spPr>
          <a:xfrm>
            <a:off x="10556249" y="2116062"/>
            <a:ext cx="1047159" cy="414851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7405D3EF-4E9F-4967-98DF-81FB216A8DA0}"/>
              </a:ext>
            </a:extLst>
          </p:cNvPr>
          <p:cNvSpPr/>
          <p:nvPr/>
        </p:nvSpPr>
        <p:spPr>
          <a:xfrm>
            <a:off x="424405" y="1138257"/>
            <a:ext cx="768284" cy="36426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3BDB5107-57F0-4A38-8DE1-273A41302EC9}"/>
              </a:ext>
            </a:extLst>
          </p:cNvPr>
          <p:cNvSpPr/>
          <p:nvPr/>
        </p:nvSpPr>
        <p:spPr>
          <a:xfrm>
            <a:off x="542043" y="1235772"/>
            <a:ext cx="768284" cy="364262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6E01B04D-6ED6-4070-8993-BD435DF34182}"/>
              </a:ext>
            </a:extLst>
          </p:cNvPr>
          <p:cNvSpPr/>
          <p:nvPr/>
        </p:nvSpPr>
        <p:spPr>
          <a:xfrm>
            <a:off x="8355087" y="5350351"/>
            <a:ext cx="2216872" cy="79874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AC9F48C2-E16B-442C-88B7-4E3214D6AA87}"/>
              </a:ext>
            </a:extLst>
          </p:cNvPr>
          <p:cNvSpPr/>
          <p:nvPr/>
        </p:nvSpPr>
        <p:spPr>
          <a:xfrm>
            <a:off x="8595672" y="5524173"/>
            <a:ext cx="2216872" cy="798747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3F25B316-7268-445F-A8CF-6B4C5BB3AEDF}"/>
              </a:ext>
            </a:extLst>
          </p:cNvPr>
          <p:cNvSpPr/>
          <p:nvPr/>
        </p:nvSpPr>
        <p:spPr>
          <a:xfrm>
            <a:off x="3106918" y="5959586"/>
            <a:ext cx="1290884" cy="54119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1" name="Прямоугольник: скругленные углы 20">
            <a:extLst>
              <a:ext uri="{FF2B5EF4-FFF2-40B4-BE49-F238E27FC236}">
                <a16:creationId xmlns:a16="http://schemas.microsoft.com/office/drawing/2014/main" id="{6D6054D9-494E-4BF8-BB51-B7F984096EF0}"/>
              </a:ext>
            </a:extLst>
          </p:cNvPr>
          <p:cNvSpPr/>
          <p:nvPr/>
        </p:nvSpPr>
        <p:spPr>
          <a:xfrm>
            <a:off x="3224556" y="6057101"/>
            <a:ext cx="1290884" cy="541196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6429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07A7050-F606-4BDC-B0C8-58823370FDC8}"/>
              </a:ext>
            </a:extLst>
          </p:cNvPr>
          <p:cNvSpPr txBox="1"/>
          <p:nvPr/>
        </p:nvSpPr>
        <p:spPr>
          <a:xfrm>
            <a:off x="128647" y="4474262"/>
            <a:ext cx="4085735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uk-UA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Консоль</a:t>
            </a:r>
            <a:endParaRPr lang="uk-UA" sz="2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0.37057465028778513 </a:t>
            </a:r>
          </a:p>
          <a:p>
            <a:r>
              <a:rPr lang="uk-UA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0.2516253742011597 </a:t>
            </a:r>
          </a:p>
          <a:p>
            <a:r>
              <a:rPr lang="uk-UA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0.9315649439611121 </a:t>
            </a:r>
          </a:p>
          <a:p>
            <a:r>
              <a:rPr lang="uk-UA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0.6346725713527239 </a:t>
            </a:r>
          </a:p>
          <a:p>
            <a:r>
              <a:rPr lang="uk-UA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0.7442959932755443</a:t>
            </a:r>
            <a:endParaRPr lang="uk-UA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7551D2C6-6020-4EEF-A985-767B800EDE68}"/>
              </a:ext>
            </a:extLst>
          </p:cNvPr>
          <p:cNvSpPr/>
          <p:nvPr/>
        </p:nvSpPr>
        <p:spPr>
          <a:xfrm>
            <a:off x="2271654" y="307978"/>
            <a:ext cx="2592577" cy="1085151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48A8299A-DEB5-4412-8513-1C9F48EA89F0}"/>
              </a:ext>
            </a:extLst>
          </p:cNvPr>
          <p:cNvSpPr/>
          <p:nvPr/>
        </p:nvSpPr>
        <p:spPr>
          <a:xfrm>
            <a:off x="-194042" y="-63226"/>
            <a:ext cx="5073205" cy="124119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8436FE-72C0-4D60-9CA6-B02503486092}"/>
              </a:ext>
            </a:extLst>
          </p:cNvPr>
          <p:cNvSpPr txBox="1"/>
          <p:nvPr/>
        </p:nvSpPr>
        <p:spPr>
          <a:xfrm>
            <a:off x="-84841" y="-83395"/>
            <a:ext cx="48548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Генерація випадкових чисел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AA2038B-7894-454B-B7A9-D414629663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4382" y="4474262"/>
            <a:ext cx="7943840" cy="193899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 =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 &lt;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i++) {                </a:t>
            </a:r>
            <a:b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uk-UA" altLang="uk-UA" sz="24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Math.</a:t>
            </a:r>
            <a:r>
              <a:rPr kumimoji="0" lang="uk-UA" altLang="uk-UA" sz="24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random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uk-UA" altLang="uk-UA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1425A2DD-60BA-4A57-8483-53E456864CAB}"/>
              </a:ext>
            </a:extLst>
          </p:cNvPr>
          <p:cNvSpPr/>
          <p:nvPr/>
        </p:nvSpPr>
        <p:spPr>
          <a:xfrm>
            <a:off x="7919552" y="2447660"/>
            <a:ext cx="4059567" cy="1085151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515ADC1A-91CC-469D-B823-8827643F91E8}"/>
              </a:ext>
            </a:extLst>
          </p:cNvPr>
          <p:cNvSpPr/>
          <p:nvPr/>
        </p:nvSpPr>
        <p:spPr>
          <a:xfrm>
            <a:off x="4035279" y="1749040"/>
            <a:ext cx="7943840" cy="156966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8C7781-49A6-4F2F-BB90-D80C1D39C638}"/>
              </a:ext>
            </a:extLst>
          </p:cNvPr>
          <p:cNvSpPr txBox="1"/>
          <p:nvPr/>
        </p:nvSpPr>
        <p:spPr>
          <a:xfrm>
            <a:off x="4035886" y="1749040"/>
            <a:ext cx="794384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генерації випадкових чисел клас 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Math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надає метод 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random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Даний метод генерує випадкове позитивне речове (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число у проміжку від 0.0 до 1.0. Сигнатура методу має такий вигляд:</a:t>
            </a:r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B4D0B00F-FECF-4469-A2D3-39F0BDDE37F6}"/>
              </a:ext>
            </a:extLst>
          </p:cNvPr>
          <p:cNvSpPr/>
          <p:nvPr/>
        </p:nvSpPr>
        <p:spPr>
          <a:xfrm>
            <a:off x="424405" y="3325385"/>
            <a:ext cx="1047159" cy="414851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C3A70FDF-A138-45F1-99E0-80D530A1EC87}"/>
              </a:ext>
            </a:extLst>
          </p:cNvPr>
          <p:cNvSpPr/>
          <p:nvPr/>
        </p:nvSpPr>
        <p:spPr>
          <a:xfrm>
            <a:off x="542043" y="3422900"/>
            <a:ext cx="1047159" cy="414851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C44838C3-105E-4AA7-990C-1399979416D9}"/>
              </a:ext>
            </a:extLst>
          </p:cNvPr>
          <p:cNvSpPr/>
          <p:nvPr/>
        </p:nvSpPr>
        <p:spPr>
          <a:xfrm>
            <a:off x="10674282" y="407715"/>
            <a:ext cx="1047159" cy="414851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C1DEF899-4FFF-4643-9927-64A7E6A2FA23}"/>
              </a:ext>
            </a:extLst>
          </p:cNvPr>
          <p:cNvSpPr/>
          <p:nvPr/>
        </p:nvSpPr>
        <p:spPr>
          <a:xfrm>
            <a:off x="10791920" y="505230"/>
            <a:ext cx="1047159" cy="414851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DA67CFE1-A45B-4C35-BD29-A2357EE3CC48}"/>
              </a:ext>
            </a:extLst>
          </p:cNvPr>
          <p:cNvSpPr/>
          <p:nvPr/>
        </p:nvSpPr>
        <p:spPr>
          <a:xfrm>
            <a:off x="6928697" y="781465"/>
            <a:ext cx="768284" cy="36426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1" name="Прямоугольник: скругленные углы 20">
            <a:extLst>
              <a:ext uri="{FF2B5EF4-FFF2-40B4-BE49-F238E27FC236}">
                <a16:creationId xmlns:a16="http://schemas.microsoft.com/office/drawing/2014/main" id="{E9A3C102-5AC8-4D5E-AB35-1F4E5FF96BA4}"/>
              </a:ext>
            </a:extLst>
          </p:cNvPr>
          <p:cNvSpPr/>
          <p:nvPr/>
        </p:nvSpPr>
        <p:spPr>
          <a:xfrm>
            <a:off x="7046335" y="878980"/>
            <a:ext cx="768284" cy="364262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22" name="Прямоугольник: скругленные углы 21">
            <a:extLst>
              <a:ext uri="{FF2B5EF4-FFF2-40B4-BE49-F238E27FC236}">
                <a16:creationId xmlns:a16="http://schemas.microsoft.com/office/drawing/2014/main" id="{8A61BCC3-6850-4303-8A02-0A15B6457064}"/>
              </a:ext>
            </a:extLst>
          </p:cNvPr>
          <p:cNvSpPr/>
          <p:nvPr/>
        </p:nvSpPr>
        <p:spPr>
          <a:xfrm>
            <a:off x="8178538" y="6007967"/>
            <a:ext cx="1290884" cy="54119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3" name="Прямоугольник: скругленные углы 22">
            <a:extLst>
              <a:ext uri="{FF2B5EF4-FFF2-40B4-BE49-F238E27FC236}">
                <a16:creationId xmlns:a16="http://schemas.microsoft.com/office/drawing/2014/main" id="{71758C42-7131-4E07-9008-AA7AEBF49E41}"/>
              </a:ext>
            </a:extLst>
          </p:cNvPr>
          <p:cNvSpPr/>
          <p:nvPr/>
        </p:nvSpPr>
        <p:spPr>
          <a:xfrm>
            <a:off x="8296176" y="6105482"/>
            <a:ext cx="1290884" cy="541196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66325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E248AB47-0302-4EEB-A85A-D4079C8037B8}"/>
              </a:ext>
            </a:extLst>
          </p:cNvPr>
          <p:cNvSpPr/>
          <p:nvPr/>
        </p:nvSpPr>
        <p:spPr>
          <a:xfrm>
            <a:off x="2271654" y="307978"/>
            <a:ext cx="2592577" cy="1085151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A3D5C3F2-D0A3-41D4-860D-89E2D5692A87}"/>
              </a:ext>
            </a:extLst>
          </p:cNvPr>
          <p:cNvSpPr/>
          <p:nvPr/>
        </p:nvSpPr>
        <p:spPr>
          <a:xfrm>
            <a:off x="-194042" y="-63226"/>
            <a:ext cx="5073205" cy="124119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681F7D-F3A1-49DF-A318-54DE5490CB64}"/>
              </a:ext>
            </a:extLst>
          </p:cNvPr>
          <p:cNvSpPr txBox="1"/>
          <p:nvPr/>
        </p:nvSpPr>
        <p:spPr>
          <a:xfrm>
            <a:off x="-84841" y="-83395"/>
            <a:ext cx="48548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Генерація випадкових чисел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A4A7D4C9-FE84-4543-84F7-F1DF45515BCD}"/>
              </a:ext>
            </a:extLst>
          </p:cNvPr>
          <p:cNvSpPr/>
          <p:nvPr/>
        </p:nvSpPr>
        <p:spPr>
          <a:xfrm>
            <a:off x="6748069" y="1430924"/>
            <a:ext cx="5443931" cy="1344813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2E875041-89FD-4DE1-BC63-02946F0B6E1A}"/>
              </a:ext>
            </a:extLst>
          </p:cNvPr>
          <p:cNvSpPr/>
          <p:nvPr/>
        </p:nvSpPr>
        <p:spPr>
          <a:xfrm>
            <a:off x="6467881" y="1639127"/>
            <a:ext cx="5218015" cy="1344813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A48E5E-06A4-4D3F-AF39-AE5EA15EF376}"/>
              </a:ext>
            </a:extLst>
          </p:cNvPr>
          <p:cNvSpPr txBox="1"/>
          <p:nvPr/>
        </p:nvSpPr>
        <p:spPr>
          <a:xfrm>
            <a:off x="6848622" y="1540997"/>
            <a:ext cx="545183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Якщо спробувати створити метод з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рандомом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то вийде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шось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таке: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B19DAE3A-34F4-4BF4-875C-FE47E3F6CA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268" y="3429000"/>
            <a:ext cx="12003464" cy="193899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4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static</a:t>
            </a:r>
            <a:r>
              <a:rPr kumimoji="0" lang="uk-UA" altLang="uk-UA" sz="4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uk-UA" altLang="uk-UA" sz="4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</a:t>
            </a:r>
            <a:r>
              <a:rPr kumimoji="0" lang="uk-UA" altLang="uk-UA" sz="4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uk-UA" altLang="uk-UA" sz="4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randomInARange</a:t>
            </a:r>
            <a:r>
              <a:rPr kumimoji="0" lang="uk-UA" altLang="uk-UA" sz="4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uk-UA" altLang="uk-UA" sz="4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</a:t>
            </a:r>
            <a:r>
              <a:rPr kumimoji="0" lang="uk-UA" altLang="uk-UA" sz="4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uk-UA" altLang="uk-UA" sz="4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min</a:t>
            </a:r>
            <a:r>
              <a:rPr kumimoji="0" lang="uk-UA" altLang="uk-UA" sz="4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uk-UA" altLang="uk-UA" sz="4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</a:t>
            </a:r>
            <a:r>
              <a:rPr kumimoji="0" lang="uk-UA" altLang="uk-UA" sz="4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uk-UA" altLang="uk-UA" sz="4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max</a:t>
            </a:r>
            <a:r>
              <a:rPr kumimoji="0" lang="uk-UA" altLang="uk-UA" sz="4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uk-UA" altLang="uk-UA" sz="4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uk-UA" altLang="uk-UA" sz="4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uk-UA" altLang="uk-UA" sz="4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</a:t>
            </a:r>
            <a:r>
              <a:rPr kumimoji="0" lang="uk-UA" altLang="uk-UA" sz="4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uk-UA" altLang="uk-UA" sz="4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uk-UA" altLang="uk-UA" sz="4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</a:t>
            </a:r>
            <a:r>
              <a:rPr kumimoji="0" lang="uk-UA" altLang="uk-UA" sz="4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(</a:t>
            </a:r>
            <a:r>
              <a:rPr kumimoji="0" lang="uk-UA" altLang="uk-UA" sz="4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Math.</a:t>
            </a:r>
            <a:r>
              <a:rPr kumimoji="0" lang="uk-UA" altLang="uk-UA" sz="40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random</a:t>
            </a:r>
            <a:r>
              <a:rPr kumimoji="0" lang="uk-UA" altLang="uk-UA" sz="4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 * ((</a:t>
            </a:r>
            <a:r>
              <a:rPr kumimoji="0" lang="uk-UA" altLang="uk-UA" sz="4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max</a:t>
            </a:r>
            <a:r>
              <a:rPr kumimoji="0" lang="uk-UA" altLang="uk-UA" sz="4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- </a:t>
            </a:r>
            <a:r>
              <a:rPr kumimoji="0" lang="uk-UA" altLang="uk-UA" sz="4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min</a:t>
            </a:r>
            <a:r>
              <a:rPr kumimoji="0" lang="uk-UA" altLang="uk-UA" sz="4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+ </a:t>
            </a:r>
            <a:r>
              <a:rPr kumimoji="0" lang="uk-UA" altLang="uk-UA" sz="4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uk-UA" altLang="uk-UA" sz="4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 + </a:t>
            </a:r>
            <a:r>
              <a:rPr kumimoji="0" lang="uk-UA" altLang="uk-UA" sz="4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min</a:t>
            </a:r>
            <a:r>
              <a:rPr kumimoji="0" lang="uk-UA" altLang="uk-UA" sz="4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uk-UA" altLang="uk-UA" sz="4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uk-UA" altLang="uk-UA" sz="4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uk-UA" altLang="uk-UA" sz="7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301507EE-EC07-4CDC-9347-9DE0E874B608}"/>
              </a:ext>
            </a:extLst>
          </p:cNvPr>
          <p:cNvSpPr/>
          <p:nvPr/>
        </p:nvSpPr>
        <p:spPr>
          <a:xfrm>
            <a:off x="886318" y="2287678"/>
            <a:ext cx="1047159" cy="414851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E4160E54-E4DD-4DE1-A410-7F649980C3D3}"/>
              </a:ext>
            </a:extLst>
          </p:cNvPr>
          <p:cNvSpPr/>
          <p:nvPr/>
        </p:nvSpPr>
        <p:spPr>
          <a:xfrm>
            <a:off x="1003956" y="2385193"/>
            <a:ext cx="1047159" cy="414851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3253E345-6829-4CB0-9793-3CDFD5EB645B}"/>
              </a:ext>
            </a:extLst>
          </p:cNvPr>
          <p:cNvSpPr/>
          <p:nvPr/>
        </p:nvSpPr>
        <p:spPr>
          <a:xfrm>
            <a:off x="10674282" y="407715"/>
            <a:ext cx="1047159" cy="414851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5F03219B-96DD-4380-9C41-1B1B883636CA}"/>
              </a:ext>
            </a:extLst>
          </p:cNvPr>
          <p:cNvSpPr/>
          <p:nvPr/>
        </p:nvSpPr>
        <p:spPr>
          <a:xfrm>
            <a:off x="10791920" y="505230"/>
            <a:ext cx="1047159" cy="414851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CF334E49-2190-44F5-9356-BE6A0A062ADE}"/>
              </a:ext>
            </a:extLst>
          </p:cNvPr>
          <p:cNvSpPr/>
          <p:nvPr/>
        </p:nvSpPr>
        <p:spPr>
          <a:xfrm>
            <a:off x="6928697" y="781465"/>
            <a:ext cx="768284" cy="36426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9FA76370-C9FA-48B3-9512-9CEAEABC4CA3}"/>
              </a:ext>
            </a:extLst>
          </p:cNvPr>
          <p:cNvSpPr/>
          <p:nvPr/>
        </p:nvSpPr>
        <p:spPr>
          <a:xfrm>
            <a:off x="7046335" y="878980"/>
            <a:ext cx="768284" cy="364262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A4AF0306-FF5C-476C-A3F2-0FAAB2F2F3D9}"/>
              </a:ext>
            </a:extLst>
          </p:cNvPr>
          <p:cNvSpPr/>
          <p:nvPr/>
        </p:nvSpPr>
        <p:spPr>
          <a:xfrm>
            <a:off x="3012650" y="6021255"/>
            <a:ext cx="1290884" cy="54119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EF220D20-CBD6-4570-827B-7FEA64E8891E}"/>
              </a:ext>
            </a:extLst>
          </p:cNvPr>
          <p:cNvSpPr/>
          <p:nvPr/>
        </p:nvSpPr>
        <p:spPr>
          <a:xfrm>
            <a:off x="3130288" y="6118770"/>
            <a:ext cx="1290884" cy="541196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36E003F5-70D2-40F2-BD14-1FF68CACBB59}"/>
              </a:ext>
            </a:extLst>
          </p:cNvPr>
          <p:cNvSpPr/>
          <p:nvPr/>
        </p:nvSpPr>
        <p:spPr>
          <a:xfrm>
            <a:off x="9107860" y="5134872"/>
            <a:ext cx="768284" cy="36426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B67E1449-C56E-4ED1-B066-B82FEF7DF3BE}"/>
              </a:ext>
            </a:extLst>
          </p:cNvPr>
          <p:cNvSpPr/>
          <p:nvPr/>
        </p:nvSpPr>
        <p:spPr>
          <a:xfrm>
            <a:off x="9225498" y="5232387"/>
            <a:ext cx="768284" cy="364262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571556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4B0D4613-242A-4042-B8EE-782A7532D73C}"/>
              </a:ext>
            </a:extLst>
          </p:cNvPr>
          <p:cNvSpPr/>
          <p:nvPr/>
        </p:nvSpPr>
        <p:spPr>
          <a:xfrm>
            <a:off x="2271654" y="307978"/>
            <a:ext cx="2592577" cy="1085151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8030F252-6059-4FB8-B22E-2B38949E2021}"/>
              </a:ext>
            </a:extLst>
          </p:cNvPr>
          <p:cNvSpPr/>
          <p:nvPr/>
        </p:nvSpPr>
        <p:spPr>
          <a:xfrm>
            <a:off x="-194042" y="-63226"/>
            <a:ext cx="5073205" cy="124119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E28B75-4C1D-42FF-895B-ED33DFC32F35}"/>
              </a:ext>
            </a:extLst>
          </p:cNvPr>
          <p:cNvSpPr txBox="1"/>
          <p:nvPr/>
        </p:nvSpPr>
        <p:spPr>
          <a:xfrm>
            <a:off x="-1" y="141873"/>
            <a:ext cx="48642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Округлення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4B6DB12F-CC15-4F05-B926-0E1FAA1627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7121" y="1453148"/>
            <a:ext cx="8917758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uk-UA" altLang="uk-UA" sz="24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Math.</a:t>
            </a:r>
            <a:r>
              <a:rPr kumimoji="0" lang="uk-UA" altLang="uk-UA" sz="24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round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1.3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1</a:t>
            </a:r>
            <a:b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uk-UA" altLang="uk-UA" sz="24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Math.</a:t>
            </a:r>
            <a:r>
              <a:rPr kumimoji="0" lang="uk-UA" altLang="uk-UA" sz="24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round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1.4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1</a:t>
            </a:r>
            <a:b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uk-UA" altLang="uk-UA" sz="24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Math.</a:t>
            </a:r>
            <a:r>
              <a:rPr kumimoji="0" lang="uk-UA" altLang="uk-UA" sz="24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round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1.5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2</a:t>
            </a:r>
            <a:b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uk-UA" altLang="uk-UA" sz="24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Math.</a:t>
            </a:r>
            <a:r>
              <a:rPr kumimoji="0" lang="uk-UA" altLang="uk-UA" sz="24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round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1.6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2</a:t>
            </a:r>
            <a:b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uk-UA" altLang="uk-UA" sz="24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Math.</a:t>
            </a:r>
            <a:r>
              <a:rPr kumimoji="0" lang="uk-UA" altLang="uk-UA" sz="24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floor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1.3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1.0</a:t>
            </a:r>
            <a:b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uk-UA" altLang="uk-UA" sz="24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Math.</a:t>
            </a:r>
            <a:r>
              <a:rPr kumimoji="0" lang="uk-UA" altLang="uk-UA" sz="24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floor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1.4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1.0</a:t>
            </a:r>
            <a:b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uk-UA" altLang="uk-UA" sz="24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Math.</a:t>
            </a:r>
            <a:r>
              <a:rPr kumimoji="0" lang="uk-UA" altLang="uk-UA" sz="24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floor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1.5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1.0</a:t>
            </a:r>
            <a:b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uk-UA" altLang="uk-UA" sz="24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Math.</a:t>
            </a:r>
            <a:r>
              <a:rPr kumimoji="0" lang="uk-UA" altLang="uk-UA" sz="24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floor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1.6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1.0</a:t>
            </a:r>
            <a:b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uk-UA" altLang="uk-UA" sz="24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Math.</a:t>
            </a:r>
            <a:r>
              <a:rPr kumimoji="0" lang="uk-UA" altLang="uk-UA" sz="24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ceil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1.3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2.0</a:t>
            </a:r>
            <a:b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uk-UA" altLang="uk-UA" sz="24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Math.</a:t>
            </a:r>
            <a:r>
              <a:rPr kumimoji="0" lang="uk-UA" altLang="uk-UA" sz="24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ceil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1.4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2.0</a:t>
            </a:r>
            <a:b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uk-UA" altLang="uk-UA" sz="24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Math.</a:t>
            </a:r>
            <a:r>
              <a:rPr kumimoji="0" lang="uk-UA" altLang="uk-UA" sz="24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ceil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1.5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2.0</a:t>
            </a:r>
            <a:b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uk-UA" altLang="uk-UA" sz="24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Math.</a:t>
            </a:r>
            <a:r>
              <a:rPr kumimoji="0" lang="uk-UA" altLang="uk-UA" sz="24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ceil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1.6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2.0</a:t>
            </a:r>
            <a:b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uk-UA" altLang="uk-UA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C91270D6-6FDA-4406-AD11-B0A39C3CCFF7}"/>
              </a:ext>
            </a:extLst>
          </p:cNvPr>
          <p:cNvSpPr/>
          <p:nvPr/>
        </p:nvSpPr>
        <p:spPr>
          <a:xfrm>
            <a:off x="886318" y="2287678"/>
            <a:ext cx="1047159" cy="414851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8E3CFA20-9955-4E7E-87A1-147E01EB3C93}"/>
              </a:ext>
            </a:extLst>
          </p:cNvPr>
          <p:cNvSpPr/>
          <p:nvPr/>
        </p:nvSpPr>
        <p:spPr>
          <a:xfrm>
            <a:off x="1003956" y="2385193"/>
            <a:ext cx="1047159" cy="414851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EEABD641-1A42-4C56-A9B0-36E9FF823F53}"/>
              </a:ext>
            </a:extLst>
          </p:cNvPr>
          <p:cNvSpPr/>
          <p:nvPr/>
        </p:nvSpPr>
        <p:spPr>
          <a:xfrm>
            <a:off x="10674282" y="407715"/>
            <a:ext cx="1047159" cy="414851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3B8305CC-D005-4D40-AFED-277C74563404}"/>
              </a:ext>
            </a:extLst>
          </p:cNvPr>
          <p:cNvSpPr/>
          <p:nvPr/>
        </p:nvSpPr>
        <p:spPr>
          <a:xfrm>
            <a:off x="10791920" y="505230"/>
            <a:ext cx="1047159" cy="414851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F0AE646A-FBC3-4214-B5DA-DA87D0068830}"/>
              </a:ext>
            </a:extLst>
          </p:cNvPr>
          <p:cNvSpPr/>
          <p:nvPr/>
        </p:nvSpPr>
        <p:spPr>
          <a:xfrm>
            <a:off x="6928697" y="781465"/>
            <a:ext cx="768284" cy="36426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B98B4F6D-1C84-471F-9E24-4DA6F6F8C104}"/>
              </a:ext>
            </a:extLst>
          </p:cNvPr>
          <p:cNvSpPr/>
          <p:nvPr/>
        </p:nvSpPr>
        <p:spPr>
          <a:xfrm>
            <a:off x="7046335" y="878980"/>
            <a:ext cx="768284" cy="364262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12F0027D-9158-4443-BE01-C2277BAF60E0}"/>
              </a:ext>
            </a:extLst>
          </p:cNvPr>
          <p:cNvSpPr/>
          <p:nvPr/>
        </p:nvSpPr>
        <p:spPr>
          <a:xfrm>
            <a:off x="358514" y="5213312"/>
            <a:ext cx="1290884" cy="54119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7B8A0A40-B377-40B0-908A-883656AFF08C}"/>
              </a:ext>
            </a:extLst>
          </p:cNvPr>
          <p:cNvSpPr/>
          <p:nvPr/>
        </p:nvSpPr>
        <p:spPr>
          <a:xfrm>
            <a:off x="476152" y="5310827"/>
            <a:ext cx="1290884" cy="541196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9208C642-C7E6-426D-8A9F-61D5D122B8E6}"/>
              </a:ext>
            </a:extLst>
          </p:cNvPr>
          <p:cNvSpPr/>
          <p:nvPr/>
        </p:nvSpPr>
        <p:spPr>
          <a:xfrm>
            <a:off x="10835519" y="5656993"/>
            <a:ext cx="768284" cy="36426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1D785548-57A0-44D1-BD53-66F51754C044}"/>
              </a:ext>
            </a:extLst>
          </p:cNvPr>
          <p:cNvSpPr/>
          <p:nvPr/>
        </p:nvSpPr>
        <p:spPr>
          <a:xfrm>
            <a:off x="10953157" y="5754508"/>
            <a:ext cx="768284" cy="364262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42980959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3"/>
</p:tagLst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</TotalTime>
  <Words>1297</Words>
  <Application>Microsoft Office PowerPoint</Application>
  <PresentationFormat>Широкоэкранный</PresentationFormat>
  <Paragraphs>112</Paragraphs>
  <Slides>12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22" baseType="lpstr">
      <vt:lpstr>Arial</vt:lpstr>
      <vt:lpstr>Calibri</vt:lpstr>
      <vt:lpstr>Calibri Light</vt:lpstr>
      <vt:lpstr>Cascadia Code</vt:lpstr>
      <vt:lpstr>Comfortaa</vt:lpstr>
      <vt:lpstr>Courier New</vt:lpstr>
      <vt:lpstr>JetBrains Mono</vt:lpstr>
      <vt:lpstr>Lato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Статичні поля і методи класу Integer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Шейко Ростислав Олександрович</dc:creator>
  <cp:lastModifiedBy>я я</cp:lastModifiedBy>
  <cp:revision>52</cp:revision>
  <dcterms:created xsi:type="dcterms:W3CDTF">2023-11-02T12:17:30Z</dcterms:created>
  <dcterms:modified xsi:type="dcterms:W3CDTF">2024-03-03T17:42:51Z</dcterms:modified>
</cp:coreProperties>
</file>