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67" r:id="rId2"/>
    <p:sldId id="349" r:id="rId3"/>
    <p:sldId id="352" r:id="rId4"/>
    <p:sldId id="462" r:id="rId5"/>
    <p:sldId id="463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5" r:id="rId18"/>
    <p:sldId id="464" r:id="rId19"/>
    <p:sldId id="4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8" r:id="rId31"/>
    <p:sldId id="379" r:id="rId32"/>
    <p:sldId id="380" r:id="rId33"/>
    <p:sldId id="381" r:id="rId34"/>
    <p:sldId id="382" r:id="rId35"/>
    <p:sldId id="383" r:id="rId36"/>
    <p:sldId id="466" r:id="rId37"/>
    <p:sldId id="385" r:id="rId38"/>
    <p:sldId id="386" r:id="rId39"/>
    <p:sldId id="387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E273-995C-40FB-A568-578F87482CD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2CD4-62EA-4771-8020-CC7421873E6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220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38A69C-85E0-45CA-87F3-F1D5BAD88DA7}" type="slidenum">
              <a:rPr lang="de-DE" altLang="ru-RU" sz="1200"/>
              <a:pPr eaLnBrk="1" hangingPunct="1"/>
              <a:t>2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3135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33534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17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26208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D914-6DA0-4040-858D-3F0ECA9D51D2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274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3AD027-4D5E-4DD9-94A8-2B046B957885}" type="slidenum">
              <a:rPr lang="de-DE" altLang="ru-RU" sz="1200"/>
              <a:pPr eaLnBrk="1" hangingPunct="1"/>
              <a:t>24</a:t>
            </a:fld>
            <a:endParaRPr lang="de-DE" altLang="ru-RU" sz="1200"/>
          </a:p>
        </p:txBody>
      </p:sp>
    </p:spTree>
    <p:extLst>
      <p:ext uri="{BB962C8B-B14F-4D97-AF65-F5344CB8AC3E}">
        <p14:creationId xmlns:p14="http://schemas.microsoft.com/office/powerpoint/2010/main" val="270023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35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11877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7970-59C6-41CF-871B-3BD368FB3BBF}" type="slidenum">
              <a:rPr lang="de-DE" altLang="ru-RU" smtClean="0"/>
              <a:pPr/>
              <a:t>37</a:t>
            </a:fld>
            <a:endParaRPr lang="de-DE" altLang="ru-RU"/>
          </a:p>
        </p:txBody>
      </p:sp>
    </p:spTree>
    <p:extLst>
      <p:ext uri="{BB962C8B-B14F-4D97-AF65-F5344CB8AC3E}">
        <p14:creationId xmlns:p14="http://schemas.microsoft.com/office/powerpoint/2010/main" val="9186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29D95-CB2C-4853-802B-257124DB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6D652-D2D2-4628-8089-2E9894AE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96226C-89AE-4D19-95F3-D11E9F7E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746A19-4FC6-49B1-B0C5-6AF9E3ED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2403C-78CA-459E-86EA-74CF1242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59527-8F6F-4B19-A3FA-18794451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D193A9-E4DC-40F8-8181-719FEA80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10B92-8228-46D4-88A5-0FBE4624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7AB7D-9446-44A8-9512-D28E7EE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0DA431-2A12-4DCE-A220-F98E877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75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5405D5-5599-43EF-B8E2-FE129773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909C6-EFC6-4180-83C9-46D6AC19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3AAC2C-735A-4686-B689-C1BBCFD5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7BDC53-7725-474D-8218-493BF610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90D5CF-4D71-43DA-89A0-BA62D4A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55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17707-A325-43DE-A907-9A50C2CA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8EC60D-0C1E-4682-A266-B48EA3FD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CEA0C1-B148-4C56-8A7D-CF04AAD5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3A33-C5B1-4DF1-AC3A-7E277A8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34816-D8BD-4689-B57C-BD0BB1D1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01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46502-68CF-4AF6-8856-4F564D9F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14EC00-20AD-4944-8FA8-E9D351BD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4C599-2BA7-41DA-A819-7A343A5B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63C63-99FD-4CE7-8489-C243FBC9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0373E-3EFB-4CF4-B0D6-7A91A8DC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4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0C45-7F34-48D0-B727-9CDF8BD9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A7DE7D-7555-4D6F-8E65-AD9E6094F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D5B493-B0ED-458B-B722-12F74D332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DFDB9-1A35-4505-AFF4-9258B792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BB717-6AF1-430E-99B1-A561F64D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E050D-2E47-4053-BC58-B43DE87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16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6CD92-9940-43BB-9516-F88EFB84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78343-C963-4E4E-8DDB-71E2255D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A4A659-A122-4F2F-A65A-AFE953BD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2C9916-E400-4AAC-87C1-F0AB2C198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FE97EE-41CA-4A0A-AEE7-963AC49F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6CE826-68DD-4E6A-985E-7370062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84ED9F-6EDD-4BCB-9EE0-3166AA79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616B8-6DF9-433B-ADEB-E5C47E88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240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8BA3-D6F5-4110-8610-615FCD2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BEA348-DDA3-41FA-B287-252E7A25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22948D-23D7-4FB2-9D16-322B927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D0BEF1-7598-4638-A866-11DB7CC3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2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82EFB6-75F9-4F5C-A909-6F582743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81F65E-2407-41DF-A7C9-BB269651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5DDE79-6247-4591-A0A7-BAD9F997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04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058BF-43C0-4E15-9F9D-CEE78CDF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E4CAE-D027-449D-AFA9-B2C19DA9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43FEC-1608-4BBA-A987-B90536F94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B476-9E50-4314-BE62-A4AB1788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B72B7-4639-48AF-BA7C-37D18F02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0F606-736A-4A35-BDAD-9393697B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940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A1E21-0CF5-4A1D-A150-3AA8DEE3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1418E7-B6D2-4971-9AD6-1AA28EC34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E0A468-4BF7-4E4A-BFA6-0910A023E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9FDAC-D30D-4F27-A050-9F261BAE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B29080-F0F0-4A8A-BBF1-B9C7430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1FD0A-1C2B-45E8-8082-B4D98E3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398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09382-2E07-48B3-851C-FE76C4E5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2F4B3-5B65-4284-937B-ADBDEF46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618B9-3172-44BD-9633-34B951621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6593-A158-4AE1-B26D-15D415E33B9D}" type="datetimeFigureOut">
              <a:rPr lang="uk-UA" smtClean="0"/>
              <a:t>06.01.2024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FB90F9-D4FC-4CF5-B806-823437659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69C8E-E35A-4EF6-8D1E-BB7A5366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FD51-EB18-4E51-9B8D-33970838B39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88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D06797-2A94-4892-82A5-11D9FC636FA0}"/>
              </a:ext>
            </a:extLst>
          </p:cNvPr>
          <p:cNvSpPr txBox="1"/>
          <p:nvPr/>
        </p:nvSpPr>
        <p:spPr>
          <a:xfrm>
            <a:off x="1223423" y="2705725"/>
            <a:ext cx="9745154" cy="1446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uk-UA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7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715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76452"/>
              </p:ext>
            </p:extLst>
          </p:nvPr>
        </p:nvGraphicFramePr>
        <p:xfrm>
          <a:off x="2158999" y="1479174"/>
          <a:ext cx="7440808" cy="511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5353099" imgH="3676628" progId="Visio.Drawing.11">
                  <p:embed/>
                </p:oleObj>
              </mc:Choice>
              <mc:Fallback>
                <p:oleObj name="Visio" r:id="rId3" imgW="5353099" imgH="3676628" progId="Visio.Drawing.11">
                  <p:embed/>
                  <p:pic>
                    <p:nvPicPr>
                      <p:cNvPr id="17715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999" y="1479174"/>
                        <a:ext cx="7440808" cy="511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Стрелка вниз 4"/>
          <p:cNvSpPr>
            <a:spLocks noChangeArrowheads="1"/>
          </p:cNvSpPr>
          <p:nvPr/>
        </p:nvSpPr>
        <p:spPr bwMode="auto">
          <a:xfrm rot="18273690">
            <a:off x="5876131" y="3762793"/>
            <a:ext cx="439737" cy="1212850"/>
          </a:xfrm>
          <a:prstGeom prst="downArrow">
            <a:avLst>
              <a:gd name="adj1" fmla="val 50000"/>
              <a:gd name="adj2" fmla="val 499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95680-C390-A3A8-D375-DA3E1F9F6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020" y="4894303"/>
            <a:ext cx="321989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9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2679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179" name="Объект 4"/>
          <p:cNvGraphicFramePr>
            <a:graphicFrameLocks noChangeAspect="1"/>
          </p:cNvGraphicFramePr>
          <p:nvPr/>
        </p:nvGraphicFramePr>
        <p:xfrm>
          <a:off x="2089148" y="1477961"/>
          <a:ext cx="8600378" cy="3974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5772066" imgH="2667300" progId="Visio.Drawing.11">
                  <p:embed/>
                </p:oleObj>
              </mc:Choice>
              <mc:Fallback>
                <p:oleObj name="Visio" r:id="rId3" imgW="5772066" imgH="2667300" progId="Visio.Drawing.11">
                  <p:embed/>
                  <p:pic>
                    <p:nvPicPr>
                      <p:cNvPr id="17817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48" y="1477961"/>
                        <a:ext cx="8600378" cy="3974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2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203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java.io.FileInputStream</a:t>
            </a:r>
            <a:endParaRPr lang="en-US" alt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read, skip, finalize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читання даних з файлу із заданою назвою</a:t>
            </a: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ru-RU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0227" name="Объект 3"/>
          <p:cNvGraphicFramePr>
            <a:graphicFrameLocks noChangeAspect="1"/>
          </p:cNvGraphicFramePr>
          <p:nvPr/>
        </p:nvGraphicFramePr>
        <p:xfrm>
          <a:off x="2124075" y="1335088"/>
          <a:ext cx="7678738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Visio" r:id="rId3" imgW="5310277" imgH="3073464" progId="Visio.Drawing.11">
                  <p:embed/>
                </p:oleObj>
              </mc:Choice>
              <mc:Fallback>
                <p:oleObj name="Visio" r:id="rId3" imgW="5310277" imgH="3073464" progId="Visio.Drawing.11">
                  <p:embed/>
                  <p:pic>
                    <p:nvPicPr>
                      <p:cNvPr id="18022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335088"/>
                        <a:ext cx="7678738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8" name="Стрелка вниз 4"/>
          <p:cNvSpPr>
            <a:spLocks noChangeArrowheads="1"/>
          </p:cNvSpPr>
          <p:nvPr/>
        </p:nvSpPr>
        <p:spPr bwMode="auto">
          <a:xfrm rot="19303142">
            <a:off x="6089650" y="3940175"/>
            <a:ext cx="439738" cy="1466850"/>
          </a:xfrm>
          <a:prstGeom prst="downArrow">
            <a:avLst>
              <a:gd name="adj1" fmla="val 50000"/>
              <a:gd name="adj2" fmla="val 4991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0229" name="Объект 5"/>
          <p:cNvGraphicFramePr>
            <a:graphicFrameLocks noChangeAspect="1"/>
          </p:cNvGraphicFramePr>
          <p:nvPr/>
        </p:nvGraphicFramePr>
        <p:xfrm>
          <a:off x="4953000" y="5532439"/>
          <a:ext cx="48974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5" imgW="3565649" imgH="325810" progId="Visio.Drawing.11">
                  <p:embed/>
                </p:oleObj>
              </mc:Choice>
              <mc:Fallback>
                <p:oleObj name="Visio" r:id="rId5" imgW="3565649" imgH="325810" progId="Visio.Drawing.11">
                  <p:embed/>
                  <p:pic>
                    <p:nvPicPr>
                      <p:cNvPr id="180229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32439"/>
                        <a:ext cx="48974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59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write 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byte[]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toByteArray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String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2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74" name="Объект 6"/>
          <p:cNvGraphicFramePr>
            <a:graphicFrameLocks noChangeAspect="1"/>
          </p:cNvGraphicFramePr>
          <p:nvPr/>
        </p:nvGraphicFramePr>
        <p:xfrm>
          <a:off x="1974851" y="1428750"/>
          <a:ext cx="7712075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Visio" r:id="rId3" imgW="5645543" imgH="3746138" progId="Visio.Drawing.11">
                  <p:embed/>
                </p:oleObj>
              </mc:Choice>
              <mc:Fallback>
                <p:oleObj name="Visio" r:id="rId3" imgW="5645543" imgH="3746138" progId="Visio.Drawing.11">
                  <p:embed/>
                  <p:pic>
                    <p:nvPicPr>
                      <p:cNvPr id="182274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428750"/>
                        <a:ext cx="7712075" cy="511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Стрелка вправо 4"/>
          <p:cNvSpPr>
            <a:spLocks noChangeArrowheads="1"/>
          </p:cNvSpPr>
          <p:nvPr/>
        </p:nvSpPr>
        <p:spPr bwMode="auto">
          <a:xfrm rot="19349751">
            <a:off x="6759576" y="4914901"/>
            <a:ext cx="904875" cy="430213"/>
          </a:xfrm>
          <a:prstGeom prst="rightArrow">
            <a:avLst>
              <a:gd name="adj1" fmla="val 50000"/>
              <a:gd name="adj2" fmla="val 499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2277" name="Объект 5"/>
          <p:cNvGraphicFramePr>
            <a:graphicFrameLocks noChangeAspect="1"/>
          </p:cNvGraphicFramePr>
          <p:nvPr/>
        </p:nvGraphicFramePr>
        <p:xfrm>
          <a:off x="7367589" y="3884613"/>
          <a:ext cx="3118773" cy="729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Visio" r:id="rId5" imgW="2038414" imgH="476545" progId="Visio.Drawing.11">
                  <p:embed/>
                </p:oleObj>
              </mc:Choice>
              <mc:Fallback>
                <p:oleObj name="Visio" r:id="rId5" imgW="2038414" imgH="476545" progId="Visio.Drawing.11">
                  <p:embed/>
                  <p:pic>
                    <p:nvPicPr>
                      <p:cNvPr id="1822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9" y="3884613"/>
                        <a:ext cx="3118773" cy="729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717FFD-CB36-4A59-BE78-725E55DE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7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160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масивами байт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993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java.io.ByteArrayInputStream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available, close, mark,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 reset, skip</a:t>
            </a:r>
          </a:p>
          <a:p>
            <a:pPr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offset,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length)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3300" name="Объект 3"/>
          <p:cNvGraphicFramePr>
            <a:graphicFrameLocks noChangeAspect="1"/>
          </p:cNvGraphicFramePr>
          <p:nvPr/>
        </p:nvGraphicFramePr>
        <p:xfrm>
          <a:off x="2020888" y="3708401"/>
          <a:ext cx="8153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Visio" r:id="rId3" imgW="5645543" imgH="1395017" progId="Visio.Drawing.11">
                  <p:embed/>
                </p:oleObj>
              </mc:Choice>
              <mc:Fallback>
                <p:oleObj name="Visio" r:id="rId3" imgW="5645543" imgH="1395017" progId="Visio.Drawing.11">
                  <p:embed/>
                  <p:pic>
                    <p:nvPicPr>
                      <p:cNvPr id="18330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3708401"/>
                        <a:ext cx="81534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Стрелка вниз 4"/>
          <p:cNvSpPr>
            <a:spLocks noChangeArrowheads="1"/>
          </p:cNvSpPr>
          <p:nvPr/>
        </p:nvSpPr>
        <p:spPr bwMode="auto">
          <a:xfrm rot="16200000">
            <a:off x="5794375" y="4572000"/>
            <a:ext cx="438150" cy="996950"/>
          </a:xfrm>
          <a:prstGeom prst="downArrow">
            <a:avLst>
              <a:gd name="adj1" fmla="val 50000"/>
              <a:gd name="adj2" fmla="val 501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3302" name="Объект 5"/>
          <p:cNvGraphicFramePr>
            <a:graphicFrameLocks noChangeAspect="1"/>
          </p:cNvGraphicFramePr>
          <p:nvPr/>
        </p:nvGraphicFramePr>
        <p:xfrm>
          <a:off x="6821488" y="4627563"/>
          <a:ext cx="6350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Visio" r:id="rId5" imgW="358481" imgH="749066" progId="Visio.Drawing.11">
                  <p:embed/>
                </p:oleObj>
              </mc:Choice>
              <mc:Fallback>
                <p:oleObj name="Visio" r:id="rId5" imgW="358481" imgH="749066" progId="Visio.Drawing.11">
                  <p:embed/>
                  <p:pic>
                    <p:nvPicPr>
                      <p:cNvPr id="183302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4627563"/>
                        <a:ext cx="6350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Прямоугольник 1"/>
          <p:cNvSpPr>
            <a:spLocks noChangeArrowheads="1"/>
          </p:cNvSpPr>
          <p:nvPr/>
        </p:nvSpPr>
        <p:spPr bwMode="auto">
          <a:xfrm>
            <a:off x="5108575" y="3721101"/>
            <a:ext cx="1271588" cy="301625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44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9302"/>
          </a:xfrm>
        </p:spPr>
        <p:txBody>
          <a:bodyPr>
            <a:normAutofit fontScale="90000"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057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java.io.Reader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читанням символьних потоків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</a:p>
          <a:p>
            <a:pPr lvl="1">
              <a:defRPr/>
            </a:pPr>
            <a:r>
              <a:rPr lang="en-US" sz="2000" i="1" dirty="0" err="1"/>
              <a:t>BufferedReader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InputStreamReader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FileReader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StringReader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/>
              <a:t>…</a:t>
            </a:r>
            <a:endParaRPr lang="ru-RU" sz="2000" i="1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248400" y="2452899"/>
            <a:ext cx="4038600" cy="353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/>
              <a:t>java.io.Writer</a:t>
            </a:r>
            <a:r>
              <a:rPr lang="ru-RU" sz="2000" dirty="0"/>
              <a:t> – </a:t>
            </a:r>
            <a:r>
              <a:rPr lang="uk-UA" sz="2000" dirty="0"/>
              <a:t>абстрактний клас, який керує записом в символьні потоки</a:t>
            </a:r>
          </a:p>
          <a:p>
            <a:pPr>
              <a:defRPr/>
            </a:pPr>
            <a:r>
              <a:rPr lang="uk-UA" sz="2000" dirty="0"/>
              <a:t>Нащадки</a:t>
            </a:r>
            <a:r>
              <a:rPr lang="ru-RU" sz="2000" dirty="0"/>
              <a:t>:</a:t>
            </a:r>
            <a:endParaRPr lang="en-US" sz="2000" dirty="0"/>
          </a:p>
          <a:p>
            <a:pPr lvl="1">
              <a:defRPr/>
            </a:pPr>
            <a:r>
              <a:rPr lang="en-US" sz="2000" i="1" dirty="0" err="1"/>
              <a:t>BufferedWriter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CharArrayWriter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FilterWriter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OutputStreamWriter</a:t>
            </a:r>
            <a:endParaRPr lang="en-US" sz="2000" i="1" dirty="0"/>
          </a:p>
          <a:p>
            <a:pPr lvl="2">
              <a:defRPr/>
            </a:pPr>
            <a:r>
              <a:rPr lang="en-US" i="1" dirty="0" err="1"/>
              <a:t>FileWriter</a:t>
            </a:r>
            <a:endParaRPr lang="en-US" i="1" dirty="0"/>
          </a:p>
          <a:p>
            <a:pPr lvl="1">
              <a:defRPr/>
            </a:pPr>
            <a:r>
              <a:rPr lang="en-US" sz="2000" i="1" dirty="0" err="1"/>
              <a:t>PrintWriter</a:t>
            </a:r>
            <a:endParaRPr lang="en-US" sz="2000" i="1" dirty="0"/>
          </a:p>
          <a:p>
            <a:pPr lvl="1">
              <a:defRPr/>
            </a:pPr>
            <a:r>
              <a:rPr lang="en-US" sz="2000" i="1" dirty="0" err="1"/>
              <a:t>StringWriter</a:t>
            </a:r>
            <a:endParaRPr lang="en-US" sz="2000" i="1" dirty="0"/>
          </a:p>
          <a:p>
            <a:pPr lvl="1">
              <a:defRPr/>
            </a:pPr>
            <a:r>
              <a:rPr lang="en-US" sz="2000" dirty="0"/>
              <a:t>…</a:t>
            </a:r>
            <a:endParaRPr lang="ru-RU" sz="2000" dirty="0"/>
          </a:p>
          <a:p>
            <a:pPr>
              <a:defRPr/>
            </a:pPr>
            <a:endParaRPr 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944252" y="669303"/>
            <a:ext cx="9085868" cy="170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</a:t>
            </a:r>
            <a:r>
              <a:rPr lang="ru-RU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призначені для роботи з текстовими даними</a:t>
            </a:r>
          </a:p>
          <a:p>
            <a:pPr lvl="1">
              <a:defRPr/>
            </a:pP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 конвертацію символів між </a:t>
            </a:r>
            <a:r>
              <a:rPr lang="uk-UA" sz="20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юнікодом</a:t>
            </a:r>
            <a:r>
              <a:rPr lang="uk-UA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локальними кодуваннями</a:t>
            </a:r>
          </a:p>
          <a:p>
            <a:pPr>
              <a:defRPr/>
            </a:pP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4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Читачі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символьний потік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символьного масиву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файл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читач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транслює байти в символи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LineNumberReader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підраховує рядки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канал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дозволяє повертати символи назад до потоку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введення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читає з рядка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0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662D-522A-4FD2-96B7-C7A8C990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2424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Письменники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0A4B6-1996-445A-9D33-7E29C93D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символьний потік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CharArrayWriter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символьний масив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файл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Фільтруючий письменник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транслює байти в символи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канал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пише в рядок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описує символьне виведення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0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вводу-виведення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06631" y="1600201"/>
            <a:ext cx="4813169" cy="46275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 вводу-виведення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здійснюються через </a:t>
            </a: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streams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stream)</a:t>
            </a:r>
          </a:p>
          <a:p>
            <a:pPr lvl="1">
              <a:defRPr/>
            </a:pPr>
            <a:r>
              <a:rPr lang="uk-UA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виведення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 stream)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Потоки, зв’язані з деяким джерелом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на диску</a:t>
            </a:r>
          </a:p>
          <a:p>
            <a:pPr lvl="1">
              <a:defRPr/>
            </a:pP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сокет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(при передачі даних через мережу)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 в пам’яті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038600" cy="27527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Різні потоки можуть  підтримувати передачу різних даних: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 примітивних типів</a:t>
            </a:r>
          </a:p>
          <a:p>
            <a:pPr lvl="1"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</a:t>
            </a: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9989" name="Объект 4"/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Visio" r:id="rId4" imgW="3905450" imgH="1838525" progId="Visio.Drawing.11">
                  <p:embed/>
                </p:oleObj>
              </mc:Choice>
              <mc:Fallback>
                <p:oleObj name="Visio" r:id="rId4" imgW="3905450" imgH="1838525" progId="Visio.Drawing.11">
                  <p:embed/>
                  <p:pic>
                    <p:nvPicPr>
                      <p:cNvPr id="1699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3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266" y="999241"/>
            <a:ext cx="10595727" cy="52507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із заданого масиву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 з позиції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 потік символ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start,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end)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c)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символів з буферу потоку до джерела даних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306181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1" y="942680"/>
            <a:ext cx="10510886" cy="54120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target)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символи в заданий буфер. Повертає кількість прочитаних символів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один символ. Повертає код символу або -1 у випадку досягнення кінця потоку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(char[]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off,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 n)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пропускає наступні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символів в потоці. Повертає кількість пропущених символів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готовність потоку до читання</a:t>
            </a:r>
          </a:p>
          <a:p>
            <a:pPr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readAheadLimit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 void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закриває потік і звільняє зв'язані з ним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1966842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99241" y="838986"/>
            <a:ext cx="10492033" cy="569833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символьного вводу-виводу здійснюється через байтові потоки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java.io.InputStreamReader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читанням символів із заданого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байтового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потоку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close, read, ready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java.io.OutputStreamWriter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записом символів в заданий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 lvl="1">
              <a:defRPr/>
            </a:pP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назву кодування</a:t>
            </a:r>
          </a:p>
          <a:p>
            <a:pPr lvl="1"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String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charsetName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2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6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Символьні потоки як оболонки над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байтовими</a:t>
            </a:r>
            <a:endParaRPr lang="uk-UA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9443" name="Объект 3"/>
          <p:cNvGraphicFramePr>
            <a:graphicFrameLocks noChangeAspect="1"/>
          </p:cNvGraphicFramePr>
          <p:nvPr/>
        </p:nvGraphicFramePr>
        <p:xfrm>
          <a:off x="2066924" y="1409699"/>
          <a:ext cx="8216865" cy="435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Visio" r:id="rId4" imgW="5477910" imgH="2903676" progId="Visio.Drawing.11">
                  <p:embed/>
                </p:oleObj>
              </mc:Choice>
              <mc:Fallback>
                <p:oleObj name="Visio" r:id="rId4" imgW="5477910" imgH="2903676" progId="Visio.Drawing.11">
                  <p:embed/>
                  <p:pic>
                    <p:nvPicPr>
                      <p:cNvPr id="189443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4" y="1409699"/>
                        <a:ext cx="8216865" cy="4355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4" name="Стрелка вниз 4"/>
          <p:cNvSpPr>
            <a:spLocks noChangeArrowheads="1"/>
          </p:cNvSpPr>
          <p:nvPr/>
        </p:nvSpPr>
        <p:spPr bwMode="auto">
          <a:xfrm rot="18953426">
            <a:off x="7346725" y="4126084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89445" name="Объект 5"/>
          <p:cNvGraphicFramePr>
            <a:graphicFrameLocks noChangeAspect="1"/>
          </p:cNvGraphicFramePr>
          <p:nvPr/>
        </p:nvGraphicFramePr>
        <p:xfrm>
          <a:off x="6943725" y="5040313"/>
          <a:ext cx="3179926" cy="46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Visio" r:id="rId6" imgW="2038414" imgH="295568" progId="Visio.Drawing.11">
                  <p:embed/>
                </p:oleObj>
              </mc:Choice>
              <mc:Fallback>
                <p:oleObj name="Visio" r:id="rId6" imgW="2038414" imgH="295568" progId="Visio.Drawing.11">
                  <p:embed/>
                  <p:pic>
                    <p:nvPicPr>
                      <p:cNvPr id="189445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5040313"/>
                        <a:ext cx="3179926" cy="461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0171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026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948656" y="1205430"/>
            <a:ext cx="8294688" cy="39417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записом символів в файл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клас, який керує читанням символів з файлу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190468" name="Объект 1"/>
          <p:cNvGraphicFramePr>
            <a:graphicFrameLocks noChangeAspect="1"/>
          </p:cNvGraphicFramePr>
          <p:nvPr/>
        </p:nvGraphicFramePr>
        <p:xfrm>
          <a:off x="3210719" y="5136596"/>
          <a:ext cx="5816600" cy="1721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Visio" r:id="rId4" imgW="3777013" imgH="1117795" progId="Visio.Drawing.11">
                  <p:embed/>
                </p:oleObj>
              </mc:Choice>
              <mc:Fallback>
                <p:oleObj name="Visio" r:id="rId4" imgW="3777013" imgH="1117795" progId="Visio.Drawing.11">
                  <p:embed/>
                  <p:pic>
                    <p:nvPicPr>
                      <p:cNvPr id="190468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719" y="5136596"/>
                        <a:ext cx="5816600" cy="172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43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58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</a:t>
            </a:r>
          </a:p>
        </p:txBody>
      </p:sp>
      <p:graphicFrame>
        <p:nvGraphicFramePr>
          <p:cNvPr id="191491" name="Объект 3"/>
          <p:cNvGraphicFramePr>
            <a:graphicFrameLocks noChangeAspect="1"/>
          </p:cNvGraphicFramePr>
          <p:nvPr/>
        </p:nvGraphicFramePr>
        <p:xfrm>
          <a:off x="2109778" y="1360483"/>
          <a:ext cx="8496255" cy="5100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Visio" r:id="rId3" imgW="5553108" imgH="3333702" progId="Visio.Drawing.11">
                  <p:embed/>
                </p:oleObj>
              </mc:Choice>
              <mc:Fallback>
                <p:oleObj name="Visio" r:id="rId3" imgW="5553108" imgH="3333702" progId="Visio.Drawing.11">
                  <p:embed/>
                  <p:pic>
                    <p:nvPicPr>
                      <p:cNvPr id="19149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78" y="1360483"/>
                        <a:ext cx="8496255" cy="5100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Объект 4"/>
          <p:cNvGraphicFramePr>
            <a:graphicFrameLocks noChangeAspect="1"/>
          </p:cNvGraphicFramePr>
          <p:nvPr/>
        </p:nvGraphicFramePr>
        <p:xfrm>
          <a:off x="6096000" y="6083466"/>
          <a:ext cx="3200310" cy="464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Visio" r:id="rId5" imgW="2038414" imgH="295568" progId="Visio.Drawing.11">
                  <p:embed/>
                </p:oleObj>
              </mc:Choice>
              <mc:Fallback>
                <p:oleObj name="Visio" r:id="rId5" imgW="2038414" imgH="295568" progId="Visio.Drawing.11">
                  <p:embed/>
                  <p:pic>
                    <p:nvPicPr>
                      <p:cNvPr id="19149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083466"/>
                        <a:ext cx="3200310" cy="464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3" name="Стрелка вниз 5"/>
          <p:cNvSpPr>
            <a:spLocks noChangeArrowheads="1"/>
          </p:cNvSpPr>
          <p:nvPr/>
        </p:nvSpPr>
        <p:spPr bwMode="auto">
          <a:xfrm rot="18953426">
            <a:off x="6348421" y="5135563"/>
            <a:ext cx="466725" cy="914400"/>
          </a:xfrm>
          <a:prstGeom prst="downArrow">
            <a:avLst>
              <a:gd name="adj1" fmla="val 50000"/>
              <a:gd name="adj2" fmla="val 4995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33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53677" y="1048234"/>
            <a:ext cx="6314203" cy="42701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 streams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 буфер для проміжного зберігання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підвищують продуктивність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/виводу за рахунок зменшення кількості звернень до джерела даних</a:t>
            </a:r>
          </a:p>
          <a:p>
            <a:pPr lvl="1">
              <a:defRPr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виступають як оболонки для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небуферизованих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42022" y="1048234"/>
            <a:ext cx="4776558" cy="252303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Буферизовані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потоки:</a:t>
            </a: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AC069C4E-8CB6-CCC8-E8ED-39625B941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1751" y="3913982"/>
          <a:ext cx="6326829" cy="297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3" imgW="3905450" imgH="1838525" progId="Visio.Drawing.11">
                  <p:embed/>
                </p:oleObj>
              </mc:Choice>
              <mc:Fallback>
                <p:oleObj name="Visio" r:id="rId3" imgW="3905450" imgH="1838525" progId="Visio.Drawing.11">
                  <p:embed/>
                  <p:pic>
                    <p:nvPicPr>
                      <p:cNvPr id="2" name="Объект 4">
                        <a:extLst>
                          <a:ext uri="{FF2B5EF4-FFF2-40B4-BE49-F238E27FC236}">
                            <a16:creationId xmlns:a16="http://schemas.microsoft.com/office/drawing/2014/main" id="{AC069C4E-8CB6-CCC8-E8ED-39625B941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751" y="3913982"/>
                        <a:ext cx="6326829" cy="2978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4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Заголовок 7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</p:spPr>
        <p:txBody>
          <a:bodyPr>
            <a:normAutofit/>
          </a:bodyPr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096000" y="1442301"/>
            <a:ext cx="5908529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flush, write, close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58219" y="1410437"/>
            <a:ext cx="5661581" cy="32194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available, close, mark,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read,reset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skip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in, int size)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65" name="Объект 10"/>
          <p:cNvGraphicFramePr>
            <a:graphicFrameLocks noChangeAspect="1"/>
          </p:cNvGraphicFramePr>
          <p:nvPr/>
        </p:nvGraphicFramePr>
        <p:xfrm>
          <a:off x="1705547" y="4654550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Visio" r:id="rId3" imgW="2926969" imgH="1270847" progId="Visio.Drawing.11">
                  <p:embed/>
                </p:oleObj>
              </mc:Choice>
              <mc:Fallback>
                <p:oleObj name="Visio" r:id="rId3" imgW="2926969" imgH="1270847" progId="Visio.Drawing.11">
                  <p:embed/>
                  <p:pic>
                    <p:nvPicPr>
                      <p:cNvPr id="19456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547" y="4654550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Объект 11"/>
          <p:cNvGraphicFramePr>
            <a:graphicFrameLocks noChangeAspect="1"/>
          </p:cNvGraphicFramePr>
          <p:nvPr/>
        </p:nvGraphicFramePr>
        <p:xfrm>
          <a:off x="6371654" y="4654549"/>
          <a:ext cx="4390454" cy="190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Visio" r:id="rId5" imgW="2926969" imgH="1270847" progId="Visio.Drawing.11">
                  <p:embed/>
                </p:oleObj>
              </mc:Choice>
              <mc:Fallback>
                <p:oleObj name="Visio" r:id="rId5" imgW="2926969" imgH="1270847" progId="Visio.Drawing.11">
                  <p:embed/>
                  <p:pic>
                    <p:nvPicPr>
                      <p:cNvPr id="19456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1654" y="4654549"/>
                        <a:ext cx="4390454" cy="190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0385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0387"/>
          </a:xfrm>
        </p:spPr>
        <p:txBody>
          <a:bodyPr/>
          <a:lstStyle/>
          <a:p>
            <a:pPr algn="ctr"/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0767" y="1112363"/>
            <a:ext cx="5615233" cy="3935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mark, ready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(Reader in,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0" y="1092324"/>
            <a:ext cx="5615233" cy="37217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flush, write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 out,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5589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50719"/>
              </p:ext>
            </p:extLst>
          </p:nvPr>
        </p:nvGraphicFramePr>
        <p:xfrm>
          <a:off x="2417663" y="5180225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Visio" r:id="rId3" imgW="1981636" imgH="901848" progId="Visio.Drawing.11">
                  <p:embed/>
                </p:oleObj>
              </mc:Choice>
              <mc:Fallback>
                <p:oleObj name="Visio" r:id="rId3" imgW="1981636" imgH="901848" progId="Visio.Drawing.11">
                  <p:embed/>
                  <p:pic>
                    <p:nvPicPr>
                      <p:cNvPr id="19558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663" y="5180225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85372"/>
              </p:ext>
            </p:extLst>
          </p:nvPr>
        </p:nvGraphicFramePr>
        <p:xfrm>
          <a:off x="6559449" y="5189749"/>
          <a:ext cx="2972454" cy="135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Visio" r:id="rId5" imgW="1981636" imgH="901848" progId="Visio.Drawing.11">
                  <p:embed/>
                </p:oleObj>
              </mc:Choice>
              <mc:Fallback>
                <p:oleObj name="Visio" r:id="rId5" imgW="1981636" imgH="901848" progId="Visio.Drawing.11">
                  <p:embed/>
                  <p:pic>
                    <p:nvPicPr>
                      <p:cNvPr id="19559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449" y="5189749"/>
                        <a:ext cx="2972454" cy="135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29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використання </a:t>
            </a:r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буферизованих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потоків</a:t>
            </a:r>
          </a:p>
        </p:txBody>
      </p:sp>
      <p:graphicFrame>
        <p:nvGraphicFramePr>
          <p:cNvPr id="196611" name="Объект 3"/>
          <p:cNvGraphicFramePr>
            <a:graphicFrameLocks noChangeAspect="1"/>
          </p:cNvGraphicFramePr>
          <p:nvPr/>
        </p:nvGraphicFramePr>
        <p:xfrm>
          <a:off x="6752637" y="4386110"/>
          <a:ext cx="5439363" cy="247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Visio" r:id="rId3" imgW="3885259" imgH="1765636" progId="Visio.Drawing.11">
                  <p:embed/>
                </p:oleObj>
              </mc:Choice>
              <mc:Fallback>
                <p:oleObj name="Visio" r:id="rId3" imgW="3885259" imgH="1765636" progId="Visio.Drawing.11">
                  <p:embed/>
                  <p:pic>
                    <p:nvPicPr>
                      <p:cNvPr id="19661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637" y="4386110"/>
                        <a:ext cx="5439363" cy="2471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Объект 4"/>
          <p:cNvGraphicFramePr>
            <a:graphicFrameLocks noChangeAspect="1"/>
          </p:cNvGraphicFramePr>
          <p:nvPr/>
        </p:nvGraphicFramePr>
        <p:xfrm>
          <a:off x="963493" y="1337994"/>
          <a:ext cx="7529414" cy="400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Visio" r:id="rId5" imgW="5019609" imgH="2667300" progId="Visio.Drawing.11">
                  <p:embed/>
                </p:oleObj>
              </mc:Choice>
              <mc:Fallback>
                <p:oleObj name="Visio" r:id="rId5" imgW="5019609" imgH="2667300" progId="Visio.Drawing.11">
                  <p:embed/>
                  <p:pic>
                    <p:nvPicPr>
                      <p:cNvPr id="19661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93" y="1337994"/>
                        <a:ext cx="7529414" cy="400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Стрелка вниз 5"/>
          <p:cNvSpPr>
            <a:spLocks noChangeArrowheads="1"/>
          </p:cNvSpPr>
          <p:nvPr/>
        </p:nvSpPr>
        <p:spPr bwMode="auto">
          <a:xfrm>
            <a:off x="4175125" y="4978401"/>
            <a:ext cx="393700" cy="434975"/>
          </a:xfrm>
          <a:prstGeom prst="downArrow">
            <a:avLst>
              <a:gd name="adj1" fmla="val 50000"/>
              <a:gd name="adj2" fmla="val 500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196614" name="Объект 1"/>
          <p:cNvGraphicFramePr>
            <a:graphicFrameLocks noChangeAspect="1"/>
          </p:cNvGraphicFramePr>
          <p:nvPr/>
        </p:nvGraphicFramePr>
        <p:xfrm>
          <a:off x="2872765" y="5520002"/>
          <a:ext cx="3024322" cy="128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Visio" r:id="rId7" imgW="2057362" imgH="876555" progId="Visio.Drawing.11">
                  <p:embed/>
                </p:oleObj>
              </mc:Choice>
              <mc:Fallback>
                <p:oleObj name="Visio" r:id="rId7" imgW="2057362" imgH="876555" progId="Visio.Drawing.11">
                  <p:embed/>
                  <p:pic>
                    <p:nvPicPr>
                      <p:cNvPr id="196614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765" y="5520002"/>
                        <a:ext cx="3024322" cy="1288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97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4717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5843" y="1831125"/>
            <a:ext cx="5260157" cy="45789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java.io.InputStream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47079" y="1831125"/>
            <a:ext cx="5611305" cy="468279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java.io.OutputStream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керує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байтовим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потоком виводу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defRPr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759644" y="744718"/>
            <a:ext cx="81930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Байтові потоки</a:t>
            </a:r>
            <a:r>
              <a:rPr lang="ru-RU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streams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для передачі даних у вигляді послідовності байт</a:t>
            </a:r>
          </a:p>
          <a:p>
            <a:pPr>
              <a:defRPr/>
            </a:pPr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87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043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08957" y="1087438"/>
            <a:ext cx="4385821" cy="543967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символьний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(Writer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02517" y="1087438"/>
            <a:ext cx="5583026" cy="56527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java.io.PrintStream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вивід в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потік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Object...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20000"/>
              </a:lnSpc>
              <a:spcAft>
                <a:spcPts val="0"/>
              </a:spcAft>
              <a:defRPr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03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3" name="Объект 4"/>
          <p:cNvGraphicFramePr>
            <a:graphicFrameLocks noChangeAspect="1"/>
          </p:cNvGraphicFramePr>
          <p:nvPr/>
        </p:nvGraphicFramePr>
        <p:xfrm>
          <a:off x="1354918" y="1352262"/>
          <a:ext cx="8848896" cy="392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Visio" r:id="rId3" imgW="5267200" imgH="2333676" progId="Visio.Drawing.11">
                  <p:embed/>
                </p:oleObj>
              </mc:Choice>
              <mc:Fallback>
                <p:oleObj name="Visio" r:id="rId3" imgW="5267200" imgH="2333676" progId="Visio.Drawing.11">
                  <p:embed/>
                  <p:pic>
                    <p:nvPicPr>
                      <p:cNvPr id="199683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18" y="1352262"/>
                        <a:ext cx="8848896" cy="3920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Стрелка вниз 5"/>
          <p:cNvSpPr>
            <a:spLocks noChangeArrowheads="1"/>
          </p:cNvSpPr>
          <p:nvPr/>
        </p:nvSpPr>
        <p:spPr bwMode="auto">
          <a:xfrm rot="18923213">
            <a:off x="5932489" y="3889375"/>
            <a:ext cx="420687" cy="1060450"/>
          </a:xfrm>
          <a:prstGeom prst="downArrow">
            <a:avLst>
              <a:gd name="adj1" fmla="val 50000"/>
              <a:gd name="adj2" fmla="val 499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BD6FA-507A-6B8A-413A-8DE50BDF1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832" y="4944777"/>
            <a:ext cx="3191320" cy="12670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86392A9-4707-4495-8E7E-C30BEF99AC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Форматований вивід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096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81199" y="1106489"/>
            <a:ext cx="8812491" cy="53863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 введенням текстових даних на основі регулярних виразів</a:t>
            </a: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useDelimiter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(Pattern pattern)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pattern)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hasNextIn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 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nextLong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source) throws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source)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00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1" name="Объект 5"/>
          <p:cNvGraphicFramePr>
            <a:graphicFrameLocks noChangeAspect="1"/>
          </p:cNvGraphicFramePr>
          <p:nvPr/>
        </p:nvGraphicFramePr>
        <p:xfrm>
          <a:off x="2070101" y="1276351"/>
          <a:ext cx="5280025" cy="486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Visio" r:id="rId3" imgW="3717356" imgH="3429776" progId="Visio.Drawing.11">
                  <p:embed/>
                </p:oleObj>
              </mc:Choice>
              <mc:Fallback>
                <p:oleObj name="Visio" r:id="rId3" imgW="3717356" imgH="3429776" progId="Visio.Drawing.11">
                  <p:embed/>
                  <p:pic>
                    <p:nvPicPr>
                      <p:cNvPr id="201731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1276351"/>
                        <a:ext cx="5280025" cy="486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2" name="Стрелка вправо 6"/>
          <p:cNvSpPr>
            <a:spLocks noChangeArrowheads="1"/>
          </p:cNvSpPr>
          <p:nvPr/>
        </p:nvSpPr>
        <p:spPr bwMode="auto">
          <a:xfrm>
            <a:off x="6334125" y="1728788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3" name="Стрелка вправо 7"/>
          <p:cNvSpPr>
            <a:spLocks noChangeArrowheads="1"/>
          </p:cNvSpPr>
          <p:nvPr/>
        </p:nvSpPr>
        <p:spPr bwMode="auto">
          <a:xfrm>
            <a:off x="6096000" y="3255963"/>
            <a:ext cx="1271588" cy="557212"/>
          </a:xfrm>
          <a:prstGeom prst="rightArrow">
            <a:avLst>
              <a:gd name="adj1" fmla="val 50000"/>
              <a:gd name="adj2" fmla="val 500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sp>
        <p:nvSpPr>
          <p:cNvPr id="201734" name="Стрелка вправо 8"/>
          <p:cNvSpPr>
            <a:spLocks noChangeArrowheads="1"/>
          </p:cNvSpPr>
          <p:nvPr/>
        </p:nvSpPr>
        <p:spPr bwMode="auto">
          <a:xfrm>
            <a:off x="6416675" y="5065713"/>
            <a:ext cx="1270000" cy="557212"/>
          </a:xfrm>
          <a:prstGeom prst="rightArrow">
            <a:avLst>
              <a:gd name="adj1" fmla="val 50000"/>
              <a:gd name="adj2" fmla="val 50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1735" name="Объект 10"/>
          <p:cNvGraphicFramePr>
            <a:graphicFrameLocks noChangeAspect="1"/>
          </p:cNvGraphicFramePr>
          <p:nvPr/>
        </p:nvGraphicFramePr>
        <p:xfrm>
          <a:off x="7875588" y="1058863"/>
          <a:ext cx="5588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Visio" r:id="rId5" imgW="356322" imgH="1206063" progId="Visio.Drawing.11">
                  <p:embed/>
                </p:oleObj>
              </mc:Choice>
              <mc:Fallback>
                <p:oleObj name="Visio" r:id="rId5" imgW="356322" imgH="1206063" progId="Visio.Drawing.11">
                  <p:embed/>
                  <p:pic>
                    <p:nvPicPr>
                      <p:cNvPr id="201735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1058863"/>
                        <a:ext cx="5588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Объект 11"/>
          <p:cNvGraphicFramePr>
            <a:graphicFrameLocks noChangeAspect="1"/>
          </p:cNvGraphicFramePr>
          <p:nvPr/>
        </p:nvGraphicFramePr>
        <p:xfrm>
          <a:off x="7686675" y="3314700"/>
          <a:ext cx="19891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Visio" r:id="rId7" imgW="1266023" imgH="291798" progId="Visio.Drawing.11">
                  <p:embed/>
                </p:oleObj>
              </mc:Choice>
              <mc:Fallback>
                <p:oleObj name="Visio" r:id="rId7" imgW="1266023" imgH="291798" progId="Visio.Drawing.11">
                  <p:embed/>
                  <p:pic>
                    <p:nvPicPr>
                      <p:cNvPr id="201736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675" y="3314700"/>
                        <a:ext cx="198913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7" name="Объект 12"/>
          <p:cNvGraphicFramePr>
            <a:graphicFrameLocks noChangeAspect="1"/>
          </p:cNvGraphicFramePr>
          <p:nvPr/>
        </p:nvGraphicFramePr>
        <p:xfrm>
          <a:off x="7905750" y="4875213"/>
          <a:ext cx="2101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Visio" r:id="rId9" imgW="1335937" imgH="596553" progId="Visio.Drawing.11">
                  <p:embed/>
                </p:oleObj>
              </mc:Choice>
              <mc:Fallback>
                <p:oleObj name="Visio" r:id="rId9" imgW="1335937" imgH="596553" progId="Visio.Drawing.11">
                  <p:embed/>
                  <p:pic>
                    <p:nvPicPr>
                      <p:cNvPr id="201737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0" y="4875213"/>
                        <a:ext cx="21018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AD4C8B0-D184-4C84-9CB8-2B1E66B3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488"/>
          </a:xfrm>
        </p:spPr>
        <p:txBody>
          <a:bodyPr/>
          <a:lstStyle/>
          <a:p>
            <a:pPr algn="ctr"/>
            <a:r>
              <a:rPr lang="uk-UA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Форматоване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введення</a:t>
            </a:r>
          </a:p>
        </p:txBody>
      </p:sp>
    </p:spTree>
    <p:extLst>
      <p:ext uri="{BB962C8B-B14F-4D97-AF65-F5344CB8AC3E}">
        <p14:creationId xmlns:p14="http://schemas.microsoft.com/office/powerpoint/2010/main" val="302499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500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0" y="1216026"/>
            <a:ext cx="8147050" cy="20478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Потік виводу (клас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2756" name="Объект 4"/>
          <p:cNvGraphicFramePr>
            <a:graphicFrameLocks noChangeAspect="1"/>
          </p:cNvGraphicFramePr>
          <p:nvPr/>
        </p:nvGraphicFramePr>
        <p:xfrm>
          <a:off x="2028822" y="3359146"/>
          <a:ext cx="6129725" cy="14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Visio" r:id="rId3" imgW="4286521" imgH="990723" progId="Visio.Drawing.11">
                  <p:embed/>
                </p:oleObj>
              </mc:Choice>
              <mc:Fallback>
                <p:oleObj name="Visio" r:id="rId3" imgW="4286521" imgH="990723" progId="Visio.Drawing.11">
                  <p:embed/>
                  <p:pic>
                    <p:nvPicPr>
                      <p:cNvPr id="202756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2" y="3359146"/>
                        <a:ext cx="6129725" cy="141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AutoShape 10"/>
          <p:cNvSpPr>
            <a:spLocks noChangeArrowheads="1"/>
          </p:cNvSpPr>
          <p:nvPr/>
        </p:nvSpPr>
        <p:spPr bwMode="auto">
          <a:xfrm rot="2125296">
            <a:off x="4427538" y="597852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2760" name="Объект 9"/>
          <p:cNvGraphicFramePr>
            <a:graphicFrameLocks noChangeAspect="1"/>
          </p:cNvGraphicFramePr>
          <p:nvPr/>
        </p:nvGraphicFramePr>
        <p:xfrm>
          <a:off x="7999414" y="2686050"/>
          <a:ext cx="21685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Visio" r:id="rId5" imgW="1409752" imgH="600016" progId="Visio.Drawing.11">
                  <p:embed/>
                </p:oleObj>
              </mc:Choice>
              <mc:Fallback>
                <p:oleObj name="Visio" r:id="rId5" imgW="1409752" imgH="600016" progId="Visio.Drawing.11">
                  <p:embed/>
                  <p:pic>
                    <p:nvPicPr>
                      <p:cNvPr id="20276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4" y="2686050"/>
                        <a:ext cx="21685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1" name="AutoShape 10"/>
          <p:cNvSpPr>
            <a:spLocks noChangeArrowheads="1"/>
          </p:cNvSpPr>
          <p:nvPr/>
        </p:nvSpPr>
        <p:spPr bwMode="auto">
          <a:xfrm rot="19829718">
            <a:off x="7053263" y="3317875"/>
            <a:ext cx="781050" cy="323850"/>
          </a:xfrm>
          <a:prstGeom prst="rightArrow">
            <a:avLst>
              <a:gd name="adj1" fmla="val 50000"/>
              <a:gd name="adj2" fmla="val 602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4500" indent="-261938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274638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7425" indent="-265113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4125" indent="-265113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13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1685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6257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082925" indent="-265113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cxnSp>
        <p:nvCxnSpPr>
          <p:cNvPr id="202762" name="Прямая соединительная линия 12"/>
          <p:cNvCxnSpPr>
            <a:cxnSpLocks noChangeShapeType="1"/>
          </p:cNvCxnSpPr>
          <p:nvPr/>
        </p:nvCxnSpPr>
        <p:spPr bwMode="auto">
          <a:xfrm>
            <a:off x="2118785" y="3271200"/>
            <a:ext cx="49053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763" name="Прямая соединительная линия 14"/>
          <p:cNvCxnSpPr>
            <a:cxnSpLocks noChangeShapeType="1"/>
          </p:cNvCxnSpPr>
          <p:nvPr/>
        </p:nvCxnSpPr>
        <p:spPr bwMode="auto">
          <a:xfrm>
            <a:off x="2028825" y="4608513"/>
            <a:ext cx="51181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Объект 9">
            <a:extLst>
              <a:ext uri="{FF2B5EF4-FFF2-40B4-BE49-F238E27FC236}">
                <a16:creationId xmlns:a16="http://schemas.microsoft.com/office/drawing/2014/main" id="{AB38ECF6-97F3-074E-B7C0-28978C72DA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201" y="5893140"/>
          <a:ext cx="3763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Visio" r:id="rId7" imgW="2419484" imgH="600016" progId="Visio.Drawing.11">
                  <p:embed/>
                </p:oleObj>
              </mc:Choice>
              <mc:Fallback>
                <p:oleObj name="Visio" r:id="rId7" imgW="2419484" imgH="600016" progId="Visio.Drawing.11">
                  <p:embed/>
                  <p:pic>
                    <p:nvPicPr>
                      <p:cNvPr id="2" name="Объект 9">
                        <a:extLst>
                          <a:ext uri="{FF2B5EF4-FFF2-40B4-BE49-F238E27FC236}">
                            <a16:creationId xmlns:a16="http://schemas.microsoft.com/office/drawing/2014/main" id="{AB38ECF6-97F3-074E-B7C0-28978C72DA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201" y="5893140"/>
                        <a:ext cx="3763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B776CB9E-A12F-21B1-23F7-1D5CB91BA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8825" y="4476406"/>
          <a:ext cx="6901299" cy="159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Visio" r:id="rId9" imgW="4286521" imgH="990723" progId="Visio.Drawing.11">
                  <p:embed/>
                </p:oleObj>
              </mc:Choice>
              <mc:Fallback>
                <p:oleObj name="Visio" r:id="rId9" imgW="4286521" imgH="990723" progId="Visio.Drawing.11">
                  <p:embed/>
                  <p:pic>
                    <p:nvPicPr>
                      <p:cNvPr id="4" name="Объект 4">
                        <a:extLst>
                          <a:ext uri="{FF2B5EF4-FFF2-40B4-BE49-F238E27FC236}">
                            <a16:creationId xmlns:a16="http://schemas.microsoft.com/office/drawing/2014/main" id="{B776CB9E-A12F-21B1-23F7-1D5CB91BAF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4476406"/>
                        <a:ext cx="6901299" cy="1595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992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841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Консольний ввід-вивід. 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81201" y="1600201"/>
            <a:ext cx="8190321" cy="500798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java.io.Console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Reader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Console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format,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String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Object...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char[]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void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 об'єкту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  <a:p>
            <a:pPr lvl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static Console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222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A2C6C-B7D5-41DD-A8B6-C9D9C51C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159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643B8-F798-4BF3-9EFC-F7B2139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1596"/>
            <a:ext cx="10972800" cy="6037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 для роботи з консоллю 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визначений клас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який зберігається в пакеті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 не отримує консольний ввід-вивід сам по собі, а використовує вже існуючі потоки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System.in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 в той же час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 спрощує ряд операцій, які пов'язані з консоллю.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отримання об'єкту консолі потрібно викликати статичний метод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всі дані з буферу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 на консоль рядок з використанням форматування (фактично те ж саме, що і попередній метод)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readPassword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консолі введений користувачем рядок, при цьому символи рядку не відображаються на консолі.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5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9301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1471" y="1659183"/>
            <a:ext cx="4746584" cy="4259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java.io.DataInputStream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readFully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 b)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6153946" y="1573458"/>
            <a:ext cx="5061903" cy="443388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java.io.DataOutputStream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методи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 bwMode="auto">
          <a:xfrm>
            <a:off x="563172" y="909883"/>
            <a:ext cx="9629372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180975" indent="-180975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2619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720725" indent="-274638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004587"/>
              </a:buClr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9874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254125" indent="-265113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17113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1685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6257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082925" indent="-265113" algn="l" rtl="0" eaLnBrk="1" fontAlgn="base" hangingPunct="1">
              <a:spcBef>
                <a:spcPct val="0"/>
              </a:spcBef>
              <a:spcAft>
                <a:spcPct val="4000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вводу/виводу двійкових даних примітивних типів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використовуються потоки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48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726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</a:t>
            </a:r>
          </a:p>
        </p:txBody>
      </p:sp>
      <p:graphicFrame>
        <p:nvGraphicFramePr>
          <p:cNvPr id="206851" name="Объект 3"/>
          <p:cNvGraphicFramePr>
            <a:graphicFrameLocks noChangeAspect="1"/>
          </p:cNvGraphicFramePr>
          <p:nvPr/>
        </p:nvGraphicFramePr>
        <p:xfrm>
          <a:off x="4595816" y="4708982"/>
          <a:ext cx="6993556" cy="198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Visio" r:id="rId3" imgW="4238519" imgH="1200454" progId="Visio.Drawing.11">
                  <p:embed/>
                </p:oleObj>
              </mc:Choice>
              <mc:Fallback>
                <p:oleObj name="Visio" r:id="rId3" imgW="4238519" imgH="1200454" progId="Visio.Drawing.11">
                  <p:embed/>
                  <p:pic>
                    <p:nvPicPr>
                      <p:cNvPr id="20685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6" y="4708982"/>
                        <a:ext cx="6993556" cy="198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2" name="Объект 4"/>
          <p:cNvGraphicFramePr>
            <a:graphicFrameLocks noChangeAspect="1"/>
          </p:cNvGraphicFramePr>
          <p:nvPr/>
        </p:nvGraphicFramePr>
        <p:xfrm>
          <a:off x="1206721" y="1227364"/>
          <a:ext cx="8683924" cy="403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Visio" r:id="rId5" imgW="5019609" imgH="2333676" progId="Visio.Drawing.11">
                  <p:embed/>
                </p:oleObj>
              </mc:Choice>
              <mc:Fallback>
                <p:oleObj name="Visio" r:id="rId5" imgW="5019609" imgH="2333676" progId="Visio.Drawing.11">
                  <p:embed/>
                  <p:pic>
                    <p:nvPicPr>
                      <p:cNvPr id="206852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21" y="1227364"/>
                        <a:ext cx="8683924" cy="4037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319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862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примітивних даних </a:t>
            </a:r>
          </a:p>
        </p:txBody>
      </p:sp>
      <p:graphicFrame>
        <p:nvGraphicFramePr>
          <p:cNvPr id="207875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06730"/>
              </p:ext>
            </p:extLst>
          </p:nvPr>
        </p:nvGraphicFramePr>
        <p:xfrm>
          <a:off x="1375154" y="1123340"/>
          <a:ext cx="6932972" cy="573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Visio" r:id="rId3" imgW="4848232" imgH="4010252" progId="Visio.Drawing.11">
                  <p:embed/>
                </p:oleObj>
              </mc:Choice>
              <mc:Fallback>
                <p:oleObj name="Visio" r:id="rId3" imgW="4848232" imgH="4010252" progId="Visio.Drawing.11">
                  <p:embed/>
                  <p:pic>
                    <p:nvPicPr>
                      <p:cNvPr id="207875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154" y="1123340"/>
                        <a:ext cx="6932972" cy="573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Стрелка вправо 4"/>
          <p:cNvSpPr>
            <a:spLocks noChangeArrowheads="1"/>
          </p:cNvSpPr>
          <p:nvPr/>
        </p:nvSpPr>
        <p:spPr bwMode="auto">
          <a:xfrm>
            <a:off x="7289569" y="5701058"/>
            <a:ext cx="950913" cy="484188"/>
          </a:xfrm>
          <a:prstGeom prst="rightArrow">
            <a:avLst>
              <a:gd name="adj1" fmla="val 50000"/>
              <a:gd name="adj2" fmla="val 500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  <p:graphicFrame>
        <p:nvGraphicFramePr>
          <p:cNvPr id="207877" name="Объект 5"/>
          <p:cNvGraphicFramePr>
            <a:graphicFrameLocks noChangeAspect="1"/>
          </p:cNvGraphicFramePr>
          <p:nvPr/>
        </p:nvGraphicFramePr>
        <p:xfrm>
          <a:off x="8858134" y="5540721"/>
          <a:ext cx="1155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Visio" r:id="rId5" imgW="637600" imgH="444041" progId="Visio.Drawing.11">
                  <p:embed/>
                </p:oleObj>
              </mc:Choice>
              <mc:Fallback>
                <p:oleObj name="Visio" r:id="rId5" imgW="637600" imgH="444041" progId="Visio.Drawing.11">
                  <p:embed/>
                  <p:pic>
                    <p:nvPicPr>
                      <p:cNvPr id="207877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34" y="5540721"/>
                        <a:ext cx="1155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997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6184"/>
            <a:ext cx="10972800" cy="5714999"/>
          </a:xfrm>
        </p:spPr>
        <p:txBody>
          <a:bodyPr/>
          <a:lstStyle/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 використовувати буфер в пам'яті (масив байтів) як джерело даних для вхідного потоку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включає методи для читання стандартних типів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читання інформації з файлу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 для об'єктів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StringBufferInputStream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рядок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 вхідний потік даних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вхідного каналу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PushbackInputStream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Вхідний потік, який підтримує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однобайтове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повернення у вхідний потік</a:t>
            </a:r>
          </a:p>
          <a:p>
            <a:r>
              <a:rPr 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Зливає два або більше потоків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єдиний потік</a:t>
            </a:r>
          </a:p>
        </p:txBody>
      </p:sp>
    </p:spTree>
    <p:extLst>
      <p:ext uri="{BB962C8B-B14F-4D97-AF65-F5344CB8AC3E}">
        <p14:creationId xmlns:p14="http://schemas.microsoft.com/office/powerpoint/2010/main" val="157658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898AB-4177-402B-ABD8-1CB28E8B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5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Нащадки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7A394-6C37-468F-B6EF-CAE4CF3C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089"/>
            <a:ext cx="10972800" cy="426175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Буферизований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вихідний потік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Створює буфер в пам'яті. Всі дані, які посилаються в цей потік, розміщуються у створеному буфері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потік, який має методи для запису стандартних типів 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Відправка даних у файл на диску. Реалізація класу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Вихідний потік для об'єктів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PipedOutputStream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 поняття вихідного каналу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FilterOutputStream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Абстрактний клас, який надає інтерфейс для класів-надбудов, які додають до існуючих потоків корисні властивості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723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173059" name="Объект 4"/>
          <p:cNvSpPr>
            <a:spLocks noGrp="1"/>
          </p:cNvSpPr>
          <p:nvPr>
            <p:ph idx="1"/>
          </p:nvPr>
        </p:nvSpPr>
        <p:spPr>
          <a:xfrm>
            <a:off x="1539048" y="1253765"/>
            <a:ext cx="9113903" cy="4752731"/>
          </a:xfrm>
        </p:spPr>
        <p:txBody>
          <a:bodyPr>
            <a:normAutofit/>
          </a:bodyPr>
          <a:lstStyle/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вказаний байт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 байти із заданого масиву 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записує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із заданого масиву, починаючи з позиції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потік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flush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форсує запис байт з буферу потоку в джерело даних</a:t>
            </a:r>
          </a:p>
          <a:p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</p:txBody>
      </p:sp>
    </p:spTree>
    <p:extLst>
      <p:ext uri="{BB962C8B-B14F-4D97-AF65-F5344CB8AC3E}">
        <p14:creationId xmlns:p14="http://schemas.microsoft.com/office/powerpoint/2010/main" val="127017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8985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42680" y="970961"/>
            <a:ext cx="10633435" cy="542983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 потоку черговий байт. Повертає байт (0-255)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байти з потоку і записує їх в заданий масив. 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(byte[] b, int off,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 з потоку і записує їх, починаючи з позиції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заданий масив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прочитаних байт або -1 при досягненні кінця потоку</a:t>
            </a:r>
          </a:p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зчитує задану кількість байт з потоку і ігнорує їх. Повертає кількість пропущених байт</a:t>
            </a:r>
          </a:p>
          <a:p>
            <a:pPr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0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54143"/>
          </a:xfrm>
        </p:spPr>
        <p:txBody>
          <a:bodyPr/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7" name="Объект 2"/>
          <p:cNvSpPr>
            <a:spLocks noGrp="1"/>
          </p:cNvSpPr>
          <p:nvPr>
            <p:ph idx="1"/>
          </p:nvPr>
        </p:nvSpPr>
        <p:spPr>
          <a:xfrm>
            <a:off x="707010" y="857839"/>
            <a:ext cx="10646790" cy="5319124"/>
          </a:xfrm>
        </p:spPr>
        <p:txBody>
          <a:bodyPr>
            <a:normAutofit/>
          </a:bodyPr>
          <a:lstStyle/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кількість байт, доступних для читання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r)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ставить мітку в поточній позиції вхідного потоку, яку можна буде використовувати, поки з потоку не буде прочитано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markSupported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перевіряє, чи підтримує даний потік методи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 вказівник потоку на встановлену мітку</a:t>
            </a:r>
          </a:p>
          <a:p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throws </a:t>
            </a: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закриває потік і звільняє ресурси, зв'язані з потоком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3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564848"/>
          </a:xfrm>
        </p:spPr>
        <p:txBody>
          <a:bodyPr>
            <a:normAutofit/>
          </a:bodyPr>
          <a:lstStyle/>
          <a:p>
            <a:pPr algn="ctr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для роботи з файлами. </a:t>
            </a:r>
            <a:b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java.io.FileOutputStream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Перевизначає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write, finalize</a:t>
            </a:r>
          </a:p>
          <a:p>
            <a:pPr>
              <a:defRPr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 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створює потік для запису даних в заданий файл. 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дані будуть записуватись в кінець файлу</a:t>
            </a: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file)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append) throws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fdObj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8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2533</Words>
  <Application>Microsoft Office PowerPoint</Application>
  <PresentationFormat>Широкоэкранный</PresentationFormat>
  <Paragraphs>359</Paragraphs>
  <Slides>39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Times New Roman</vt:lpstr>
      <vt:lpstr>Wingdings</vt:lpstr>
      <vt:lpstr>Тема Office</vt:lpstr>
      <vt:lpstr>Visio</vt:lpstr>
      <vt:lpstr>Презентация PowerPoint</vt:lpstr>
      <vt:lpstr>Потоки вводу-виведення</vt:lpstr>
      <vt:lpstr>Байтові потоки</vt:lpstr>
      <vt:lpstr>Нащадки InputStream</vt:lpstr>
      <vt:lpstr>Нащадки OutputStream</vt:lpstr>
      <vt:lpstr>Клас OutputStream. Методи</vt:lpstr>
      <vt:lpstr>Клас InputStream. Методи</vt:lpstr>
      <vt:lpstr>Клас InputStream. Методи</vt:lpstr>
      <vt:lpstr>Потоки для роботи з файлами.  FileOutputStream</vt:lpstr>
      <vt:lpstr>Потоки для роботи з файлами. FileOutputStream</vt:lpstr>
      <vt:lpstr>Потоки для роботи з файлами. FileOutputStream</vt:lpstr>
      <vt:lpstr>Потоки для роботи з файлами.  FileInputStream</vt:lpstr>
      <vt:lpstr>Потоки для роботи з файлами. FileInputStream</vt:lpstr>
      <vt:lpstr>Потоки для роботи з масивами байт. ByteArrayOutputStream</vt:lpstr>
      <vt:lpstr>Потоки для роботи з масивами байт. ByteArrayOutputStream</vt:lpstr>
      <vt:lpstr>Потоки для роботи з масивами байт. ByteArrayInputStream</vt:lpstr>
      <vt:lpstr>Символьні потоки</vt:lpstr>
      <vt:lpstr>Читачі</vt:lpstr>
      <vt:lpstr>Письменники</vt:lpstr>
      <vt:lpstr>Клас Writer. Методи</vt:lpstr>
      <vt:lpstr>Клас Reader. Методи</vt:lpstr>
      <vt:lpstr>Символьні потоки як оболонки над байтовими</vt:lpstr>
      <vt:lpstr>Символьні потоки як оболонки над байтовими</vt:lpstr>
      <vt:lpstr>Потоки для роботи з файлами</vt:lpstr>
      <vt:lpstr>Потоки для роботи з файлами</vt:lpstr>
      <vt:lpstr>Буферизовані потоки</vt:lpstr>
      <vt:lpstr>BufferedInputStream і BufferedOutputStream</vt:lpstr>
      <vt:lpstr>BufferedReader і BufferedWriter</vt:lpstr>
      <vt:lpstr>Приклад використання буферизованих потоків</vt:lpstr>
      <vt:lpstr>Форматований вивід</vt:lpstr>
      <vt:lpstr>Презентация PowerPoint</vt:lpstr>
      <vt:lpstr>Форматоване введення</vt:lpstr>
      <vt:lpstr>Форматоване введення</vt:lpstr>
      <vt:lpstr>Консольний ввід-вивід. Клас System</vt:lpstr>
      <vt:lpstr>Консольний ввід-вивід. Клас Console</vt:lpstr>
      <vt:lpstr>Console</vt:lpstr>
      <vt:lpstr>Потоки примітивних даних</vt:lpstr>
      <vt:lpstr>Потоки примітивних даних</vt:lpstr>
      <vt:lpstr>Потоки примітивних даних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7.1. Input/Output streams</dc:title>
  <dc:creator>Шейко Ростислав Олександрович</dc:creator>
  <cp:lastModifiedBy>Шейко Ростислав Олександрович</cp:lastModifiedBy>
  <cp:revision>15</cp:revision>
  <dcterms:created xsi:type="dcterms:W3CDTF">2023-12-18T19:40:43Z</dcterms:created>
  <dcterms:modified xsi:type="dcterms:W3CDTF">2024-01-06T22:02:37Z</dcterms:modified>
</cp:coreProperties>
</file>