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52" r:id="rId2"/>
    <p:sldId id="755" r:id="rId3"/>
    <p:sldId id="753" r:id="rId4"/>
    <p:sldId id="739" r:id="rId5"/>
    <p:sldId id="740" r:id="rId6"/>
    <p:sldId id="754" r:id="rId7"/>
    <p:sldId id="741" r:id="rId8"/>
    <p:sldId id="742" r:id="rId9"/>
    <p:sldId id="743" r:id="rId10"/>
    <p:sldId id="744" r:id="rId11"/>
    <p:sldId id="745" r:id="rId12"/>
    <p:sldId id="746" r:id="rId13"/>
    <p:sldId id="747" r:id="rId14"/>
    <p:sldId id="748" r:id="rId15"/>
    <p:sldId id="749" r:id="rId16"/>
    <p:sldId id="750" r:id="rId17"/>
    <p:sldId id="751" r:id="rId18"/>
    <p:sldId id="756" r:id="rId1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4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DFFB4-6AFA-41EB-8241-A1A164F11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27985F-0F6B-42A8-A243-D0434649A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49A41B-90A4-4019-82F9-705F8127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E492-5DAE-4A13-8567-328CEAB41896}" type="datetimeFigureOut">
              <a:rPr lang="uk-UA" smtClean="0"/>
              <a:t>23.12.2023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0757FB-8E90-49EE-AB76-09714CD02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94AC5A-DE81-44A2-B401-E0BAABD7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2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E454A6-8799-4ECB-93DF-91F62CA62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A50739-FC2B-401A-9A1E-B96663E9D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63E6E6-0F75-4B29-A42A-461489923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E492-5DAE-4A13-8567-328CEAB41896}" type="datetimeFigureOut">
              <a:rPr lang="uk-UA" smtClean="0"/>
              <a:t>23.12.2023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B4BD0D-24F5-417B-99F6-C0169814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57CD7C-F8DA-4145-8F46-32281209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274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CE99758-41D5-4573-9658-3C8F73265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0234F1-CC3A-40E7-9765-9041A4BE4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5D1E64-944F-4727-A69E-F8677FB7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E492-5DAE-4A13-8567-328CEAB41896}" type="datetimeFigureOut">
              <a:rPr lang="uk-UA" smtClean="0"/>
              <a:t>23.12.2023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83C499-0E10-43AA-AAF0-90E8DDB7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C0617A-4F10-4E65-9A97-EAF506B9F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73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380793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2DB330-5DC2-47FB-BED5-C9B0B84B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E11F84-D2A5-4B46-9A2C-C1B7C4932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292F52-1EC8-43FF-A40A-F9267403D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E492-5DAE-4A13-8567-328CEAB41896}" type="datetimeFigureOut">
              <a:rPr lang="uk-UA" smtClean="0"/>
              <a:t>23.12.2023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7F7F77-46E8-46CA-B576-FD948FCD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22376B-2223-422B-9261-A7B3D63F0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356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AB4DF3-B81D-4B28-95F9-41AAEDB87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4DD1BE-D018-42C1-B68B-8D4488F0B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E3A851-8E45-4099-A642-8C9731AF4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E492-5DAE-4A13-8567-328CEAB41896}" type="datetimeFigureOut">
              <a:rPr lang="uk-UA" smtClean="0"/>
              <a:t>23.12.2023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3149ED-63F9-421A-BB84-3E2697613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5C9DB8-7EFD-4194-ABCE-D65ACD0D2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0773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4EC79B-BBBD-4F82-AC65-8B07F4E0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CEE76D-B7F9-446C-9FE9-E07D802D1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21659E-CBD5-424B-83FF-7C15C92A2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3268C2-B6AD-407A-8891-B4593F6B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E492-5DAE-4A13-8567-328CEAB41896}" type="datetimeFigureOut">
              <a:rPr lang="uk-UA" smtClean="0"/>
              <a:t>23.12.2023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55C2AE-5D81-433E-8368-11D56568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846C84-6F2F-4A5F-A810-7A93ED07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7190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D3877-B430-4556-9C68-C873BE76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B69164-C50C-4D93-8727-E82099FBD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115F6C-4207-4828-B8EC-998D344BF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03FAA3-5A8C-4F49-97D4-787B869651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F8464D0-22B2-40D0-9217-5A331A350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0F4A4C-5021-4122-95FF-772935D31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E492-5DAE-4A13-8567-328CEAB41896}" type="datetimeFigureOut">
              <a:rPr lang="uk-UA" smtClean="0"/>
              <a:t>23.12.2023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6F0EBD-7309-402A-A456-51B0243D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3953F1B-BCC4-4CD1-9C9B-E201E944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9970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6E43E2-07B8-4175-89A2-CD71F53F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EC1FEC-343F-460A-92D7-1F168296A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E492-5DAE-4A13-8567-328CEAB41896}" type="datetimeFigureOut">
              <a:rPr lang="uk-UA" smtClean="0"/>
              <a:t>23.12.2023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44E6EE6-2321-4C73-A6DC-93B5BA091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9B051D-3E48-4000-8303-E4C1757B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9080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FEE1AAD-2D10-40B8-BBF1-1E6E9DAC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E492-5DAE-4A13-8567-328CEAB41896}" type="datetimeFigureOut">
              <a:rPr lang="uk-UA" smtClean="0"/>
              <a:t>23.12.2023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1BFABED-BCC0-41CF-9C59-A8789C93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BF4482-DD97-477A-97FF-BE0694C0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373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6CE66-1A83-44AE-B00F-CF4AE19D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201D5B-127A-4F90-A9DB-BCDF69985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EF6B59-ED8E-46AF-B9E0-22808BAE0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D21293-9DBE-4F85-8C1E-9EA883AC2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E492-5DAE-4A13-8567-328CEAB41896}" type="datetimeFigureOut">
              <a:rPr lang="uk-UA" smtClean="0"/>
              <a:t>23.12.2023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C66711-48D3-436B-9933-23F4D75C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CAB07-9B8D-40AF-84CD-3490924B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415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5CEF8F-FC44-4637-BDDE-94A94DE2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F4E7B03-EE0D-496E-8798-8CF77AC2B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B7E225-B9C8-4212-8699-FF405523B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394C07-1597-4FF9-86AB-965D3EC9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E492-5DAE-4A13-8567-328CEAB41896}" type="datetimeFigureOut">
              <a:rPr lang="uk-UA" smtClean="0"/>
              <a:t>23.12.2023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3BB51B-7683-4BF1-BFED-74E44F03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A79315-0340-495E-9222-F162985A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4740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981B5E-F504-4707-A95F-AACA4C86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491169-1DDD-4F2A-9B0E-C34E4250C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09C8AF-D7B2-42D3-B8E9-A2BDCF932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8E492-5DAE-4A13-8567-328CEAB41896}" type="datetimeFigureOut">
              <a:rPr lang="uk-UA" smtClean="0"/>
              <a:t>23.12.2023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4CB441-403F-4905-B6DB-E7A47F6D3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792928-709E-4E9D-AF39-76814D2BF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078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3schoolsua.github.io/java/java_class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oleObject9.bin"/><Relationship Id="rId4" Type="http://schemas.openxmlformats.org/officeDocument/2006/relationships/image" Target="../media/image7.emf"/><Relationship Id="rId9" Type="http://schemas.openxmlformats.org/officeDocument/2006/relationships/oleObject" Target="../embeddings/oleObject8.bin"/><Relationship Id="rId14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8961B1-62DA-4428-9D79-BC5B4F751B59}"/>
              </a:ext>
            </a:extLst>
          </p:cNvPr>
          <p:cNvSpPr txBox="1"/>
          <p:nvPr/>
        </p:nvSpPr>
        <p:spPr>
          <a:xfrm>
            <a:off x="1223423" y="2705725"/>
            <a:ext cx="9745154" cy="144655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класи </a:t>
            </a:r>
          </a:p>
        </p:txBody>
      </p:sp>
    </p:spTree>
    <p:extLst>
      <p:ext uri="{BB962C8B-B14F-4D97-AF65-F5344CB8AC3E}">
        <p14:creationId xmlns:p14="http://schemas.microsoft.com/office/powerpoint/2010/main" val="1775948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59875"/>
          </a:xfrm>
        </p:spPr>
        <p:txBody>
          <a:bodyPr>
            <a:normAutofit fontScale="90000"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</a:p>
        </p:txBody>
      </p:sp>
      <p:sp>
        <p:nvSpPr>
          <p:cNvPr id="104451" name="Rectangle 3"/>
          <p:cNvSpPr>
            <a:spLocks noGrp="1"/>
          </p:cNvSpPr>
          <p:nvPr>
            <p:ph type="body" idx="1"/>
          </p:nvPr>
        </p:nvSpPr>
        <p:spPr>
          <a:xfrm>
            <a:off x="481807" y="949751"/>
            <a:ext cx="3543300" cy="3480847"/>
          </a:xfrm>
        </p:spPr>
        <p:txBody>
          <a:bodyPr/>
          <a:lstStyle/>
          <a:p>
            <a:r>
              <a:rPr lang="ru-RU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метод, призначений для ініціалізації об’єкту</a:t>
            </a:r>
          </a:p>
          <a:p>
            <a:pPr lvl="1"/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викликається автоматично при створенні об’єкта</a:t>
            </a:r>
          </a:p>
          <a:p>
            <a:pPr lvl="1"/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повертає значення</a:t>
            </a:r>
          </a:p>
          <a:p>
            <a:pPr lvl="1"/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 приймати на вхід параметри</a:t>
            </a:r>
          </a:p>
          <a:p>
            <a:pPr lvl="1"/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 бути перевантаженим</a:t>
            </a:r>
          </a:p>
          <a:p>
            <a:pPr lvl="1"/>
            <a:r>
              <a:rPr lang="uk-UA" alt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 за умовчанням 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constructor</a:t>
            </a:r>
            <a:r>
              <a:rPr lang="en-US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</a:t>
            </a:r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конструктор, який не приймає на вхід параметрів</a:t>
            </a:r>
          </a:p>
        </p:txBody>
      </p:sp>
      <p:graphicFrame>
        <p:nvGraphicFramePr>
          <p:cNvPr id="104452" name="Object 5"/>
          <p:cNvGraphicFramePr>
            <a:graphicFrameLocks noChangeAspect="1"/>
          </p:cNvGraphicFramePr>
          <p:nvPr/>
        </p:nvGraphicFramePr>
        <p:xfrm>
          <a:off x="5832476" y="879475"/>
          <a:ext cx="4709279" cy="324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Visio" r:id="rId3" imgW="3924399" imgH="2705355" progId="Visio.Drawing.11">
                  <p:embed/>
                </p:oleObj>
              </mc:Choice>
              <mc:Fallback>
                <p:oleObj name="Visio" r:id="rId3" imgW="3924399" imgH="2705355" progId="Visio.Drawing.11">
                  <p:embed/>
                  <p:pic>
                    <p:nvPicPr>
                      <p:cNvPr id="10445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2476" y="879475"/>
                        <a:ext cx="4709279" cy="3246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Object 7"/>
          <p:cNvGraphicFramePr>
            <a:graphicFrameLocks noChangeAspect="1"/>
          </p:cNvGraphicFramePr>
          <p:nvPr/>
        </p:nvGraphicFramePr>
        <p:xfrm>
          <a:off x="5761038" y="4092575"/>
          <a:ext cx="4906962" cy="192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Visio" r:id="rId5" imgW="3869611" imgH="1519238" progId="Visio.Drawing.11">
                  <p:embed/>
                </p:oleObj>
              </mc:Choice>
              <mc:Fallback>
                <p:oleObj name="Visio" r:id="rId5" imgW="3869611" imgH="1519238" progId="Visio.Drawing.11">
                  <p:embed/>
                  <p:pic>
                    <p:nvPicPr>
                      <p:cNvPr id="10445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1038" y="4092575"/>
                        <a:ext cx="4906962" cy="192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4978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7005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Особливості використання конструкторів</a:t>
            </a:r>
          </a:p>
        </p:txBody>
      </p:sp>
      <p:graphicFrame>
        <p:nvGraphicFramePr>
          <p:cNvPr id="105475" name="Object 5"/>
          <p:cNvGraphicFramePr>
            <a:graphicFrameLocks noChangeAspect="1"/>
          </p:cNvGraphicFramePr>
          <p:nvPr/>
        </p:nvGraphicFramePr>
        <p:xfrm>
          <a:off x="2095500" y="1222376"/>
          <a:ext cx="230505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3" name="Visio" r:id="rId3" imgW="2032989" imgH="782990" progId="Visio.Drawing.11">
                  <p:embed/>
                </p:oleObj>
              </mc:Choice>
              <mc:Fallback>
                <p:oleObj name="Visio" r:id="rId3" imgW="2032989" imgH="782990" progId="Visio.Drawing.11">
                  <p:embed/>
                  <p:pic>
                    <p:nvPicPr>
                      <p:cNvPr id="10547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1222376"/>
                        <a:ext cx="230505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6" name="Object 6"/>
          <p:cNvGraphicFramePr>
            <a:graphicFrameLocks noChangeAspect="1"/>
          </p:cNvGraphicFramePr>
          <p:nvPr/>
        </p:nvGraphicFramePr>
        <p:xfrm>
          <a:off x="2106614" y="2360613"/>
          <a:ext cx="5387975" cy="420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4" name="Visio" r:id="rId5" imgW="4753531" imgH="3713663" progId="Visio.Drawing.11">
                  <p:embed/>
                </p:oleObj>
              </mc:Choice>
              <mc:Fallback>
                <p:oleObj name="Visio" r:id="rId5" imgW="4753531" imgH="3713663" progId="Visio.Drawing.11">
                  <p:embed/>
                  <p:pic>
                    <p:nvPicPr>
                      <p:cNvPr id="10547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4" y="2360613"/>
                        <a:ext cx="5387975" cy="420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7" name="Line 8"/>
          <p:cNvSpPr>
            <a:spLocks noChangeShapeType="1"/>
          </p:cNvSpPr>
          <p:nvPr/>
        </p:nvSpPr>
        <p:spPr bwMode="auto">
          <a:xfrm flipH="1">
            <a:off x="2095500" y="22225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5478" name="Line 9"/>
          <p:cNvSpPr>
            <a:spLocks noChangeShapeType="1"/>
          </p:cNvSpPr>
          <p:nvPr/>
        </p:nvSpPr>
        <p:spPr bwMode="auto">
          <a:xfrm flipV="1">
            <a:off x="5308600" y="1301750"/>
            <a:ext cx="0" cy="176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aphicFrame>
        <p:nvGraphicFramePr>
          <p:cNvPr id="105479" name="Object 11"/>
          <p:cNvGraphicFramePr>
            <a:graphicFrameLocks noChangeAspect="1"/>
          </p:cNvGraphicFramePr>
          <p:nvPr/>
        </p:nvGraphicFramePr>
        <p:xfrm>
          <a:off x="5511801" y="1200150"/>
          <a:ext cx="4862513" cy="178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5" name="Visio" r:id="rId7" imgW="4136379" imgH="1519238" progId="Visio.Drawing.11">
                  <p:embed/>
                </p:oleObj>
              </mc:Choice>
              <mc:Fallback>
                <p:oleObj name="Visio" r:id="rId7" imgW="4136379" imgH="1519238" progId="Visio.Drawing.11">
                  <p:embed/>
                  <p:pic>
                    <p:nvPicPr>
                      <p:cNvPr id="10547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1" y="1200150"/>
                        <a:ext cx="4862513" cy="178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0" name="Line 12"/>
          <p:cNvSpPr>
            <a:spLocks noChangeShapeType="1"/>
          </p:cNvSpPr>
          <p:nvPr/>
        </p:nvSpPr>
        <p:spPr bwMode="auto">
          <a:xfrm flipH="1">
            <a:off x="5307013" y="3074988"/>
            <a:ext cx="4938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903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876693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Посилання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endParaRPr lang="ru-RU" alt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499" name="Rectangle 8"/>
          <p:cNvSpPr>
            <a:spLocks noGrp="1"/>
          </p:cNvSpPr>
          <p:nvPr>
            <p:ph type="body" idx="1"/>
          </p:nvPr>
        </p:nvSpPr>
        <p:spPr>
          <a:xfrm>
            <a:off x="1981200" y="1198563"/>
            <a:ext cx="8229600" cy="4902200"/>
          </a:xfrm>
        </p:spPr>
        <p:txBody>
          <a:bodyPr/>
          <a:lstStyle/>
          <a:p>
            <a:r>
              <a:rPr lang="en-US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посилання на поточний об’єкт класу</a:t>
            </a:r>
          </a:p>
        </p:txBody>
      </p:sp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1881189" y="2178051"/>
          <a:ext cx="5622925" cy="417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Visio" r:id="rId3" imgW="4753531" imgH="3528588" progId="Visio.Drawing.11">
                  <p:embed/>
                </p:oleObj>
              </mc:Choice>
              <mc:Fallback>
                <p:oleObj name="Visio" r:id="rId3" imgW="4753531" imgH="3528588" progId="Visio.Drawing.11">
                  <p:embed/>
                  <p:pic>
                    <p:nvPicPr>
                      <p:cNvPr id="1065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89" y="2178051"/>
                        <a:ext cx="5622925" cy="417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1" name="Line 5"/>
          <p:cNvSpPr>
            <a:spLocks noChangeShapeType="1"/>
          </p:cNvSpPr>
          <p:nvPr/>
        </p:nvSpPr>
        <p:spPr bwMode="auto">
          <a:xfrm>
            <a:off x="5627689" y="1955801"/>
            <a:ext cx="1587" cy="1814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6502" name="Line 6"/>
          <p:cNvSpPr>
            <a:spLocks noChangeShapeType="1"/>
          </p:cNvSpPr>
          <p:nvPr/>
        </p:nvSpPr>
        <p:spPr bwMode="auto">
          <a:xfrm>
            <a:off x="5627688" y="3781425"/>
            <a:ext cx="3746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aphicFrame>
        <p:nvGraphicFramePr>
          <p:cNvPr id="106503" name="Object 7"/>
          <p:cNvGraphicFramePr>
            <a:graphicFrameLocks noChangeAspect="1"/>
          </p:cNvGraphicFramePr>
          <p:nvPr/>
        </p:nvGraphicFramePr>
        <p:xfrm>
          <a:off x="5764214" y="1790701"/>
          <a:ext cx="4511675" cy="184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name="Visio" r:id="rId5" imgW="3716672" imgH="1519238" progId="Visio.Drawing.11">
                  <p:embed/>
                </p:oleObj>
              </mc:Choice>
              <mc:Fallback>
                <p:oleObj name="Visio" r:id="rId5" imgW="3716672" imgH="1519238" progId="Visio.Drawing.11">
                  <p:embed/>
                  <p:pic>
                    <p:nvPicPr>
                      <p:cNvPr id="1065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4" y="1790701"/>
                        <a:ext cx="4511675" cy="184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252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7114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Статичні поля</a:t>
            </a:r>
          </a:p>
        </p:txBody>
      </p:sp>
      <p:sp>
        <p:nvSpPr>
          <p:cNvPr id="107523" name="Rectangle 3"/>
          <p:cNvSpPr>
            <a:spLocks noGrp="1"/>
          </p:cNvSpPr>
          <p:nvPr>
            <p:ph type="body" idx="1"/>
          </p:nvPr>
        </p:nvSpPr>
        <p:spPr>
          <a:xfrm>
            <a:off x="1970088" y="1054100"/>
            <a:ext cx="8229600" cy="60483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uk-UA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Статичні поля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fields)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загальними для всіх об’єктів класу</a:t>
            </a:r>
          </a:p>
        </p:txBody>
      </p:sp>
      <p:graphicFrame>
        <p:nvGraphicFramePr>
          <p:cNvPr id="107524" name="Object 4"/>
          <p:cNvGraphicFramePr>
            <a:graphicFrameLocks noChangeAspect="1"/>
          </p:cNvGraphicFramePr>
          <p:nvPr/>
        </p:nvGraphicFramePr>
        <p:xfrm>
          <a:off x="2949576" y="1528763"/>
          <a:ext cx="4924425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Visio" r:id="rId3" imgW="3770619" imgH="1885066" progId="Visio.Drawing.11">
                  <p:embed/>
                </p:oleObj>
              </mc:Choice>
              <mc:Fallback>
                <p:oleObj name="Visio" r:id="rId3" imgW="3770619" imgH="1885066" progId="Visio.Drawing.11">
                  <p:embed/>
                  <p:pic>
                    <p:nvPicPr>
                      <p:cNvPr id="1075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576" y="1528763"/>
                        <a:ext cx="4924425" cy="246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5" name="Object 6"/>
          <p:cNvGraphicFramePr>
            <a:graphicFrameLocks noChangeAspect="1"/>
          </p:cNvGraphicFramePr>
          <p:nvPr/>
        </p:nvGraphicFramePr>
        <p:xfrm>
          <a:off x="2959101" y="3895726"/>
          <a:ext cx="6715125" cy="279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Visio" r:id="rId5" imgW="5408986" imgH="2255486" progId="Visio.Drawing.11">
                  <p:embed/>
                </p:oleObj>
              </mc:Choice>
              <mc:Fallback>
                <p:oleObj name="Visio" r:id="rId5" imgW="5408986" imgH="2255486" progId="Visio.Drawing.11">
                  <p:embed/>
                  <p:pic>
                    <p:nvPicPr>
                      <p:cNvPr id="10752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1" y="3895726"/>
                        <a:ext cx="6715125" cy="279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7065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9361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Статичні методи</a:t>
            </a:r>
          </a:p>
        </p:txBody>
      </p:sp>
      <p:sp>
        <p:nvSpPr>
          <p:cNvPr id="108547" name="Rectangle 3"/>
          <p:cNvSpPr>
            <a:spLocks noGrp="1"/>
          </p:cNvSpPr>
          <p:nvPr>
            <p:ph type="body" idx="1"/>
          </p:nvPr>
        </p:nvSpPr>
        <p:spPr>
          <a:xfrm>
            <a:off x="1981200" y="987425"/>
            <a:ext cx="8229600" cy="11001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uk-UA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Статичні методи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methods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Викликаються для класу, а не для конкретного об’єкту</a:t>
            </a:r>
          </a:p>
          <a:p>
            <a:pPr lvl="1">
              <a:lnSpc>
                <a:spcPct val="90000"/>
              </a:lnSpc>
            </a:pP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Можуть звертатись напряму тільки до статичних елементів класу</a:t>
            </a:r>
          </a:p>
        </p:txBody>
      </p:sp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2801939" y="2362201"/>
          <a:ext cx="6511925" cy="433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Visio" r:id="rId3" imgW="5317546" imgH="3540206" progId="Visio.Drawing.11">
                  <p:embed/>
                </p:oleObj>
              </mc:Choice>
              <mc:Fallback>
                <p:oleObj name="Visio" r:id="rId3" imgW="5317546" imgH="3540206" progId="Visio.Drawing.11">
                  <p:embed/>
                  <p:pic>
                    <p:nvPicPr>
                      <p:cNvPr id="1085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939" y="2362201"/>
                        <a:ext cx="6511925" cy="433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7372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98488"/>
          </a:xfrm>
        </p:spPr>
        <p:txBody>
          <a:bodyPr>
            <a:normAutofit fontScale="90000"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Специфікатор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571" name="Rectangle 3"/>
          <p:cNvSpPr>
            <a:spLocks noGrp="1"/>
          </p:cNvSpPr>
          <p:nvPr>
            <p:ph type="body" idx="1"/>
          </p:nvPr>
        </p:nvSpPr>
        <p:spPr>
          <a:xfrm>
            <a:off x="1981200" y="1054100"/>
            <a:ext cx="8229600" cy="598488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Специфікатор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для оголошення змінних, які не міняють своє значення</a:t>
            </a:r>
          </a:p>
        </p:txBody>
      </p:sp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2819213" y="1499183"/>
          <a:ext cx="6755186" cy="2148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Visio" r:id="rId3" imgW="5629322" imgH="1790744" progId="Visio.Drawing.11">
                  <p:embed/>
                </p:oleObj>
              </mc:Choice>
              <mc:Fallback>
                <p:oleObj name="Visio" r:id="rId3" imgW="5629322" imgH="1790744" progId="Visio.Drawing.11">
                  <p:embed/>
                  <p:pic>
                    <p:nvPicPr>
                      <p:cNvPr id="1095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213" y="1499183"/>
                        <a:ext cx="6755186" cy="21488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3" name="Object 5"/>
          <p:cNvGraphicFramePr>
            <a:graphicFrameLocks noChangeAspect="1"/>
          </p:cNvGraphicFramePr>
          <p:nvPr/>
        </p:nvGraphicFramePr>
        <p:xfrm>
          <a:off x="2897188" y="3648076"/>
          <a:ext cx="5738812" cy="320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Visio" r:id="rId5" imgW="4685019" imgH="2621314" progId="Visio.Drawing.11">
                  <p:embed/>
                </p:oleObj>
              </mc:Choice>
              <mc:Fallback>
                <p:oleObj name="Visio" r:id="rId5" imgW="4685019" imgH="2621314" progId="Visio.Drawing.11">
                  <p:embed/>
                  <p:pic>
                    <p:nvPicPr>
                      <p:cNvPr id="1095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8" y="3648076"/>
                        <a:ext cx="5738812" cy="320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4" name="Line 6"/>
          <p:cNvSpPr>
            <a:spLocks noChangeShapeType="1"/>
          </p:cNvSpPr>
          <p:nvPr/>
        </p:nvSpPr>
        <p:spPr bwMode="auto">
          <a:xfrm>
            <a:off x="2695576" y="3579813"/>
            <a:ext cx="7002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610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62050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Ініціалізація полів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0595" name="Object 4"/>
          <p:cNvGraphicFramePr>
            <a:graphicFrameLocks noChangeAspect="1"/>
          </p:cNvGraphicFramePr>
          <p:nvPr/>
        </p:nvGraphicFramePr>
        <p:xfrm>
          <a:off x="2495550" y="1201738"/>
          <a:ext cx="4859338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" name="Visio" r:id="rId3" imgW="3862059" imgH="972928" progId="Visio.Drawing.11">
                  <p:embed/>
                </p:oleObj>
              </mc:Choice>
              <mc:Fallback>
                <p:oleObj name="Visio" r:id="rId3" imgW="3862059" imgH="972928" progId="Visio.Drawing.11">
                  <p:embed/>
                  <p:pic>
                    <p:nvPicPr>
                      <p:cNvPr id="11059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1201738"/>
                        <a:ext cx="4859338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8" name="Line 7"/>
          <p:cNvSpPr>
            <a:spLocks noChangeShapeType="1"/>
          </p:cNvSpPr>
          <p:nvPr/>
        </p:nvSpPr>
        <p:spPr bwMode="auto">
          <a:xfrm>
            <a:off x="2481264" y="2543175"/>
            <a:ext cx="6556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aphicFrame>
        <p:nvGraphicFramePr>
          <p:cNvPr id="110601" name="Object 9"/>
          <p:cNvGraphicFramePr>
            <a:graphicFrameLocks noChangeAspect="1"/>
          </p:cNvGraphicFramePr>
          <p:nvPr/>
        </p:nvGraphicFramePr>
        <p:xfrm>
          <a:off x="2420938" y="2668588"/>
          <a:ext cx="7489306" cy="4084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" name="Visio" r:id="rId5" imgW="5991445" imgH="3267315" progId="Visio.Drawing.11">
                  <p:embed/>
                </p:oleObj>
              </mc:Choice>
              <mc:Fallback>
                <p:oleObj name="Visio" r:id="rId5" imgW="5991445" imgH="3267315" progId="Visio.Drawing.11">
                  <p:embed/>
                  <p:pic>
                    <p:nvPicPr>
                      <p:cNvPr id="1106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38" y="2668588"/>
                        <a:ext cx="7489306" cy="40841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2" name="Text Box 6"/>
          <p:cNvSpPr txBox="1">
            <a:spLocks noChangeArrowheads="1"/>
          </p:cNvSpPr>
          <p:nvPr/>
        </p:nvSpPr>
        <p:spPr bwMode="auto">
          <a:xfrm>
            <a:off x="1916113" y="1157093"/>
            <a:ext cx="4937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/>
              <a:t>(1)</a:t>
            </a:r>
          </a:p>
        </p:txBody>
      </p:sp>
      <p:sp>
        <p:nvSpPr>
          <p:cNvPr id="110603" name="Text Box 8"/>
          <p:cNvSpPr txBox="1">
            <a:spLocks noChangeArrowheads="1"/>
          </p:cNvSpPr>
          <p:nvPr/>
        </p:nvSpPr>
        <p:spPr bwMode="auto">
          <a:xfrm>
            <a:off x="1927226" y="2668589"/>
            <a:ext cx="493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710605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4717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Ініціалізація полів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1619" name="Object 4"/>
          <p:cNvGraphicFramePr>
            <a:graphicFrameLocks noChangeAspect="1"/>
          </p:cNvGraphicFramePr>
          <p:nvPr/>
        </p:nvGraphicFramePr>
        <p:xfrm>
          <a:off x="2662238" y="1077481"/>
          <a:ext cx="6890162" cy="3549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Visio" r:id="rId3" imgW="5991445" imgH="3086338" progId="Visio.Drawing.11">
                  <p:embed/>
                </p:oleObj>
              </mc:Choice>
              <mc:Fallback>
                <p:oleObj name="Visio" r:id="rId3" imgW="5991445" imgH="3086338" progId="Visio.Drawing.11">
                  <p:embed/>
                  <p:pic>
                    <p:nvPicPr>
                      <p:cNvPr id="11161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238" y="1077481"/>
                        <a:ext cx="6890162" cy="35492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0" name="Object 6"/>
          <p:cNvGraphicFramePr>
            <a:graphicFrameLocks noChangeAspect="1"/>
          </p:cNvGraphicFramePr>
          <p:nvPr/>
        </p:nvGraphicFramePr>
        <p:xfrm>
          <a:off x="2662238" y="4566011"/>
          <a:ext cx="5838406" cy="2278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Visio" r:id="rId5" imgW="5076875" imgH="1981447" progId="Visio.Drawing.11">
                  <p:embed/>
                </p:oleObj>
              </mc:Choice>
              <mc:Fallback>
                <p:oleObj name="Visio" r:id="rId5" imgW="5076875" imgH="1981447" progId="Visio.Drawing.11">
                  <p:embed/>
                  <p:pic>
                    <p:nvPicPr>
                      <p:cNvPr id="11162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238" y="4566011"/>
                        <a:ext cx="5838406" cy="22786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1" name="Line 7"/>
          <p:cNvSpPr>
            <a:spLocks noChangeShapeType="1"/>
          </p:cNvSpPr>
          <p:nvPr/>
        </p:nvSpPr>
        <p:spPr bwMode="auto">
          <a:xfrm>
            <a:off x="2662239" y="4583113"/>
            <a:ext cx="6556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1622" name="Text Box 9"/>
          <p:cNvSpPr txBox="1">
            <a:spLocks noChangeArrowheads="1"/>
          </p:cNvSpPr>
          <p:nvPr/>
        </p:nvSpPr>
        <p:spPr bwMode="auto">
          <a:xfrm>
            <a:off x="2095501" y="4613276"/>
            <a:ext cx="493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/>
              <a:t>(4)</a:t>
            </a:r>
          </a:p>
        </p:txBody>
      </p:sp>
      <p:sp>
        <p:nvSpPr>
          <p:cNvPr id="111623" name="Text Box 10"/>
          <p:cNvSpPr txBox="1">
            <a:spLocks noChangeArrowheads="1"/>
          </p:cNvSpPr>
          <p:nvPr/>
        </p:nvSpPr>
        <p:spPr bwMode="auto">
          <a:xfrm>
            <a:off x="3360738" y="4178301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/>
              <a:t>…</a:t>
            </a:r>
          </a:p>
        </p:txBody>
      </p:sp>
      <p:sp>
        <p:nvSpPr>
          <p:cNvPr id="111624" name="Text Box 11"/>
          <p:cNvSpPr txBox="1">
            <a:spLocks noChangeArrowheads="1"/>
          </p:cNvSpPr>
          <p:nvPr/>
        </p:nvSpPr>
        <p:spPr bwMode="auto">
          <a:xfrm>
            <a:off x="3360738" y="6461126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/>
              <a:t>…</a:t>
            </a:r>
          </a:p>
        </p:txBody>
      </p:sp>
      <p:sp>
        <p:nvSpPr>
          <p:cNvPr id="111625" name="Text Box 12"/>
          <p:cNvSpPr txBox="1">
            <a:spLocks noChangeArrowheads="1"/>
          </p:cNvSpPr>
          <p:nvPr/>
        </p:nvSpPr>
        <p:spPr bwMode="auto">
          <a:xfrm>
            <a:off x="2095501" y="1122364"/>
            <a:ext cx="493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1598482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F21A36-D07C-4B03-A6AB-E3426EF2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8326FC-4C56-489E-AB52-DB67172ED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53487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CBB212-35A0-48C4-A00E-392F50D0BFA5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– </a:t>
            </a:r>
            <a:r>
              <a:rPr lang="ru-RU" sz="4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4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таке</a:t>
            </a:r>
            <a:r>
              <a:rPr lang="ru-RU" sz="4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класи</a:t>
            </a:r>
            <a:r>
              <a:rPr lang="ru-RU" sz="4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4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об’єкти</a:t>
            </a:r>
            <a:r>
              <a:rPr lang="ru-RU" sz="4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CB3935-2296-49DF-88E2-858D7CAC56C1}"/>
              </a:ext>
            </a:extLst>
          </p:cNvPr>
          <p:cNvSpPr txBox="1"/>
          <p:nvPr/>
        </p:nvSpPr>
        <p:spPr>
          <a:xfrm>
            <a:off x="247454" y="830997"/>
            <a:ext cx="115454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Класи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об’єкти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двома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основними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аспектами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об’єктно-орієнтованого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Подивіться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наступну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ілюстрацію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побачити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різницю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між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класом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об’єктами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818FF2-92FA-49BA-BF77-AC803D6C5135}"/>
              </a:ext>
            </a:extLst>
          </p:cNvPr>
          <p:cNvSpPr txBox="1"/>
          <p:nvPr/>
        </p:nvSpPr>
        <p:spPr>
          <a:xfrm>
            <a:off x="247454" y="5650898"/>
            <a:ext cx="115454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Отже, </a:t>
            </a:r>
            <a:r>
              <a:rPr lang="uk-UA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 – це шаблон для об’єктів, а об’єкт – екземпляр класу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 час створення окремих об’єктів вони успадковують усі змінні та методи класу.</a:t>
            </a: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 дізнаєтеся набагато більше про 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класи та об’єкти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в наступному розділі.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404B951-6E4F-4E8B-A121-E791A6B9E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25" y="1527499"/>
            <a:ext cx="10680569" cy="208768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176BC91-B111-465C-87D2-DFFC3D81F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718" y="3582697"/>
            <a:ext cx="10718277" cy="209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0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98ABF0-CB9F-4AFE-AF23-0AADA31A1DB0}"/>
              </a:ext>
            </a:extLst>
          </p:cNvPr>
          <p:cNvSpPr txBox="1"/>
          <p:nvPr/>
        </p:nvSpPr>
        <p:spPr>
          <a:xfrm>
            <a:off x="436381" y="687810"/>
            <a:ext cx="1131923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логічний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опис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чогось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шаблон, за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допомогою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якого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створювати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реальні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екземпляри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цього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самого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чогось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Іншими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словами,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просто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опис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того,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якими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мають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бути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сутності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властивості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повинні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мати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ru-RU" sz="20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Властивості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характеристики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сутності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b="1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20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етоди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дії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виконувати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659134-F567-40C3-B905-CD982AB06F36}"/>
              </a:ext>
            </a:extLst>
          </p:cNvPr>
          <p:cNvSpPr txBox="1"/>
          <p:nvPr/>
        </p:nvSpPr>
        <p:spPr>
          <a:xfrm>
            <a:off x="436381" y="2365813"/>
            <a:ext cx="86043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Student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name, group, specialty;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Student(String name, String group, String specialty)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 = name;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.group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group;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.specialty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specialty;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getters/setters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FBF7849-D1BB-4E6B-AA0B-43C17C95A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64102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72993E-057A-422A-AEDF-43549B6D53F3}"/>
              </a:ext>
            </a:extLst>
          </p:cNvPr>
          <p:cNvSpPr txBox="1"/>
          <p:nvPr/>
        </p:nvSpPr>
        <p:spPr>
          <a:xfrm>
            <a:off x="436381" y="5274922"/>
            <a:ext cx="117151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Хорошим прикладом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класу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реального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життя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дає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розуміння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ж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таке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вважати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креслення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креслення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використовуються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опису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конструкцій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(катапульта,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викрутка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але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креслення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конструкція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Інженери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використовують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креслення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створювати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конструкції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так і в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програмуванні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класи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використовуються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того,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створювати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об'єкти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мають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описані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властивості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uk-U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35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Содержимое 5"/>
          <p:cNvSpPr>
            <a:spLocks noGrp="1"/>
          </p:cNvSpPr>
          <p:nvPr>
            <p:ph sz="quarter" idx="11"/>
          </p:nvPr>
        </p:nvSpPr>
        <p:spPr>
          <a:xfrm>
            <a:off x="669926" y="795338"/>
            <a:ext cx="8229600" cy="1820862"/>
          </a:xfrm>
        </p:spPr>
        <p:txBody>
          <a:bodyPr/>
          <a:lstStyle/>
          <a:p>
            <a:pPr eaLnBrk="1" hangingPunct="1"/>
            <a:r>
              <a:rPr lang="uk-UA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описує ознаки стану і поведінки множини схожих об’єктів</a:t>
            </a:r>
          </a:p>
          <a:p>
            <a:pPr eaLnBrk="1" hangingPunct="1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– це </a:t>
            </a:r>
            <a:r>
              <a:rPr lang="uk-UA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користувачевий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даних</a:t>
            </a:r>
          </a:p>
        </p:txBody>
      </p:sp>
      <p:sp>
        <p:nvSpPr>
          <p:cNvPr id="26628" name="Rectangle 1"/>
          <p:cNvSpPr>
            <a:spLocks noChangeArrowheads="1"/>
          </p:cNvSpPr>
          <p:nvPr/>
        </p:nvSpPr>
        <p:spPr bwMode="auto">
          <a:xfrm>
            <a:off x="669926" y="2415095"/>
            <a:ext cx="4783137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class </a:t>
            </a:r>
            <a:r>
              <a:rPr lang="en-US" altLang="ru-RU" sz="1600" b="1" dirty="0">
                <a:latin typeface="Courier New" panose="02070309020205020404" pitchFamily="49" charset="0"/>
              </a:rPr>
              <a:t>Car</a:t>
            </a:r>
            <a:r>
              <a:rPr lang="en-US" altLang="ru-RU" sz="1600" dirty="0">
                <a:latin typeface="Courier New" panose="02070309020205020404" pitchFamily="49" charset="0"/>
              </a:rPr>
              <a:t> {</a:t>
            </a:r>
            <a:endParaRPr lang="ru-RU" altLang="ru-RU" sz="1600" dirty="0"/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    String </a:t>
            </a:r>
            <a:r>
              <a:rPr lang="en-US" altLang="ru-RU" sz="1600" b="1" dirty="0">
                <a:latin typeface="Courier New" panose="02070309020205020404" pitchFamily="49" charset="0"/>
              </a:rPr>
              <a:t>name</a:t>
            </a:r>
            <a:r>
              <a:rPr lang="en-US" altLang="ru-RU" sz="1600" dirty="0">
                <a:latin typeface="Courier New" panose="02070309020205020404" pitchFamily="49" charset="0"/>
              </a:rPr>
              <a:t>;</a:t>
            </a:r>
            <a:endParaRPr lang="ru-RU" altLang="ru-RU" sz="1600" dirty="0"/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    int </a:t>
            </a:r>
            <a:r>
              <a:rPr lang="en-US" altLang="ru-RU" sz="1600" b="1" dirty="0">
                <a:latin typeface="Courier New" panose="02070309020205020404" pitchFamily="49" charset="0"/>
              </a:rPr>
              <a:t>speed</a:t>
            </a:r>
            <a:r>
              <a:rPr lang="en-US" altLang="ru-RU" sz="1600" dirty="0">
                <a:latin typeface="Courier New" panose="02070309020205020404" pitchFamily="49" charset="0"/>
              </a:rPr>
              <a:t>;</a:t>
            </a:r>
            <a:endParaRPr lang="ru-RU" altLang="ru-RU" sz="1600" dirty="0"/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    int </a:t>
            </a:r>
            <a:r>
              <a:rPr lang="en-US" altLang="ru-RU" sz="1600" b="1" dirty="0">
                <a:latin typeface="Courier New" panose="02070309020205020404" pitchFamily="49" charset="0"/>
              </a:rPr>
              <a:t>fuel</a:t>
            </a:r>
            <a:r>
              <a:rPr lang="en-US" altLang="ru-RU" sz="1600" dirty="0">
                <a:latin typeface="Courier New" panose="02070309020205020404" pitchFamily="49" charset="0"/>
              </a:rPr>
              <a:t>;</a:t>
            </a:r>
            <a:endParaRPr lang="ru-RU" altLang="ru-RU" sz="1600" dirty="0"/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    </a:t>
            </a:r>
            <a:endParaRPr lang="ru-RU" altLang="ru-RU" sz="1600" dirty="0"/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    void </a:t>
            </a:r>
            <a:r>
              <a:rPr lang="en-US" altLang="ru-RU" sz="1600" b="1" dirty="0" err="1">
                <a:latin typeface="Courier New" panose="02070309020205020404" pitchFamily="49" charset="0"/>
              </a:rPr>
              <a:t>setName</a:t>
            </a:r>
            <a:r>
              <a:rPr lang="en-US" altLang="ru-RU" sz="1600" dirty="0">
                <a:latin typeface="Courier New" panose="02070309020205020404" pitchFamily="49" charset="0"/>
              </a:rPr>
              <a:t>(String </a:t>
            </a:r>
            <a:r>
              <a:rPr lang="en-US" altLang="ru-RU" sz="1600" dirty="0" err="1">
                <a:latin typeface="Courier New" panose="02070309020205020404" pitchFamily="49" charset="0"/>
              </a:rPr>
              <a:t>newName</a:t>
            </a:r>
            <a:r>
              <a:rPr lang="en-US" altLang="ru-RU" sz="1600" dirty="0">
                <a:latin typeface="Courier New" panose="02070309020205020404" pitchFamily="49" charset="0"/>
              </a:rPr>
              <a:t>) {</a:t>
            </a:r>
            <a:r>
              <a:rPr lang="ru-RU" altLang="ru-RU" sz="1600" dirty="0"/>
              <a:t>…</a:t>
            </a:r>
            <a:r>
              <a:rPr lang="en-US" altLang="ru-RU" sz="1600" dirty="0">
                <a:latin typeface="Courier New" panose="02070309020205020404" pitchFamily="49" charset="0"/>
              </a:rPr>
              <a:t>}</a:t>
            </a:r>
            <a:endParaRPr lang="ru-RU" altLang="ru-RU" sz="1600" dirty="0"/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    void </a:t>
            </a:r>
            <a:r>
              <a:rPr lang="en-US" altLang="ru-RU" sz="1600" b="1" dirty="0" err="1">
                <a:latin typeface="Courier New" panose="02070309020205020404" pitchFamily="49" charset="0"/>
              </a:rPr>
              <a:t>speedUp</a:t>
            </a:r>
            <a:r>
              <a:rPr lang="en-US" altLang="ru-RU" sz="1600" dirty="0">
                <a:latin typeface="Courier New" panose="02070309020205020404" pitchFamily="49" charset="0"/>
              </a:rPr>
              <a:t>(int delta) {</a:t>
            </a:r>
            <a:r>
              <a:rPr lang="ru-RU" altLang="ru-RU" sz="1600" dirty="0"/>
              <a:t>…</a:t>
            </a:r>
            <a:r>
              <a:rPr lang="en-US" altLang="ru-RU" sz="1600" dirty="0">
                <a:latin typeface="Courier New" panose="02070309020205020404" pitchFamily="49" charset="0"/>
              </a:rPr>
              <a:t>}</a:t>
            </a:r>
            <a:endParaRPr lang="ru-RU" altLang="ru-RU" sz="1600" dirty="0"/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    void </a:t>
            </a:r>
            <a:r>
              <a:rPr lang="en-US" altLang="ru-RU" sz="1600" b="1" dirty="0" err="1">
                <a:latin typeface="Courier New" panose="02070309020205020404" pitchFamily="49" charset="0"/>
              </a:rPr>
              <a:t>applyBrakes</a:t>
            </a:r>
            <a:r>
              <a:rPr lang="en-US" altLang="ru-RU" sz="1600" dirty="0">
                <a:latin typeface="Courier New" panose="02070309020205020404" pitchFamily="49" charset="0"/>
              </a:rPr>
              <a:t>(int delta) {</a:t>
            </a:r>
            <a:r>
              <a:rPr lang="ru-RU" altLang="ru-RU" sz="1600" dirty="0"/>
              <a:t>…</a:t>
            </a:r>
            <a:r>
              <a:rPr lang="en-US" altLang="ru-RU" sz="1600" dirty="0">
                <a:latin typeface="Courier New" panose="02070309020205020404" pitchFamily="49" charset="0"/>
              </a:rPr>
              <a:t>}</a:t>
            </a:r>
            <a:endParaRPr lang="ru-RU" altLang="ru-RU" sz="1600" dirty="0"/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    void </a:t>
            </a:r>
            <a:r>
              <a:rPr lang="en-US" altLang="ru-RU" sz="1600" b="1" dirty="0" err="1">
                <a:latin typeface="Courier New" panose="02070309020205020404" pitchFamily="49" charset="0"/>
              </a:rPr>
              <a:t>addFuel</a:t>
            </a:r>
            <a:r>
              <a:rPr lang="en-US" altLang="ru-RU" sz="1600" dirty="0">
                <a:latin typeface="Courier New" panose="02070309020205020404" pitchFamily="49" charset="0"/>
              </a:rPr>
              <a:t>(int delta) {</a:t>
            </a:r>
            <a:r>
              <a:rPr lang="ru-RU" altLang="ru-RU" sz="1600" dirty="0"/>
              <a:t>…</a:t>
            </a:r>
            <a:r>
              <a:rPr lang="en-US" altLang="ru-RU" sz="1600" dirty="0">
                <a:latin typeface="Courier New" panose="02070309020205020404" pitchFamily="49" charset="0"/>
              </a:rPr>
              <a:t>}</a:t>
            </a:r>
            <a:endParaRPr lang="ru-RU" altLang="ru-RU" sz="1600" dirty="0"/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    void </a:t>
            </a:r>
            <a:r>
              <a:rPr lang="en-US" altLang="ru-RU" sz="1600" b="1" dirty="0" err="1">
                <a:latin typeface="Courier New" panose="02070309020205020404" pitchFamily="49" charset="0"/>
              </a:rPr>
              <a:t>printState</a:t>
            </a:r>
            <a:r>
              <a:rPr lang="en-US" altLang="ru-RU" sz="1600" dirty="0">
                <a:latin typeface="Courier New" panose="02070309020205020404" pitchFamily="49" charset="0"/>
              </a:rPr>
              <a:t>() {</a:t>
            </a:r>
            <a:r>
              <a:rPr lang="ru-RU" altLang="ru-RU" sz="1600" dirty="0"/>
              <a:t>…</a:t>
            </a:r>
            <a:r>
              <a:rPr lang="en-US" altLang="ru-RU" sz="1600" dirty="0">
                <a:latin typeface="Courier New" panose="02070309020205020404" pitchFamily="49" charset="0"/>
              </a:rPr>
              <a:t>}</a:t>
            </a:r>
            <a:endParaRPr lang="ru-RU" altLang="ru-RU" sz="1600" dirty="0"/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ru-RU" altLang="ru-RU" sz="1600" dirty="0">
                <a:latin typeface="Courier New" panose="02070309020205020404" pitchFamily="49" charset="0"/>
              </a:rPr>
              <a:t>}</a:t>
            </a:r>
            <a:endParaRPr lang="ru-RU" altLang="ru-RU" sz="3200" dirty="0"/>
          </a:p>
        </p:txBody>
      </p:sp>
      <p:sp>
        <p:nvSpPr>
          <p:cNvPr id="26629" name="Rectangle 1"/>
          <p:cNvSpPr>
            <a:spLocks noChangeArrowheads="1"/>
          </p:cNvSpPr>
          <p:nvPr/>
        </p:nvSpPr>
        <p:spPr bwMode="auto">
          <a:xfrm>
            <a:off x="2974747" y="5473766"/>
            <a:ext cx="28987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Car auto1 = new Car();</a:t>
            </a:r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Car auto2 = new Car();</a:t>
            </a:r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Car auto3 = new Car();</a:t>
            </a:r>
          </a:p>
        </p:txBody>
      </p:sp>
      <p:graphicFrame>
        <p:nvGraphicFramePr>
          <p:cNvPr id="2663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797605"/>
              </p:ext>
            </p:extLst>
          </p:nvPr>
        </p:nvGraphicFramePr>
        <p:xfrm>
          <a:off x="6641953" y="1826641"/>
          <a:ext cx="4880121" cy="3958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Visio" r:id="rId3" imgW="3093192" imgH="2508626" progId="Visio.Drawing.11">
                  <p:embed/>
                </p:oleObj>
              </mc:Choice>
              <mc:Fallback>
                <p:oleObj name="Visio" r:id="rId3" imgW="3093192" imgH="2508626" progId="Visio.Drawing.11">
                  <p:embed/>
                  <p:pic>
                    <p:nvPicPr>
                      <p:cNvPr id="2663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1953" y="1826641"/>
                        <a:ext cx="4880121" cy="39582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D2A54E6-7540-40EA-B284-665469A21BF5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12192001" cy="641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Клас. Коротко</a:t>
            </a:r>
          </a:p>
        </p:txBody>
      </p:sp>
    </p:spTree>
    <p:extLst>
      <p:ext uri="{BB962C8B-B14F-4D97-AF65-F5344CB8AC3E}">
        <p14:creationId xmlns:p14="http://schemas.microsoft.com/office/powerpoint/2010/main" val="214250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/>
          </p:cNvSpPr>
          <p:nvPr>
            <p:ph type="body" sz="half" idx="1"/>
          </p:nvPr>
        </p:nvSpPr>
        <p:spPr>
          <a:xfrm>
            <a:off x="670874" y="944562"/>
            <a:ext cx="4938073" cy="5446811"/>
          </a:xfrm>
        </p:spPr>
        <p:txBody>
          <a:bodyPr>
            <a:noAutofit/>
          </a:bodyPr>
          <a:lstStyle/>
          <a:p>
            <a:r>
              <a:rPr lang="uk-UA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Публічні</a:t>
            </a: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класи</a:t>
            </a:r>
          </a:p>
          <a:p>
            <a:pPr lvl="1"/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оголошуються зі специфікатором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</a:p>
          <a:p>
            <a:pPr lvl="1"/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доступні  всередині і зовні пакету</a:t>
            </a:r>
          </a:p>
          <a:p>
            <a:pPr lvl="1"/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допускається наявність тільки одного публічного класу в файлі</a:t>
            </a:r>
          </a:p>
          <a:p>
            <a:r>
              <a:rPr lang="uk-UA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Непублічні</a:t>
            </a:r>
            <a:r>
              <a:rPr lang="ru-RU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private</a:t>
            </a:r>
            <a:r>
              <a:rPr lang="ru-RU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класи</a:t>
            </a:r>
          </a:p>
          <a:p>
            <a:pPr lvl="1"/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оголошуються без специфікатора доступу</a:t>
            </a:r>
          </a:p>
          <a:p>
            <a:pPr lvl="1"/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доступні тільки всередині пакету</a:t>
            </a:r>
          </a:p>
          <a:p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Рекомендації по іменуванню класів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Ім’я класу складається з одного або кількох слів</a:t>
            </a:r>
          </a:p>
          <a:p>
            <a:pPr lvl="1"/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Перша літера кожного слова заголовна, інші літери – в нижньому регістрі</a:t>
            </a:r>
          </a:p>
          <a:p>
            <a:pPr lvl="1">
              <a:buFontTx/>
              <a:buNone/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9332" name="Object 5"/>
          <p:cNvGraphicFramePr>
            <a:graphicFrameLocks noChangeAspect="1"/>
          </p:cNvGraphicFramePr>
          <p:nvPr/>
        </p:nvGraphicFramePr>
        <p:xfrm>
          <a:off x="6381751" y="1227138"/>
          <a:ext cx="3908425" cy="393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Visio" r:id="rId3" imgW="3138091" imgH="3161139" progId="Visio.Drawing.11">
                  <p:embed/>
                </p:oleObj>
              </mc:Choice>
              <mc:Fallback>
                <p:oleObj name="Visio" r:id="rId3" imgW="3138091" imgH="3161139" progId="Visio.Drawing.11">
                  <p:embed/>
                  <p:pic>
                    <p:nvPicPr>
                      <p:cNvPr id="9933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1" y="1227138"/>
                        <a:ext cx="3908425" cy="3935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3" name="Object 6"/>
          <p:cNvGraphicFramePr>
            <a:graphicFrameLocks noChangeAspect="1"/>
          </p:cNvGraphicFramePr>
          <p:nvPr/>
        </p:nvGraphicFramePr>
        <p:xfrm>
          <a:off x="6403975" y="5283201"/>
          <a:ext cx="128905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Visio" r:id="rId5" imgW="1034702" imgH="966444" progId="Visio.Drawing.11">
                  <p:embed/>
                </p:oleObj>
              </mc:Choice>
              <mc:Fallback>
                <p:oleObj name="Visio" r:id="rId5" imgW="1034702" imgH="966444" progId="Visio.Drawing.11">
                  <p:embed/>
                  <p:pic>
                    <p:nvPicPr>
                      <p:cNvPr id="9933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3975" y="5283201"/>
                        <a:ext cx="1289050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3FD7B3A-E833-4178-A07B-F9840D4923D1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12192001" cy="641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Клас. Оголошення</a:t>
            </a:r>
          </a:p>
        </p:txBody>
      </p:sp>
    </p:spTree>
    <p:extLst>
      <p:ext uri="{BB962C8B-B14F-4D97-AF65-F5344CB8AC3E}">
        <p14:creationId xmlns:p14="http://schemas.microsoft.com/office/powerpoint/2010/main" val="325178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362B822-2890-4D99-9CCA-D70CF708279D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12192001" cy="641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Клас. Види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713D98-51F0-40BF-A5AF-2204CCE4BB4E}"/>
              </a:ext>
            </a:extLst>
          </p:cNvPr>
          <p:cNvSpPr txBox="1"/>
          <p:nvPr/>
        </p:nvSpPr>
        <p:spPr>
          <a:xfrm>
            <a:off x="3047214" y="1905506"/>
            <a:ext cx="679436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 4 види класів усередині іншого класу: </a:t>
            </a:r>
          </a:p>
          <a:p>
            <a:pPr algn="l"/>
            <a:r>
              <a:rPr lang="uk-UA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uk-UA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Вкладені внутрішні класи</a:t>
            </a:r>
            <a:r>
              <a:rPr lang="uk-UA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нестатичні класи всередині зовнішнього класу.</a:t>
            </a:r>
          </a:p>
          <a:p>
            <a:pPr algn="l"/>
            <a:r>
              <a:rPr lang="uk-UA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Вкладені статичні класи</a:t>
            </a:r>
            <a:r>
              <a:rPr lang="uk-UA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статичні класи всередині зовнішнього класу.</a:t>
            </a:r>
          </a:p>
          <a:p>
            <a:pPr algn="l"/>
            <a:r>
              <a:rPr lang="uk-UA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Локальні класи </a:t>
            </a:r>
            <a:r>
              <a:rPr lang="en-US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</a:t>
            </a:r>
            <a:r>
              <a:rPr lang="uk-UA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класи усередині методів.</a:t>
            </a:r>
          </a:p>
          <a:p>
            <a:pPr algn="l"/>
            <a:r>
              <a:rPr lang="uk-UA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uk-UA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Анонімні </a:t>
            </a:r>
            <a:r>
              <a:rPr lang="en-US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класи</a:t>
            </a:r>
            <a:r>
              <a:rPr lang="uk-UA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класи, що створюються на ходу.</a:t>
            </a:r>
          </a:p>
        </p:txBody>
      </p:sp>
    </p:spTree>
    <p:extLst>
      <p:ext uri="{BB962C8B-B14F-4D97-AF65-F5344CB8AC3E}">
        <p14:creationId xmlns:p14="http://schemas.microsoft.com/office/powerpoint/2010/main" val="223855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52106"/>
          </a:xfrm>
        </p:spPr>
        <p:txBody>
          <a:bodyPr>
            <a:normAutofit/>
          </a:bodyPr>
          <a:lstStyle/>
          <a:p>
            <a:pPr algn="ctr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uk-UA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лас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Його елементи</a:t>
            </a:r>
          </a:p>
        </p:txBody>
      </p:sp>
      <p:sp>
        <p:nvSpPr>
          <p:cNvPr id="100355" name="Rectangle 4"/>
          <p:cNvSpPr>
            <a:spLocks noGrp="1"/>
          </p:cNvSpPr>
          <p:nvPr>
            <p:ph type="body" sz="half" idx="1"/>
          </p:nvPr>
        </p:nvSpPr>
        <p:spPr>
          <a:xfrm>
            <a:off x="2016126" y="1376363"/>
            <a:ext cx="4003674" cy="359410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 класу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members</a:t>
            </a:r>
            <a:r>
              <a:rPr lang="en-US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ru-RU" altLang="ru-RU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Поля (</a:t>
            </a:r>
            <a:r>
              <a:rPr lang="en-US" altLang="ru-RU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fields)</a:t>
            </a:r>
            <a:r>
              <a:rPr lang="ru-RU" altLang="ru-RU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ru-RU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en-US" altLang="ru-RU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(methods)</a:t>
            </a:r>
            <a:endParaRPr lang="ru-RU" altLang="ru-RU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Специфікатори доступу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ru-RU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 класу є загальнодоступним</a:t>
            </a:r>
          </a:p>
          <a:p>
            <a:pPr lvl="1">
              <a:lnSpc>
                <a:spcPct val="80000"/>
              </a:lnSpc>
            </a:pPr>
            <a:r>
              <a:rPr lang="en-US" altLang="ru-RU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 доступний тільки методам класу</a:t>
            </a:r>
          </a:p>
          <a:p>
            <a:pPr lvl="1">
              <a:lnSpc>
                <a:spcPct val="80000"/>
              </a:lnSpc>
            </a:pPr>
            <a:r>
              <a:rPr lang="en-US" altLang="ru-RU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 доступний тільки методам класу і дочірніх класів</a:t>
            </a:r>
          </a:p>
          <a:p>
            <a:pPr lvl="1">
              <a:lnSpc>
                <a:spcPct val="80000"/>
              </a:lnSpc>
            </a:pPr>
            <a:r>
              <a:rPr lang="en-US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заданий</a:t>
            </a:r>
            <a:r>
              <a:rPr lang="en-US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package-private</a:t>
            </a: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 доступний всередині пакету</a:t>
            </a:r>
          </a:p>
          <a:p>
            <a:pPr>
              <a:lnSpc>
                <a:spcPct val="80000"/>
              </a:lnSpc>
            </a:pPr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Рекомендується приховувати поля класу від зовнішнього доступу</a:t>
            </a:r>
          </a:p>
        </p:txBody>
      </p:sp>
      <p:graphicFrame>
        <p:nvGraphicFramePr>
          <p:cNvPr id="169152" name="Group 192"/>
          <p:cNvGraphicFramePr>
            <a:graphicFrameLocks noGrp="1"/>
          </p:cNvGraphicFramePr>
          <p:nvPr/>
        </p:nvGraphicFramePr>
        <p:xfrm>
          <a:off x="2016126" y="5078413"/>
          <a:ext cx="3775075" cy="1219200"/>
        </p:xfrm>
        <a:graphic>
          <a:graphicData uri="http://schemas.openxmlformats.org/drawingml/2006/table">
            <a:tbl>
              <a:tblPr/>
              <a:tblGrid>
                <a:gridCol w="925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Спец.</a:t>
                      </a:r>
                      <a:endParaRPr kumimoji="0" lang="en-US" alt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Клас</a:t>
                      </a:r>
                      <a:endParaRPr kumimoji="0" lang="en-US" alt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Пакет</a:t>
                      </a:r>
                      <a:endParaRPr kumimoji="0" lang="en-US" alt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Нащадок</a:t>
                      </a:r>
                      <a:endParaRPr kumimoji="0" lang="en-US" alt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Зовнішн</a:t>
                      </a:r>
                      <a:endParaRPr kumimoji="0" lang="en-US" alt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public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protected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 </a:t>
                      </a:r>
                      <a:endParaRPr kumimoji="0" lang="en-US" altLang="ru-RU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private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0394" name="Object 195"/>
          <p:cNvGraphicFramePr>
            <a:graphicFrameLocks noChangeAspect="1"/>
          </p:cNvGraphicFramePr>
          <p:nvPr/>
        </p:nvGraphicFramePr>
        <p:xfrm>
          <a:off x="5989638" y="1376363"/>
          <a:ext cx="4513262" cy="444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Visio" r:id="rId3" imgW="3778171" imgH="3725551" progId="Visio.Drawing.11">
                  <p:embed/>
                </p:oleObj>
              </mc:Choice>
              <mc:Fallback>
                <p:oleObj name="Visio" r:id="rId3" imgW="3778171" imgH="3725551" progId="Visio.Drawing.11">
                  <p:embed/>
                  <p:pic>
                    <p:nvPicPr>
                      <p:cNvPr id="100394" name="Object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9638" y="1376363"/>
                        <a:ext cx="4513262" cy="444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0777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39773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Звернення до елементів класу</a:t>
            </a:r>
          </a:p>
        </p:txBody>
      </p:sp>
      <p:graphicFrame>
        <p:nvGraphicFramePr>
          <p:cNvPr id="101379" name="Object 5"/>
          <p:cNvGraphicFramePr>
            <a:graphicFrameLocks noChangeAspect="1"/>
          </p:cNvGraphicFramePr>
          <p:nvPr/>
        </p:nvGraphicFramePr>
        <p:xfrm>
          <a:off x="2152651" y="4235451"/>
          <a:ext cx="6625677" cy="2622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6" name="Visio" r:id="rId3" imgW="4981712" imgH="1971721" progId="Visio.Drawing.11">
                  <p:embed/>
                </p:oleObj>
              </mc:Choice>
              <mc:Fallback>
                <p:oleObj name="Visio" r:id="rId3" imgW="4981712" imgH="1971721" progId="Visio.Drawing.11">
                  <p:embed/>
                  <p:pic>
                    <p:nvPicPr>
                      <p:cNvPr id="10137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1" y="4235451"/>
                        <a:ext cx="6625677" cy="26223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0" name="Object 7"/>
          <p:cNvGraphicFramePr>
            <a:graphicFrameLocks noChangeAspect="1"/>
          </p:cNvGraphicFramePr>
          <p:nvPr/>
        </p:nvGraphicFramePr>
        <p:xfrm>
          <a:off x="2111375" y="1203326"/>
          <a:ext cx="4946650" cy="270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7" name="Visio" r:id="rId5" imgW="3778171" imgH="2063116" progId="Visio.Drawing.11">
                  <p:embed/>
                </p:oleObj>
              </mc:Choice>
              <mc:Fallback>
                <p:oleObj name="Visio" r:id="rId5" imgW="3778171" imgH="2063116" progId="Visio.Drawing.11">
                  <p:embed/>
                  <p:pic>
                    <p:nvPicPr>
                      <p:cNvPr id="10138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5" y="1203326"/>
                        <a:ext cx="4946650" cy="270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1" name="Line 8"/>
          <p:cNvSpPr>
            <a:spLocks noChangeShapeType="1"/>
          </p:cNvSpPr>
          <p:nvPr/>
        </p:nvSpPr>
        <p:spPr bwMode="auto">
          <a:xfrm>
            <a:off x="2133600" y="4038600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aphicFrame>
        <p:nvGraphicFramePr>
          <p:cNvPr id="101382" name="Object 9"/>
          <p:cNvGraphicFramePr>
            <a:graphicFrameLocks noChangeAspect="1"/>
          </p:cNvGraphicFramePr>
          <p:nvPr/>
        </p:nvGraphicFramePr>
        <p:xfrm>
          <a:off x="2800350" y="2389188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8" name="Visio" r:id="rId7" imgW="368457" imgH="483627" progId="Visio.Drawing.11">
                  <p:embed/>
                </p:oleObj>
              </mc:Choice>
              <mc:Fallback>
                <p:oleObj name="Visio" r:id="rId7" imgW="368457" imgH="483627" progId="Visio.Drawing.11">
                  <p:embed/>
                  <p:pic>
                    <p:nvPicPr>
                      <p:cNvPr id="10138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2389188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3" name="Object 10"/>
          <p:cNvGraphicFramePr>
            <a:graphicFrameLocks noChangeAspect="1"/>
          </p:cNvGraphicFramePr>
          <p:nvPr/>
        </p:nvGraphicFramePr>
        <p:xfrm>
          <a:off x="3092450" y="5398371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9" name="Visio" r:id="rId9" imgW="368457" imgH="483627" progId="Visio.Drawing.11">
                  <p:embed/>
                </p:oleObj>
              </mc:Choice>
              <mc:Fallback>
                <p:oleObj name="Visio" r:id="rId9" imgW="368457" imgH="483627" progId="Visio.Drawing.11">
                  <p:embed/>
                  <p:pic>
                    <p:nvPicPr>
                      <p:cNvPr id="10138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5398371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4" name="Object 11"/>
          <p:cNvGraphicFramePr>
            <a:graphicFrameLocks noChangeAspect="1"/>
          </p:cNvGraphicFramePr>
          <p:nvPr/>
        </p:nvGraphicFramePr>
        <p:xfrm>
          <a:off x="3092450" y="5872824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" name="Visio" r:id="rId10" imgW="368457" imgH="483627" progId="Visio.Drawing.11">
                  <p:embed/>
                </p:oleObj>
              </mc:Choice>
              <mc:Fallback>
                <p:oleObj name="Visio" r:id="rId10" imgW="368457" imgH="483627" progId="Visio.Drawing.11">
                  <p:embed/>
                  <p:pic>
                    <p:nvPicPr>
                      <p:cNvPr id="10138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5872824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5" name="Object 14"/>
          <p:cNvGraphicFramePr>
            <a:graphicFrameLocks noChangeAspect="1"/>
          </p:cNvGraphicFramePr>
          <p:nvPr/>
        </p:nvGraphicFramePr>
        <p:xfrm>
          <a:off x="3108325" y="5198555"/>
          <a:ext cx="211138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1" name="Visio" r:id="rId11" imgW="440476" imgH="440398" progId="Visio.Drawing.11">
                  <p:embed/>
                </p:oleObj>
              </mc:Choice>
              <mc:Fallback>
                <p:oleObj name="Visio" r:id="rId11" imgW="440476" imgH="440398" progId="Visio.Drawing.11">
                  <p:embed/>
                  <p:pic>
                    <p:nvPicPr>
                      <p:cNvPr id="10138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5198555"/>
                        <a:ext cx="211138" cy="21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6" name="Object 16"/>
          <p:cNvGraphicFramePr>
            <a:graphicFrameLocks noChangeAspect="1"/>
          </p:cNvGraphicFramePr>
          <p:nvPr/>
        </p:nvGraphicFramePr>
        <p:xfrm>
          <a:off x="2800350" y="3125788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2" name="Visio" r:id="rId13" imgW="368457" imgH="483627" progId="Visio.Drawing.11">
                  <p:embed/>
                </p:oleObj>
              </mc:Choice>
              <mc:Fallback>
                <p:oleObj name="Visio" r:id="rId13" imgW="368457" imgH="483627" progId="Visio.Drawing.11">
                  <p:embed/>
                  <p:pic>
                    <p:nvPicPr>
                      <p:cNvPr id="10138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3125788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7" name="Object 17"/>
          <p:cNvGraphicFramePr>
            <a:graphicFrameLocks noChangeAspect="1"/>
          </p:cNvGraphicFramePr>
          <p:nvPr/>
        </p:nvGraphicFramePr>
        <p:xfrm>
          <a:off x="3108325" y="5676602"/>
          <a:ext cx="211138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3" name="Visio" r:id="rId14" imgW="440476" imgH="440398" progId="Visio.Drawing.11">
                  <p:embed/>
                </p:oleObj>
              </mc:Choice>
              <mc:Fallback>
                <p:oleObj name="Visio" r:id="rId14" imgW="440476" imgH="440398" progId="Visio.Drawing.11">
                  <p:embed/>
                  <p:pic>
                    <p:nvPicPr>
                      <p:cNvPr id="10138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5676602"/>
                        <a:ext cx="211138" cy="21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1585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61986"/>
          </a:xfrm>
        </p:spPr>
        <p:txBody>
          <a:bodyPr>
            <a:no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Перевантаження методів</a:t>
            </a:r>
          </a:p>
        </p:txBody>
      </p:sp>
      <p:graphicFrame>
        <p:nvGraphicFramePr>
          <p:cNvPr id="102403" name="Object 6"/>
          <p:cNvGraphicFramePr>
            <a:graphicFrameLocks noChangeAspect="1"/>
          </p:cNvGraphicFramePr>
          <p:nvPr/>
        </p:nvGraphicFramePr>
        <p:xfrm>
          <a:off x="1755775" y="1425575"/>
          <a:ext cx="4229100" cy="477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Visio" r:id="rId3" imgW="3778171" imgH="4262404" progId="Visio.Drawing.11">
                  <p:embed/>
                </p:oleObj>
              </mc:Choice>
              <mc:Fallback>
                <p:oleObj name="Visio" r:id="rId3" imgW="3778171" imgH="4262404" progId="Visio.Drawing.11">
                  <p:embed/>
                  <p:pic>
                    <p:nvPicPr>
                      <p:cNvPr id="10240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1425575"/>
                        <a:ext cx="4229100" cy="477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4" name="Object 8"/>
          <p:cNvGraphicFramePr>
            <a:graphicFrameLocks noChangeAspect="1"/>
          </p:cNvGraphicFramePr>
          <p:nvPr/>
        </p:nvGraphicFramePr>
        <p:xfrm>
          <a:off x="6215064" y="2019300"/>
          <a:ext cx="4287837" cy="351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Visio" r:id="rId5" imgW="3869611" imgH="3174648" progId="Visio.Drawing.11">
                  <p:embed/>
                </p:oleObj>
              </mc:Choice>
              <mc:Fallback>
                <p:oleObj name="Visio" r:id="rId5" imgW="3869611" imgH="3174648" progId="Visio.Drawing.11">
                  <p:embed/>
                  <p:pic>
                    <p:nvPicPr>
                      <p:cNvPr id="1024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64" y="2019300"/>
                        <a:ext cx="4287837" cy="351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5" name="Line 9"/>
          <p:cNvSpPr>
            <a:spLocks noChangeShapeType="1"/>
          </p:cNvSpPr>
          <p:nvPr/>
        </p:nvSpPr>
        <p:spPr bwMode="auto">
          <a:xfrm>
            <a:off x="6083300" y="1422400"/>
            <a:ext cx="0" cy="482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5697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702</Words>
  <Application>Microsoft Office PowerPoint</Application>
  <PresentationFormat>Широкоэкранный</PresentationFormat>
  <Paragraphs>119</Paragraphs>
  <Slides>18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Times New Roman</vt:lpstr>
      <vt:lpstr>Тема Office</vt:lpstr>
      <vt:lpstr>Visio</vt:lpstr>
      <vt:lpstr>Презентация PowerPoint</vt:lpstr>
      <vt:lpstr>Презентация PowerPoint</vt:lpstr>
      <vt:lpstr>Клас</vt:lpstr>
      <vt:lpstr>Презентация PowerPoint</vt:lpstr>
      <vt:lpstr>Презентация PowerPoint</vt:lpstr>
      <vt:lpstr>Презентация PowerPoint</vt:lpstr>
      <vt:lpstr>Клас. Його елементи</vt:lpstr>
      <vt:lpstr>Звернення до елементів класу</vt:lpstr>
      <vt:lpstr>Перевантаження методів</vt:lpstr>
      <vt:lpstr>Конструктори</vt:lpstr>
      <vt:lpstr>Особливості використання конструкторів</vt:lpstr>
      <vt:lpstr>Посилання this</vt:lpstr>
      <vt:lpstr>Статичні поля</vt:lpstr>
      <vt:lpstr>Статичні методи</vt:lpstr>
      <vt:lpstr>Специфікатор final</vt:lpstr>
      <vt:lpstr>Ініціалізація полів</vt:lpstr>
      <vt:lpstr>Ініціалізація полів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Поняття класу</dc:title>
  <dc:creator>Шейко Ростислав Олександрович</dc:creator>
  <cp:lastModifiedBy>Шейко Ростислав Олександрович</cp:lastModifiedBy>
  <cp:revision>20</cp:revision>
  <dcterms:created xsi:type="dcterms:W3CDTF">2023-12-18T13:23:54Z</dcterms:created>
  <dcterms:modified xsi:type="dcterms:W3CDTF">2023-12-23T20:51:38Z</dcterms:modified>
</cp:coreProperties>
</file>