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898" r:id="rId2"/>
    <p:sldId id="671" r:id="rId3"/>
    <p:sldId id="888" r:id="rId4"/>
    <p:sldId id="889" r:id="rId5"/>
    <p:sldId id="890" r:id="rId6"/>
    <p:sldId id="891" r:id="rId7"/>
    <p:sldId id="892" r:id="rId8"/>
    <p:sldId id="893" r:id="rId9"/>
    <p:sldId id="894" r:id="rId10"/>
    <p:sldId id="895" r:id="rId11"/>
    <p:sldId id="896" r:id="rId12"/>
    <p:sldId id="897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ACBEE-1237-49E6-88F6-5C48BEA0F04B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C7D6B-9511-4119-B2DB-489D0A04752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518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>
            <a:extLst>
              <a:ext uri="{FF2B5EF4-FFF2-40B4-BE49-F238E27FC236}">
                <a16:creationId xmlns:a16="http://schemas.microsoft.com/office/drawing/2014/main" id="{8FBFCCF1-C67E-472B-A0C4-2F36EBFC99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Заметки 2">
            <a:extLst>
              <a:ext uri="{FF2B5EF4-FFF2-40B4-BE49-F238E27FC236}">
                <a16:creationId xmlns:a16="http://schemas.microsoft.com/office/drawing/2014/main" id="{ED121638-A351-4450-84CF-9358E9BADC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/>
          </a:p>
        </p:txBody>
      </p:sp>
      <p:sp>
        <p:nvSpPr>
          <p:cNvPr id="10244" name="Номер слайда 3">
            <a:extLst>
              <a:ext uri="{FF2B5EF4-FFF2-40B4-BE49-F238E27FC236}">
                <a16:creationId xmlns:a16="http://schemas.microsoft.com/office/drawing/2014/main" id="{7B07B643-836E-47BA-A5CF-B1A7768A7B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95ABF97-B872-4D6A-83B8-AAB560D8BB5E}" type="slidenum">
              <a:rPr lang="de-DE" altLang="ru-RU">
                <a:latin typeface="Calibri" panose="020F0502020204030204" pitchFamily="34" charset="0"/>
              </a:rPr>
              <a:pPr/>
              <a:t>2</a:t>
            </a:fld>
            <a:endParaRPr lang="de-DE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A28F8-B2F5-4381-BD24-C73BB7C6D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92DC35-66DD-4416-B56B-4DB62E7AE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975A6-B57D-4475-8F19-654C07E4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4E2F-A546-43EB-AF6B-96EB4B87D970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7756A8-AA19-4BB6-B605-B9F2A41B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484E7C-1490-4023-A5BB-C0F9248E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48AA-5ED6-446D-90B9-D69AD521526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8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BAA8B-7A72-489F-841A-43171713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7DED80-BA3D-48A0-A7BA-060A9931C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3BE6F3-FC09-421D-AD69-D18AA3EA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4E2F-A546-43EB-AF6B-96EB4B87D970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6CA692-AFD9-4609-972E-087349F6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C6A2D-1A7D-4E0E-872C-A8103A1F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48AA-5ED6-446D-90B9-D69AD521526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143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9D9CF4-4EC5-4B66-8131-0EB522694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B5A9ED-3F4B-48DC-A53B-2C65C8CC4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90315-6827-4ED1-9944-D79B14AA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4E2F-A546-43EB-AF6B-96EB4B87D970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1B0593-382A-4C8F-973B-EB2B375D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C10E4B-D407-4D0B-AF7F-34545409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48AA-5ED6-446D-90B9-D69AD521526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39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4C92DC-6650-4B7F-9A05-2131A092D8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37952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365C0-F142-4481-9AB7-40DF09EC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A8EE90-1FE9-4D84-AE3F-9E622AB3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693BC1-4068-400F-B234-E80C349E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4E2F-A546-43EB-AF6B-96EB4B87D970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1515E3-1FEB-44E5-A7CC-48D0BEDD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129D7-06FE-438E-ACB1-82C88F13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48AA-5ED6-446D-90B9-D69AD521526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208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299AD-61DB-426E-A5F6-E03DFE8B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5794E3-D297-42B4-9F41-10233D4C5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0CDA32-0DE5-4C9C-9CA9-8ABAE9E4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4E2F-A546-43EB-AF6B-96EB4B87D970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0A1D91-B442-4FAE-9379-BEDFBD1C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804737-14A3-4637-AA83-23EBE539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48AA-5ED6-446D-90B9-D69AD521526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982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984F6-172A-474D-AFD4-6D0B4EDD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C07359-97B1-420F-A770-4D15DD9B4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7C80C4-7113-4142-8DEF-AD834E7AB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39727E-DD0D-492D-AB5A-4FA5F6E6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4E2F-A546-43EB-AF6B-96EB4B87D970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F7746C-B1AE-4BAC-BB7A-163C77E6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E28A63-00D3-43D9-9D02-7F5832C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48AA-5ED6-446D-90B9-D69AD521526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824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33B9-DAEB-418F-B7DC-B0652F24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CC2C37-71B2-4DB0-9EDA-74162F5DE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B31A9C-4FCC-44C1-BB78-895893917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ABC12D-224F-4033-92BE-E74FA89ED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DC5B67-BE73-43D0-A072-EBD8C1D41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51D913-21AF-4D47-9267-ACFE8BC9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4E2F-A546-43EB-AF6B-96EB4B87D970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C33B5F-995C-4922-90C2-B813B9A3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7BE194-14EB-4FB0-A576-A228DD33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48AA-5ED6-446D-90B9-D69AD521526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728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EBFDC-8751-48E3-B800-D6D2C810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0FDA38-B420-4A63-B48A-7B483961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4E2F-A546-43EB-AF6B-96EB4B87D970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F28ECC-5386-4590-B5FC-8065362A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715454-D6F9-4214-A6A3-339FB3C6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48AA-5ED6-446D-90B9-D69AD521526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5D6BC4-C971-4B5B-A40E-FAE12FD9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4E2F-A546-43EB-AF6B-96EB4B87D970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5CE3F5-192E-468A-85E4-F0D7024B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74FCA5-083A-4007-88B2-3764BE99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48AA-5ED6-446D-90B9-D69AD521526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293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92B3F-033D-414C-9292-DA376CDC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C6833-DA06-4207-A336-139014D9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6FE5DF-6BEC-4524-B013-218FD2541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10274C-B971-4EBE-B5FA-61272BE1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4E2F-A546-43EB-AF6B-96EB4B87D970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D9D5DC-BD44-4322-BC48-B7BF5E74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83EEE5-7508-4074-83EA-6E1F72EF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48AA-5ED6-446D-90B9-D69AD521526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651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F9F91-D254-4DE6-8300-23D4556B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E5ACA0-607C-476D-9A56-52788121D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353FFF-D2FD-4D3B-B6E2-3E9021C97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97B286-F54F-4509-BA43-31B3134E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4E2F-A546-43EB-AF6B-96EB4B87D970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9FDEDE-C6F0-4B29-AC9B-453F88CC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C45BB7-9EC8-4AA2-A5F1-2A7EFC56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B48AA-5ED6-446D-90B9-D69AD521526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542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7F02B-4E44-461C-9723-AD466939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91835B-279F-4D1E-BCDD-DF4B7CD8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8577B3-336F-4F6C-96E7-CF0D0F5E3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44E2F-A546-43EB-AF6B-96EB4B87D970}" type="datetimeFigureOut">
              <a:rPr lang="uk-UA" smtClean="0"/>
              <a:t>18.12.2023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CF0E4C-7CEF-46CB-A7D0-6416D1797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EDF579-F6F0-4F63-8A38-0809D2942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B48AA-5ED6-446D-90B9-D69AD521526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9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pec-zone.ru/RU/Java/JLS/3/interfaces.html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FDCqVQ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FDCqVQ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XcmhoZ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FDCqVQ" TargetMode="External"/><Relationship Id="rId2" Type="http://schemas.openxmlformats.org/officeDocument/2006/relationships/hyperlink" Target="http://goo.gl/fdzeXy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2F183-D6FA-49C7-86A3-13FAE519C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DB985E-0FD0-45AC-B112-F49FA689E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2705725"/>
            <a:ext cx="9745154" cy="1446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>
                <a:latin typeface="Times New Roman" panose="02020603050405020304" pitchFamily="18" charset="0"/>
                <a:cs typeface="Times New Roman" panose="02020603050405020304" pitchFamily="18" charset="0"/>
              </a:rPr>
              <a:t>ООД 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47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>
            <a:extLst>
              <a:ext uri="{FF2B5EF4-FFF2-40B4-BE49-F238E27FC236}">
                <a16:creationId xmlns:a16="http://schemas.microsoft.com/office/drawing/2014/main" id="{91656BB8-1C99-4D21-B388-64B04856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Принцип поділу інтерфейсів</a:t>
            </a:r>
            <a:r>
              <a:rPr lang="ru-RU" altLang="uk-UA" dirty="0"/>
              <a:t> (ISP)</a:t>
            </a:r>
            <a:endParaRPr lang="uk-UA" altLang="uk-UA" dirty="0"/>
          </a:p>
        </p:txBody>
      </p:sp>
      <p:sp>
        <p:nvSpPr>
          <p:cNvPr id="18435" name="Объект 2">
            <a:extLst>
              <a:ext uri="{FF2B5EF4-FFF2-40B4-BE49-F238E27FC236}">
                <a16:creationId xmlns:a16="http://schemas.microsoft.com/office/drawing/2014/main" id="{114296B0-4A3A-4C1C-A869-0B57C8DC3C4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6113" y="1617663"/>
            <a:ext cx="10972800" cy="45005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uk-UA" altLang="uk-UA" dirty="0"/>
              <a:t>Даний принцип говорить, що клас не повинен впроваджувати інтерфейс, якщо інтерфейс не використовується. В основному, таке відбувається, коли інтерфейс багатофункціональний, а клас вимагає тільки однієї функціональності. Розробка інтерфейсів — складна робота, реалізувавши інтерфейс, важко змінити його без зміни всієї реалізації. Інша перевага використання принципу</a:t>
            </a:r>
            <a:r>
              <a:rPr lang="ru-RU" altLang="uk-UA" dirty="0"/>
              <a:t> ISP </a:t>
            </a:r>
            <a:r>
              <a:rPr lang="uk-UA" altLang="uk-UA" dirty="0"/>
              <a:t>полягає в тому, що інтерфейс впроваджує методи до того, як який-небудь клас може їх використовувати, тому унікальна функціональність вимагає впровадження меншої кількості методів</a:t>
            </a:r>
            <a:r>
              <a:rPr lang="ru-RU" altLang="uk-UA" dirty="0"/>
              <a:t>. </a:t>
            </a:r>
            <a:br>
              <a:rPr lang="ru-RU" altLang="uk-UA" dirty="0"/>
            </a:br>
            <a:endParaRPr lang="uk-UA" alt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>
            <a:extLst>
              <a:ext uri="{FF2B5EF4-FFF2-40B4-BE49-F238E27FC236}">
                <a16:creationId xmlns:a16="http://schemas.microsoft.com/office/drawing/2014/main" id="{6F0912C6-2560-462C-9316-E4F68CAA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Програмування для інтерфейсу, а не реалізації</a:t>
            </a:r>
          </a:p>
        </p:txBody>
      </p:sp>
      <p:sp>
        <p:nvSpPr>
          <p:cNvPr id="19459" name="Объект 2">
            <a:extLst>
              <a:ext uri="{FF2B5EF4-FFF2-40B4-BE49-F238E27FC236}">
                <a16:creationId xmlns:a16="http://schemas.microsoft.com/office/drawing/2014/main" id="{BB386CF8-98AA-478D-A4D8-B83194B61E0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6113" y="1617663"/>
            <a:ext cx="10972800" cy="45005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uk-UA" altLang="uk-UA" dirty="0"/>
              <a:t>«Завжди програмуйте для інтерфейсу, а не реалізації». Слідування цьому принципу приведе вас до гнучкого коду, який зможе працювати з будь-якою новою реалізацією інтерфейсу. Використовуйте </a:t>
            </a:r>
            <a:r>
              <a:rPr lang="uk-UA" altLang="uk-UA" dirty="0">
                <a:hlinkClick r:id="rId2"/>
              </a:rPr>
              <a:t>змінні </a:t>
            </a:r>
            <a:r>
              <a:rPr lang="uk-UA" altLang="uk-UA" dirty="0" err="1">
                <a:hlinkClick r:id="rId2"/>
              </a:rPr>
              <a:t>інтерфейсного</a:t>
            </a:r>
            <a:r>
              <a:rPr lang="uk-UA" altLang="uk-UA" dirty="0">
                <a:hlinkClick r:id="rId2"/>
              </a:rPr>
              <a:t> типу</a:t>
            </a:r>
            <a:r>
              <a:rPr lang="uk-UA" altLang="uk-UA" dirty="0"/>
              <a:t>, методи, що повертають значення, або методи з параметрами. Ті ж поради містяться в</a:t>
            </a:r>
            <a:r>
              <a:rPr lang="ru-RU" altLang="uk-UA" dirty="0"/>
              <a:t> </a:t>
            </a:r>
            <a:r>
              <a:rPr lang="ru-RU" altLang="uk-UA" dirty="0" err="1"/>
              <a:t>Effective</a:t>
            </a:r>
            <a:r>
              <a:rPr lang="ru-RU" altLang="uk-UA" dirty="0"/>
              <a:t> Java і книгах по ООД. </a:t>
            </a:r>
            <a:br>
              <a:rPr lang="ru-RU" altLang="uk-UA" dirty="0"/>
            </a:br>
            <a:endParaRPr lang="uk-UA" altLang="uk-U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>
            <a:extLst>
              <a:ext uri="{FF2B5EF4-FFF2-40B4-BE49-F238E27FC236}">
                <a16:creationId xmlns:a16="http://schemas.microsoft.com/office/drawing/2014/main" id="{722C5322-46AD-4210-BBEE-028CE17A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Принцип делегування </a:t>
            </a:r>
          </a:p>
        </p:txBody>
      </p:sp>
      <p:sp>
        <p:nvSpPr>
          <p:cNvPr id="20483" name="Объект 2">
            <a:extLst>
              <a:ext uri="{FF2B5EF4-FFF2-40B4-BE49-F238E27FC236}">
                <a16:creationId xmlns:a16="http://schemas.microsoft.com/office/drawing/2014/main" id="{7AB1498B-5DF6-400D-8299-930192CBBB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6113" y="1617663"/>
            <a:ext cx="10972800" cy="4500562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uk-UA" altLang="uk-UA" dirty="0"/>
              <a:t>Не робіть все самостійно, доручіть роботу відповідному класу. Хрестоматійний приклад застосування принципу делегування — використання методів</a:t>
            </a:r>
            <a:r>
              <a:rPr lang="ru-RU" altLang="uk-UA" dirty="0"/>
              <a:t> </a:t>
            </a:r>
            <a:r>
              <a:rPr lang="ru-RU" altLang="uk-UA" dirty="0" err="1"/>
              <a:t>equals</a:t>
            </a:r>
            <a:r>
              <a:rPr lang="ru-RU" altLang="uk-UA" dirty="0"/>
              <a:t>() і </a:t>
            </a:r>
            <a:r>
              <a:rPr lang="ru-RU" altLang="uk-UA" dirty="0" err="1"/>
              <a:t>hashCode</a:t>
            </a:r>
            <a:r>
              <a:rPr lang="ru-RU" altLang="uk-UA" dirty="0"/>
              <a:t>(). </a:t>
            </a:r>
            <a:r>
              <a:rPr lang="uk-UA" altLang="uk-UA" dirty="0"/>
              <a:t>Для порівняння двох об'єктів ми доручаємо класу самостійно зробити цю роботу, замість того, щоб залишити перевірку клієнтському класу. Перевага цього принципу в запобіганні </a:t>
            </a:r>
            <a:r>
              <a:rPr lang="uk-UA" altLang="uk-UA" dirty="0" err="1"/>
              <a:t>двойного</a:t>
            </a:r>
            <a:r>
              <a:rPr lang="uk-UA" altLang="uk-UA" dirty="0"/>
              <a:t> коду і легкості в зміні поведінки. </a:t>
            </a:r>
            <a:br>
              <a:rPr lang="uk-UA" altLang="uk-UA" dirty="0"/>
            </a:br>
            <a:r>
              <a:rPr lang="uk-UA" altLang="uk-UA" dirty="0"/>
              <a:t>Всі викладені принципи об'єктно-орієнтованого дизайну допоможуть вам писати гнучкий і кращий код, зв'язний, але без лишніх зв'язок. Теорія — перший крок. Найважливіше розвивати здатність до аналізу, де застосовні ці принципи ООД. Слідкуйте, чи не порушуєте ви який-небудь з принципів, наражаючи на небезпеку гнучкість коду. Разом з тим, нічого не досконало, неможливо завжди вирішувати проблеми тільки застосуванням принципів ООД в програмуванні. Вони критичні, здебільшого, для корпоративних рішень, проектів з довгим циклом технічної підтримки</a:t>
            </a:r>
            <a:r>
              <a:rPr lang="ru-RU" altLang="uk-UA" dirty="0"/>
              <a:t>.</a:t>
            </a:r>
            <a:endParaRPr lang="uk-UA" altLang="uk-UA" dirty="0"/>
          </a:p>
          <a:p>
            <a:pPr marL="0" indent="0">
              <a:buFont typeface="Wingdings" panose="05000000000000000000" pitchFamily="2" charset="2"/>
              <a:buNone/>
            </a:pPr>
            <a:endParaRPr lang="uk-UA" alt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>
            <a:extLst>
              <a:ext uri="{FF2B5EF4-FFF2-40B4-BE49-F238E27FC236}">
                <a16:creationId xmlns:a16="http://schemas.microsoft.com/office/drawing/2014/main" id="{DC8DB859-D955-41E0-9626-A4B82F8F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5"/>
            <a:ext cx="7886700" cy="647700"/>
          </a:xfrm>
        </p:spPr>
        <p:txBody>
          <a:bodyPr>
            <a:normAutofit fontScale="90000"/>
          </a:bodyPr>
          <a:lstStyle/>
          <a:p>
            <a:r>
              <a:rPr lang="uk-UA" altLang="uk-UA" dirty="0"/>
              <a:t>Десять принципів ООД</a:t>
            </a:r>
          </a:p>
        </p:txBody>
      </p:sp>
      <p:sp>
        <p:nvSpPr>
          <p:cNvPr id="9219" name="Объект 2">
            <a:extLst>
              <a:ext uri="{FF2B5EF4-FFF2-40B4-BE49-F238E27FC236}">
                <a16:creationId xmlns:a16="http://schemas.microsoft.com/office/drawing/2014/main" id="{7687338D-DFE1-494A-BE12-1DCD357532C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6113" y="1617663"/>
            <a:ext cx="10972800" cy="4500562"/>
          </a:xfrm>
        </p:spPr>
        <p:txBody>
          <a:bodyPr>
            <a:normAutofit fontScale="92500" lnSpcReduction="10000"/>
          </a:bodyPr>
          <a:lstStyle/>
          <a:p>
            <a:r>
              <a:rPr lang="en-US" altLang="uk-UA" b="1" dirty="0"/>
              <a:t>DRY </a:t>
            </a:r>
            <a:r>
              <a:rPr lang="uk-UA" altLang="uk-UA" b="1" dirty="0"/>
              <a:t>(Не повторюйтесь)</a:t>
            </a:r>
          </a:p>
          <a:p>
            <a:r>
              <a:rPr lang="uk-UA" altLang="uk-UA" b="1" dirty="0" err="1"/>
              <a:t>Інкапсулюйте</a:t>
            </a:r>
            <a:r>
              <a:rPr lang="uk-UA" altLang="uk-UA" b="1" dirty="0"/>
              <a:t> те, що міняється</a:t>
            </a:r>
            <a:r>
              <a:rPr lang="uk-UA" altLang="uk-UA" dirty="0"/>
              <a:t> </a:t>
            </a:r>
          </a:p>
          <a:p>
            <a:r>
              <a:rPr lang="uk-UA" altLang="uk-UA" b="1" dirty="0"/>
              <a:t>Відкрито-закритий принцип дизайну</a:t>
            </a:r>
          </a:p>
          <a:p>
            <a:r>
              <a:rPr lang="uk-UA" altLang="uk-UA" b="1" dirty="0"/>
              <a:t>Принцип унікальної відповідальності (</a:t>
            </a:r>
            <a:r>
              <a:rPr lang="en-US" altLang="uk-UA" b="1" dirty="0"/>
              <a:t>SRP)</a:t>
            </a:r>
            <a:endParaRPr lang="ru-RU" altLang="uk-UA" b="1" dirty="0"/>
          </a:p>
          <a:p>
            <a:r>
              <a:rPr lang="uk-UA" altLang="uk-UA" b="1" dirty="0"/>
              <a:t>Впровадження </a:t>
            </a:r>
            <a:r>
              <a:rPr lang="uk-UA" altLang="uk-UA" b="1" dirty="0" err="1"/>
              <a:t>залежностей</a:t>
            </a:r>
            <a:r>
              <a:rPr lang="ru-RU" altLang="uk-UA" b="1" dirty="0"/>
              <a:t> (DI) </a:t>
            </a:r>
            <a:r>
              <a:rPr lang="uk-UA" altLang="uk-UA" b="1" dirty="0"/>
              <a:t>або принцип інверсії керування</a:t>
            </a:r>
            <a:r>
              <a:rPr lang="ru-RU" altLang="uk-UA" b="1" dirty="0"/>
              <a:t> (IOC)</a:t>
            </a:r>
          </a:p>
          <a:p>
            <a:r>
              <a:rPr lang="uk-UA" altLang="uk-UA" b="1" dirty="0" err="1"/>
              <a:t>Віддавайте</a:t>
            </a:r>
            <a:r>
              <a:rPr lang="uk-UA" altLang="uk-UA" b="1" dirty="0"/>
              <a:t> перевагу структурі, а не успадкуванню</a:t>
            </a:r>
            <a:r>
              <a:rPr lang="uk-UA" altLang="uk-UA" dirty="0"/>
              <a:t> </a:t>
            </a:r>
          </a:p>
          <a:p>
            <a:r>
              <a:rPr lang="uk-UA" altLang="uk-UA" b="1" dirty="0"/>
              <a:t>Принцип підстановки </a:t>
            </a:r>
            <a:r>
              <a:rPr lang="uk-UA" altLang="uk-UA" b="1" dirty="0" err="1"/>
              <a:t>Лісков</a:t>
            </a:r>
            <a:r>
              <a:rPr lang="uk-UA" altLang="uk-UA" b="1" dirty="0"/>
              <a:t> (</a:t>
            </a:r>
            <a:r>
              <a:rPr lang="en-US" altLang="uk-UA" b="1" dirty="0"/>
              <a:t>LSP)</a:t>
            </a:r>
            <a:endParaRPr lang="ru-RU" altLang="uk-UA" b="1" dirty="0"/>
          </a:p>
          <a:p>
            <a:r>
              <a:rPr lang="uk-UA" altLang="uk-UA" b="1" dirty="0"/>
              <a:t>Принцип поділу інтерфейсів (</a:t>
            </a:r>
            <a:r>
              <a:rPr lang="en-US" altLang="uk-UA" b="1" dirty="0"/>
              <a:t>ISP)</a:t>
            </a:r>
            <a:endParaRPr lang="ru-RU" altLang="uk-UA" b="1" dirty="0"/>
          </a:p>
          <a:p>
            <a:r>
              <a:rPr lang="uk-UA" altLang="uk-UA" b="1" dirty="0"/>
              <a:t>Програмування для інтерфейсу, а не реалізації</a:t>
            </a:r>
          </a:p>
          <a:p>
            <a:r>
              <a:rPr lang="uk-UA" altLang="uk-UA" b="1" dirty="0"/>
              <a:t>Принцип делегування</a:t>
            </a:r>
            <a:r>
              <a:rPr lang="uk-UA" altLang="uk-UA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>
            <a:extLst>
              <a:ext uri="{FF2B5EF4-FFF2-40B4-BE49-F238E27FC236}">
                <a16:creationId xmlns:a16="http://schemas.microsoft.com/office/drawing/2014/main" id="{22E24B16-8592-47E8-AFF2-1C1058C5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uk-UA" dirty="0"/>
              <a:t>DRY </a:t>
            </a:r>
            <a:r>
              <a:rPr lang="uk-UA" altLang="uk-UA" dirty="0"/>
              <a:t>(Не повторюйтесь)</a:t>
            </a:r>
          </a:p>
        </p:txBody>
      </p:sp>
      <p:sp>
        <p:nvSpPr>
          <p:cNvPr id="11267" name="Объект 2">
            <a:extLst>
              <a:ext uri="{FF2B5EF4-FFF2-40B4-BE49-F238E27FC236}">
                <a16:creationId xmlns:a16="http://schemas.microsoft.com/office/drawing/2014/main" id="{627F0146-B839-4AC8-97E6-E15D102A264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6113" y="1617663"/>
            <a:ext cx="10972800" cy="45005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altLang="uk-UA" dirty="0"/>
              <a:t>Першим принципом позначимо «не повторюйтесь», що значить - не пишіть </a:t>
            </a:r>
            <a:r>
              <a:rPr lang="uk-UA" altLang="uk-UA" dirty="0" err="1"/>
              <a:t>кода</a:t>
            </a:r>
            <a:r>
              <a:rPr lang="uk-UA" altLang="uk-UA" dirty="0"/>
              <a:t>, що повторюється, використовуйте принцип абстракції, узагальнюючи прості речі в одному місці. Якщо у вас один і той же блок коду присутній більше, ніж в двох місцях, подумайте про окремий метод для нього. Якщо є константа для багаторазового використання, створіть глобальну змінну з модифікаторами</a:t>
            </a:r>
            <a:r>
              <a:rPr lang="ru-RU" altLang="uk-UA" dirty="0"/>
              <a:t> </a:t>
            </a:r>
            <a:r>
              <a:rPr lang="ru-RU" altLang="uk-UA" i="1" dirty="0" err="1"/>
              <a:t>public</a:t>
            </a:r>
            <a:r>
              <a:rPr lang="ru-RU" altLang="uk-UA" i="1" dirty="0"/>
              <a:t> </a:t>
            </a:r>
            <a:r>
              <a:rPr lang="ru-RU" altLang="uk-UA" i="1" dirty="0" err="1"/>
              <a:t>final</a:t>
            </a:r>
            <a:r>
              <a:rPr lang="ru-RU" altLang="uk-UA" dirty="0"/>
              <a:t>. </a:t>
            </a:r>
            <a:r>
              <a:rPr lang="uk-UA" altLang="uk-UA" dirty="0"/>
              <a:t>Великою перевагою використання даного принципу є легкість подальшої технічної підтримки. </a:t>
            </a:r>
            <a:br>
              <a:rPr lang="uk-UA" altLang="uk-UA" dirty="0"/>
            </a:br>
            <a:r>
              <a:rPr lang="uk-UA" altLang="uk-UA" dirty="0"/>
              <a:t>Важливо також не зловживати цим принципом, коли, наприклад, повторення коду існує не для самого коду, а для реалізації функціональності. Наприклад, коли ви перевіряєте </a:t>
            </a:r>
            <a:r>
              <a:rPr lang="uk-UA" altLang="uk-UA" dirty="0" err="1"/>
              <a:t>OrderID</a:t>
            </a:r>
            <a:r>
              <a:rPr lang="uk-UA" altLang="uk-UA" dirty="0"/>
              <a:t> і SSN разом, це не значить, що вони ідентичні або стануть такими в майбутньому. Використовуючи однаковий код для двох різних функцій або елементів, ви зв'язуєте їх тісно, і коли </a:t>
            </a:r>
            <a:r>
              <a:rPr lang="uk-UA" altLang="uk-UA" dirty="0" err="1"/>
              <a:t>OrderID</a:t>
            </a:r>
            <a:r>
              <a:rPr lang="uk-UA" altLang="uk-UA" dirty="0"/>
              <a:t> поміняє формат, код перевірки SSN перестане працювати. Майте на увазі такі зв'язки і не комбінуйте все підряд, що використовує схожий код, але насправді не є зв'язаним. </a:t>
            </a:r>
            <a:br>
              <a:rPr lang="ru-RU" altLang="uk-UA" dirty="0"/>
            </a:br>
            <a:endParaRPr lang="uk-UA" alt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>
            <a:extLst>
              <a:ext uri="{FF2B5EF4-FFF2-40B4-BE49-F238E27FC236}">
                <a16:creationId xmlns:a16="http://schemas.microsoft.com/office/drawing/2014/main" id="{0CE79AA8-DA8C-4125-9981-4B2A91FC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 err="1"/>
              <a:t>Інкапсулюйте</a:t>
            </a:r>
            <a:r>
              <a:rPr lang="uk-UA" altLang="uk-UA" dirty="0"/>
              <a:t> те, що міняється </a:t>
            </a:r>
          </a:p>
        </p:txBody>
      </p:sp>
      <p:sp>
        <p:nvSpPr>
          <p:cNvPr id="12291" name="Объект 2">
            <a:extLst>
              <a:ext uri="{FF2B5EF4-FFF2-40B4-BE49-F238E27FC236}">
                <a16:creationId xmlns:a16="http://schemas.microsoft.com/office/drawing/2014/main" id="{707E173A-C534-4C61-B7E6-5CA25CD897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6113" y="1617663"/>
            <a:ext cx="10972800" cy="45005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uk-UA" altLang="uk-UA" dirty="0"/>
              <a:t>Одна річ постійна у світі програмного забезпечення — зміни. </a:t>
            </a:r>
            <a:r>
              <a:rPr lang="uk-UA" altLang="uk-UA" dirty="0" err="1"/>
              <a:t>Інкапсулюйте</a:t>
            </a:r>
            <a:r>
              <a:rPr lang="uk-UA" altLang="uk-UA" dirty="0"/>
              <a:t> код, який в майбутньому буде мінятись. Перевага принципу в легкості тестування і підтримки належним чином </a:t>
            </a:r>
            <a:r>
              <a:rPr lang="uk-UA" altLang="uk-UA" dirty="0" err="1"/>
              <a:t>інкапсульованого</a:t>
            </a:r>
            <a:r>
              <a:rPr lang="uk-UA" altLang="uk-UA" dirty="0"/>
              <a:t> коду. При написанні програм на</a:t>
            </a:r>
            <a:r>
              <a:rPr lang="ru-RU" altLang="uk-UA" dirty="0"/>
              <a:t> Java </a:t>
            </a:r>
            <a:r>
              <a:rPr lang="uk-UA" altLang="uk-UA" dirty="0"/>
              <a:t>слідуйте, за умовчанням, правилу створення змінних і методів з модифікатором доступу</a:t>
            </a:r>
            <a:r>
              <a:rPr lang="ru-RU" altLang="uk-UA" dirty="0"/>
              <a:t> </a:t>
            </a:r>
            <a:r>
              <a:rPr lang="ru-RU" altLang="uk-UA" dirty="0" err="1"/>
              <a:t>private</a:t>
            </a:r>
            <a:r>
              <a:rPr lang="ru-RU" altLang="uk-UA" dirty="0"/>
              <a:t>, </a:t>
            </a:r>
            <a:r>
              <a:rPr lang="uk-UA" altLang="uk-UA" dirty="0"/>
              <a:t>розширюючи доступ крок за кроком, від</a:t>
            </a:r>
            <a:r>
              <a:rPr lang="ru-RU" altLang="uk-UA" dirty="0"/>
              <a:t> </a:t>
            </a:r>
            <a:r>
              <a:rPr lang="ru-RU" altLang="uk-UA" dirty="0" err="1"/>
              <a:t>private</a:t>
            </a:r>
            <a:r>
              <a:rPr lang="ru-RU" altLang="uk-UA" dirty="0"/>
              <a:t> до </a:t>
            </a:r>
            <a:r>
              <a:rPr lang="ru-RU" altLang="uk-UA" dirty="0" err="1"/>
              <a:t>protected</a:t>
            </a:r>
            <a:r>
              <a:rPr lang="ru-RU" altLang="uk-UA" dirty="0"/>
              <a:t>, але не </a:t>
            </a:r>
            <a:r>
              <a:rPr lang="ru-RU" altLang="uk-UA" dirty="0" err="1"/>
              <a:t>public</a:t>
            </a:r>
            <a:r>
              <a:rPr lang="ru-RU" altLang="uk-UA" dirty="0"/>
              <a:t>. </a:t>
            </a:r>
            <a:r>
              <a:rPr lang="uk-UA" altLang="uk-UA" dirty="0"/>
              <a:t>Декілька принципів дизайну</a:t>
            </a:r>
            <a:r>
              <a:rPr lang="ru-RU" altLang="uk-UA" dirty="0"/>
              <a:t> Java </a:t>
            </a:r>
            <a:r>
              <a:rPr lang="uk-UA" altLang="uk-UA" dirty="0"/>
              <a:t>використовують інкапсуляцію, </a:t>
            </a:r>
            <a:r>
              <a:rPr lang="uk-UA" altLang="uk-UA" dirty="0" err="1"/>
              <a:t>патерн</a:t>
            </a:r>
            <a:r>
              <a:rPr lang="ru-RU" altLang="uk-UA" dirty="0"/>
              <a:t> Factory — </a:t>
            </a:r>
            <a:r>
              <a:rPr lang="uk-UA" altLang="uk-UA" dirty="0"/>
              <a:t>хороший приклад, де код створення об'єктів </a:t>
            </a:r>
            <a:r>
              <a:rPr lang="uk-UA" altLang="uk-UA" dirty="0" err="1"/>
              <a:t>інкапсульований</a:t>
            </a:r>
            <a:r>
              <a:rPr lang="uk-UA" altLang="uk-UA" dirty="0"/>
              <a:t> і достатньо гнучкий, щоб пізніше створювати нові об'єкти, але без впливу на існуючий код.</a:t>
            </a:r>
            <a:r>
              <a:rPr lang="ru-RU" altLang="uk-UA" dirty="0"/>
              <a:t> </a:t>
            </a:r>
            <a:br>
              <a:rPr lang="ru-RU" altLang="uk-UA" dirty="0"/>
            </a:br>
            <a:endParaRPr lang="uk-UA" alt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>
            <a:extLst>
              <a:ext uri="{FF2B5EF4-FFF2-40B4-BE49-F238E27FC236}">
                <a16:creationId xmlns:a16="http://schemas.microsoft.com/office/drawing/2014/main" id="{C7E02282-EF3E-4C6A-B60F-EB67A6BB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Відкрито-закритий принцип дизайну</a:t>
            </a:r>
          </a:p>
        </p:txBody>
      </p:sp>
      <p:sp>
        <p:nvSpPr>
          <p:cNvPr id="13315" name="Объект 2">
            <a:extLst>
              <a:ext uri="{FF2B5EF4-FFF2-40B4-BE49-F238E27FC236}">
                <a16:creationId xmlns:a16="http://schemas.microsoft.com/office/drawing/2014/main" id="{D687043D-7012-46CF-9AA9-21B3D651E3E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6113" y="1617663"/>
            <a:ext cx="10972800" cy="45005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uk-UA" altLang="uk-UA" dirty="0"/>
              <a:t>Класи, методи, функції повинні бути відкриті для розширення (нової функціональності) і закриті для модифікації. Це відмінний принцип з набору</a:t>
            </a:r>
            <a:r>
              <a:rPr lang="ru-RU" altLang="uk-UA" dirty="0"/>
              <a:t> </a:t>
            </a:r>
            <a:r>
              <a:rPr lang="ru-RU" altLang="uk-UA" dirty="0">
                <a:hlinkClick r:id="rId2"/>
              </a:rPr>
              <a:t>SOLID</a:t>
            </a:r>
            <a:r>
              <a:rPr lang="ru-RU" altLang="uk-UA" dirty="0"/>
              <a:t>, </a:t>
            </a:r>
            <a:r>
              <a:rPr lang="uk-UA" altLang="uk-UA" dirty="0"/>
              <a:t>який відповідає літері «О» і запобігає зміні протестованого і працюючого коду. Ідеально, якщо ви додаєте нову функціональність тільки, коли ваш код повинен тестуватись, і в цьому ціль цього принципу ООД.</a:t>
            </a:r>
            <a:r>
              <a:rPr lang="ru-RU" altLang="uk-UA" dirty="0"/>
              <a:t> </a:t>
            </a:r>
            <a:br>
              <a:rPr lang="ru-RU" altLang="uk-UA" dirty="0"/>
            </a:br>
            <a:endParaRPr lang="uk-UA" alt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>
            <a:extLst>
              <a:ext uri="{FF2B5EF4-FFF2-40B4-BE49-F238E27FC236}">
                <a16:creationId xmlns:a16="http://schemas.microsoft.com/office/drawing/2014/main" id="{EB07F052-91A1-4BD1-B81B-F038FEBD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Принцип унікальної відповідальності</a:t>
            </a:r>
            <a:r>
              <a:rPr lang="ru-RU" altLang="uk-UA" dirty="0"/>
              <a:t> (SRP)</a:t>
            </a:r>
            <a:endParaRPr lang="uk-UA" altLang="uk-UA" dirty="0"/>
          </a:p>
        </p:txBody>
      </p:sp>
      <p:sp>
        <p:nvSpPr>
          <p:cNvPr id="14339" name="Объект 2">
            <a:extLst>
              <a:ext uri="{FF2B5EF4-FFF2-40B4-BE49-F238E27FC236}">
                <a16:creationId xmlns:a16="http://schemas.microsoft.com/office/drawing/2014/main" id="{0661707E-2725-44CD-B4B1-95D74EF9A56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6113" y="1617663"/>
            <a:ext cx="10972800" cy="45005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uk-UA" dirty="0"/>
              <a:t>SRP </a:t>
            </a:r>
            <a:r>
              <a:rPr lang="uk-UA" altLang="uk-UA" dirty="0"/>
              <a:t>відповідає літері</a:t>
            </a:r>
            <a:r>
              <a:rPr lang="ru-RU" altLang="uk-UA" dirty="0"/>
              <a:t> S в </a:t>
            </a:r>
            <a:r>
              <a:rPr lang="ru-RU" altLang="uk-UA" dirty="0">
                <a:hlinkClick r:id="rId2"/>
              </a:rPr>
              <a:t>SOLID</a:t>
            </a:r>
            <a:r>
              <a:rPr lang="ru-RU" altLang="uk-UA" dirty="0"/>
              <a:t> </a:t>
            </a:r>
            <a:r>
              <a:rPr lang="uk-UA" altLang="uk-UA" dirty="0"/>
              <a:t>і означає, що не повинно існувати більше 1 причини для зміни класу, іншими словами, клас повинен мати унікальну функціональність. Якщо один клас</a:t>
            </a:r>
            <a:r>
              <a:rPr lang="ru-RU" altLang="uk-UA" dirty="0"/>
              <a:t> Java </a:t>
            </a:r>
            <a:r>
              <a:rPr lang="uk-UA" altLang="uk-UA" dirty="0"/>
              <a:t>реалізує 2 набори функцій, їх зчеплення створює ситуацію, при якій зміна одного порушить наявне поєднання, що буде вимагати нового раунду тестування для уникнення сюрпризів при використанні програм.</a:t>
            </a:r>
            <a:br>
              <a:rPr lang="ru-RU" altLang="uk-UA" dirty="0"/>
            </a:br>
            <a:endParaRPr lang="uk-UA" alt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>
            <a:extLst>
              <a:ext uri="{FF2B5EF4-FFF2-40B4-BE49-F238E27FC236}">
                <a16:creationId xmlns:a16="http://schemas.microsoft.com/office/drawing/2014/main" id="{41262C69-11EA-433B-A607-3EFFC022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Впровадження </a:t>
            </a:r>
            <a:r>
              <a:rPr lang="uk-UA" altLang="uk-UA" dirty="0" err="1"/>
              <a:t>залежностей</a:t>
            </a:r>
            <a:r>
              <a:rPr lang="ru-RU" altLang="uk-UA" dirty="0"/>
              <a:t> (DI) </a:t>
            </a:r>
            <a:r>
              <a:rPr lang="uk-UA" altLang="uk-UA" dirty="0"/>
              <a:t>або принцип інверсії керування</a:t>
            </a:r>
            <a:r>
              <a:rPr lang="ru-RU" altLang="uk-UA" dirty="0"/>
              <a:t> (IOC)</a:t>
            </a:r>
            <a:endParaRPr lang="uk-UA" altLang="uk-UA" dirty="0"/>
          </a:p>
        </p:txBody>
      </p:sp>
      <p:sp>
        <p:nvSpPr>
          <p:cNvPr id="15363" name="Объект 2">
            <a:extLst>
              <a:ext uri="{FF2B5EF4-FFF2-40B4-BE49-F238E27FC236}">
                <a16:creationId xmlns:a16="http://schemas.microsoft.com/office/drawing/2014/main" id="{E889887D-5A49-4691-B5C1-6CEF6A2DA9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6113" y="1617663"/>
            <a:ext cx="10972800" cy="45005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uk-UA" altLang="uk-UA" dirty="0"/>
              <a:t>Не просіть залежності, фреймворк вам її забезпечить. Цей принцип відмінно реалізований у фреймворку</a:t>
            </a:r>
            <a:r>
              <a:rPr lang="ru-RU" altLang="uk-UA" dirty="0"/>
              <a:t> Spring. </a:t>
            </a:r>
            <a:r>
              <a:rPr lang="uk-UA" altLang="uk-UA" dirty="0"/>
              <a:t>Краса принципу в тому, що будь-який клас з впровадженою залежністю</a:t>
            </a:r>
            <a:r>
              <a:rPr lang="ru-RU" altLang="uk-UA" dirty="0"/>
              <a:t> (DI, </a:t>
            </a:r>
            <a:r>
              <a:rPr lang="uk-UA" altLang="uk-UA" dirty="0"/>
              <a:t>частина фреймворку</a:t>
            </a:r>
            <a:r>
              <a:rPr lang="ru-RU" altLang="uk-UA" dirty="0"/>
              <a:t> Spring), </a:t>
            </a:r>
            <a:r>
              <a:rPr lang="uk-UA" altLang="uk-UA" dirty="0"/>
              <a:t>легко тестувати з допомогою об'єкту-</a:t>
            </a:r>
            <a:r>
              <a:rPr lang="uk-UA" altLang="uk-UA" dirty="0" err="1"/>
              <a:t>муляжа</a:t>
            </a:r>
            <a:r>
              <a:rPr lang="uk-UA" altLang="uk-UA" dirty="0"/>
              <a:t> і легко підтримувати, оскільки код, який створює об'єкт, </a:t>
            </a:r>
            <a:r>
              <a:rPr lang="uk-UA" altLang="uk-UA" dirty="0" err="1"/>
              <a:t>інкапсульований</a:t>
            </a:r>
            <a:r>
              <a:rPr lang="uk-UA" altLang="uk-UA" dirty="0"/>
              <a:t> у фреймворк, і не змішується з клієнтським кодом. Існує безліч способів впроваджувати залежності, наприклад, використовуючи інструментарій в байт-коді від фреймворків </a:t>
            </a:r>
            <a:r>
              <a:rPr lang="uk-UA" altLang="uk-UA" dirty="0" err="1">
                <a:hlinkClick r:id="rId2"/>
              </a:rPr>
              <a:t>аспектно</a:t>
            </a:r>
            <a:r>
              <a:rPr lang="uk-UA" altLang="uk-UA" dirty="0">
                <a:hlinkClick r:id="rId2"/>
              </a:rPr>
              <a:t>-орієнтованого програмування</a:t>
            </a:r>
            <a:r>
              <a:rPr lang="uk-UA" altLang="uk-UA" dirty="0"/>
              <a:t> типу</a:t>
            </a:r>
            <a:r>
              <a:rPr lang="ru-RU" altLang="uk-UA" dirty="0"/>
              <a:t> </a:t>
            </a:r>
            <a:r>
              <a:rPr lang="ru-RU" altLang="uk-UA" dirty="0" err="1"/>
              <a:t>AspectJ</a:t>
            </a:r>
            <a:r>
              <a:rPr lang="ru-RU" altLang="uk-UA" dirty="0"/>
              <a:t> </a:t>
            </a:r>
            <a:r>
              <a:rPr lang="uk-UA" altLang="uk-UA" dirty="0"/>
              <a:t>або використовуючи проксі, як в</a:t>
            </a:r>
            <a:r>
              <a:rPr lang="ru-RU" altLang="uk-UA" dirty="0"/>
              <a:t> Spring. </a:t>
            </a:r>
            <a:endParaRPr lang="uk-UA" alt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>
            <a:extLst>
              <a:ext uri="{FF2B5EF4-FFF2-40B4-BE49-F238E27FC236}">
                <a16:creationId xmlns:a16="http://schemas.microsoft.com/office/drawing/2014/main" id="{FA834AB1-A4F4-425B-BF3C-E5794255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 err="1"/>
              <a:t>Надавайте</a:t>
            </a:r>
            <a:r>
              <a:rPr lang="uk-UA" altLang="uk-UA" dirty="0"/>
              <a:t> перевагу структурі, а не успадкуванню </a:t>
            </a:r>
          </a:p>
        </p:txBody>
      </p:sp>
      <p:sp>
        <p:nvSpPr>
          <p:cNvPr id="16387" name="Объект 2">
            <a:extLst>
              <a:ext uri="{FF2B5EF4-FFF2-40B4-BE49-F238E27FC236}">
                <a16:creationId xmlns:a16="http://schemas.microsoft.com/office/drawing/2014/main" id="{FE4937CD-456A-4435-862B-10517311AEC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6113" y="1617663"/>
            <a:ext cx="10972800" cy="45005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uk-UA" altLang="uk-UA" dirty="0"/>
              <a:t>Завжди </a:t>
            </a:r>
            <a:r>
              <a:rPr lang="uk-UA" altLang="uk-UA" dirty="0" err="1"/>
              <a:t>ставте</a:t>
            </a:r>
            <a:r>
              <a:rPr lang="uk-UA" altLang="uk-UA" dirty="0"/>
              <a:t> на перше місце структуру, композицію, якщо є можливість. Хтось може сперечатись з цим твердженням, але пріоритет композиції — набагато гнучкіший підхід, ніж реалізація через успадкування. Композиція дозволяє змінити поведінку класу під час виконання, задаючи властивості в поточному режимі. Використання інтерфейсів для створення класу, застосування поліморфізму, надає нам гнучкості в покращенні реалізації кожного разу. Навіть в книзі</a:t>
            </a:r>
            <a:r>
              <a:rPr lang="ru-RU" altLang="uk-UA" dirty="0"/>
              <a:t> </a:t>
            </a:r>
            <a:r>
              <a:rPr lang="ru-RU" altLang="uk-UA" dirty="0" err="1"/>
              <a:t>Effective</a:t>
            </a:r>
            <a:r>
              <a:rPr lang="ru-RU" altLang="uk-UA" dirty="0"/>
              <a:t> Java </a:t>
            </a:r>
            <a:r>
              <a:rPr lang="uk-UA" altLang="uk-UA" dirty="0"/>
              <a:t>говориться про переваги композиції над успадкуванням</a:t>
            </a:r>
            <a:r>
              <a:rPr lang="ru-RU" altLang="uk-UA" dirty="0"/>
              <a:t>. </a:t>
            </a:r>
            <a:br>
              <a:rPr lang="ru-RU" altLang="uk-UA" dirty="0"/>
            </a:br>
            <a:endParaRPr lang="uk-UA" alt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>
            <a:extLst>
              <a:ext uri="{FF2B5EF4-FFF2-40B4-BE49-F238E27FC236}">
                <a16:creationId xmlns:a16="http://schemas.microsoft.com/office/drawing/2014/main" id="{827D5405-4EE9-41A5-8E11-0778A201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Принцип підстановки </a:t>
            </a:r>
            <a:r>
              <a:rPr lang="uk-UA" altLang="uk-UA" dirty="0" err="1"/>
              <a:t>Лісков</a:t>
            </a:r>
            <a:r>
              <a:rPr lang="ru-RU" altLang="uk-UA" dirty="0"/>
              <a:t> (LSP)</a:t>
            </a:r>
            <a:endParaRPr lang="uk-UA" altLang="uk-UA" dirty="0"/>
          </a:p>
        </p:txBody>
      </p:sp>
      <p:sp>
        <p:nvSpPr>
          <p:cNvPr id="17411" name="Объект 2">
            <a:extLst>
              <a:ext uri="{FF2B5EF4-FFF2-40B4-BE49-F238E27FC236}">
                <a16:creationId xmlns:a16="http://schemas.microsoft.com/office/drawing/2014/main" id="{25A2B045-4CD2-4434-B381-8359D299DBF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6113" y="1617663"/>
            <a:ext cx="10972800" cy="45005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uk-UA" altLang="uk-UA" dirty="0"/>
              <a:t>Відповідно до принципу</a:t>
            </a:r>
            <a:r>
              <a:rPr lang="ru-RU" altLang="uk-UA" dirty="0"/>
              <a:t> </a:t>
            </a:r>
            <a:r>
              <a:rPr lang="ru-RU" altLang="uk-UA" dirty="0">
                <a:hlinkClick r:id="rId2"/>
              </a:rPr>
              <a:t>LSP</a:t>
            </a:r>
            <a:r>
              <a:rPr lang="ru-RU" altLang="uk-UA" dirty="0"/>
              <a:t>, </a:t>
            </a:r>
            <a:r>
              <a:rPr lang="uk-UA" altLang="uk-UA" dirty="0"/>
              <a:t>літера</a:t>
            </a:r>
            <a:r>
              <a:rPr lang="ru-RU" altLang="uk-UA" dirty="0"/>
              <a:t> L в </a:t>
            </a:r>
            <a:r>
              <a:rPr lang="ru-RU" altLang="uk-UA" dirty="0">
                <a:hlinkClick r:id="rId3"/>
              </a:rPr>
              <a:t>SOLID</a:t>
            </a:r>
            <a:r>
              <a:rPr lang="ru-RU" altLang="uk-UA" dirty="0"/>
              <a:t>, </a:t>
            </a:r>
            <a:r>
              <a:rPr lang="uk-UA" altLang="uk-UA" dirty="0"/>
              <a:t>функції, які використовують посилання на базові класи, повинні мати можливість використовувати об'єкти похідних класів, не знаючи про це.</a:t>
            </a:r>
            <a:r>
              <a:rPr lang="ru-RU" altLang="uk-UA" dirty="0"/>
              <a:t> LSP </a:t>
            </a:r>
            <a:r>
              <a:rPr lang="uk-UA" altLang="uk-UA" dirty="0"/>
              <a:t>тісно зв'язаний з принципом унікальної відповідальності і принципом поділу інтерфейсів. Якщо у базового класу більше функціональності, ніж у похідного, таке відношення порушує принцип</a:t>
            </a:r>
            <a:r>
              <a:rPr lang="ru-RU" altLang="uk-UA" dirty="0"/>
              <a:t> LSP. </a:t>
            </a:r>
            <a:r>
              <a:rPr lang="uk-UA" altLang="uk-UA" dirty="0"/>
              <a:t>Щоб дотримуватись цього принципу, похідний клас або підклас повинен розширяти функціональність, а не звужувати її</a:t>
            </a:r>
            <a:r>
              <a:rPr lang="ru-RU" altLang="uk-UA" dirty="0"/>
              <a:t>. </a:t>
            </a:r>
            <a:br>
              <a:rPr lang="ru-RU" altLang="uk-UA" dirty="0"/>
            </a:br>
            <a:endParaRPr lang="uk-UA" alt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1066</Words>
  <Application>Microsoft Office PowerPoint</Application>
  <PresentationFormat>Широкоэкранный</PresentationFormat>
  <Paragraphs>33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Десять принципів ООД</vt:lpstr>
      <vt:lpstr>DRY (Не повторюйтесь)</vt:lpstr>
      <vt:lpstr>Інкапсулюйте те, що міняється </vt:lpstr>
      <vt:lpstr>Відкрито-закритий принцип дизайну</vt:lpstr>
      <vt:lpstr>Принцип унікальної відповідальності (SRP)</vt:lpstr>
      <vt:lpstr>Впровадження залежностей (DI) або принцип інверсії керування (IOC)</vt:lpstr>
      <vt:lpstr>Надавайте перевагу структурі, а не успадкуванню </vt:lpstr>
      <vt:lpstr>Принцип підстановки Лісков (LSP)</vt:lpstr>
      <vt:lpstr>Принцип поділу інтерфейсів (ISP)</vt:lpstr>
      <vt:lpstr>Програмування для інтерфейсу, а не реалізації</vt:lpstr>
      <vt:lpstr>Принцип делегування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Десять принципів ООД</dc:title>
  <dc:creator>Шейко Ростислав Олександрович</dc:creator>
  <cp:lastModifiedBy>Шейко Ростислав Олександрович</cp:lastModifiedBy>
  <cp:revision>2</cp:revision>
  <dcterms:created xsi:type="dcterms:W3CDTF">2023-12-18T19:59:02Z</dcterms:created>
  <dcterms:modified xsi:type="dcterms:W3CDTF">2023-12-18T20:28:13Z</dcterms:modified>
</cp:coreProperties>
</file>