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04" r:id="rId2"/>
    <p:sldId id="672" r:id="rId3"/>
    <p:sldId id="884" r:id="rId4"/>
    <p:sldId id="673" r:id="rId5"/>
    <p:sldId id="898" r:id="rId6"/>
    <p:sldId id="899" r:id="rId7"/>
    <p:sldId id="675" r:id="rId8"/>
    <p:sldId id="676" r:id="rId9"/>
    <p:sldId id="900" r:id="rId10"/>
    <p:sldId id="678" r:id="rId11"/>
    <p:sldId id="679" r:id="rId12"/>
    <p:sldId id="901" r:id="rId13"/>
    <p:sldId id="902" r:id="rId14"/>
    <p:sldId id="903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4B3F2-8EB0-4128-925C-B145FF1389EE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5BC63-04B9-4952-AAA9-ED510F36D79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9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42705013-1FF2-41A9-9F51-F4C9458BC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7DA37910-87B3-4BA9-836E-5CED252A7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7418D8C2-C737-4184-AAA8-76B3D7D4B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25619B-861B-445A-829B-C254BEE71FC2}" type="slidenum">
              <a:rPr lang="de-DE" altLang="ru-RU">
                <a:latin typeface="Calibri" panose="020F0502020204030204" pitchFamily="34" charset="0"/>
              </a:rPr>
              <a:pPr/>
              <a:t>2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9D5BE-2003-439A-8788-5E045231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FAF48F-53FA-4F69-BA62-BB17AA32D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E81BB-1166-4A32-83B6-E84385EE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4A89C-699B-45C1-A5D1-E8F4482C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CF54F-FFA6-437B-B41C-7C2371AE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12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09B83-7A28-430A-B11C-621BC274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0B5484-6303-4B02-BB85-30975581F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9BF19-419F-4CE2-8C53-60C7EA9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C044D-AFDB-4045-949F-C669D3B7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C9146-70B3-45E8-ABB3-B16C599D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102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61D4FC-3957-46AD-A0D4-A84355983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DF1063-4B03-43DF-B409-897B0053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89369-E3A2-4F96-AEB4-311A534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90E93-73FA-4D13-85E3-0995FC79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00562-B191-41A1-AF82-FA2AB35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115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C92DC-6650-4B7F-9A05-2131A092D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74394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89F52-A8E4-4854-AC82-EB98CCB0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69FF1-0FBF-4975-AFB9-2C0EA008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72EBC1-CDDA-4AB8-839B-C0CFF0B2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7802E-B672-46B8-B60F-23F2C46A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05509-16A0-4DD0-865C-7F512CA5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28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2B192-B11D-4689-AA30-DE9B59F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79222E-FF2D-4ADE-A4CA-CF31D6A9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89675-9E2C-415C-869E-E9F9C5A0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B3C79-6257-4468-AC04-D0F6D991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CEB75-0452-4EB7-873D-21A47225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349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D40FD-037D-4BE9-A695-2A81AB7D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81229-6896-40EA-A42A-7E691F5CC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00C638-8F7C-4D0D-BD13-A0C0DC5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477F8A-00BF-4792-B3C6-D40E8C78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E7946-E2E0-4147-999A-5C2AE70D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8F9D05-5A36-410D-99D5-7C762D5B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40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08329-5B93-4E39-8CBA-C91178E8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F72230-A5D6-461D-AACF-3C0155C4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1B791-6908-49CC-8204-22920B8E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B655EE-3BCA-44AA-B61E-62FF18B2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DB1974-7221-458B-87C1-F2C42BB85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657F19-BE8E-46B9-A5DF-F5444841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D27052-E26E-4CBF-961F-CBEC1125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79FE4-D7EF-4C3A-B24B-B31C5CEA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164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2ACD7-5C49-423F-A929-4A7D9491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6F85D4-BEB6-4540-B7CE-8F56BD54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14AF93-EA00-4135-AD51-42BB6518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C23064-676D-409B-BFF0-46399CAC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7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2269C9-8D07-4380-843E-3D8981AA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3280A9-CD98-4ABA-9F5F-65B1FA4A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6304FD-0261-4B10-9C2B-AB0241FE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0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8903-C028-40F7-9A64-9F56D3C6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3C286-B6DC-42E3-B003-591778FF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9B7C86-C06A-4F87-B4C5-1E0005AF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637753-F888-4F82-9075-6DC20595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096619-9CA0-4AEA-B88B-8B39DEF1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624E29-E648-4155-BC4B-C1855443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11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A15FB-981E-4DB2-AE83-5E447864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F1D7D8-9079-40E2-8AF5-AD381AAA6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E18BB-2536-4B7F-8E7E-E302CCA1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7C174-68CC-4FB3-A382-0098647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D9F00B-6C1C-483A-B0CC-C9F707C5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6E699-8B36-41EA-9A09-487FDCF3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88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587EE-2ADE-4E34-A624-4E931133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01C968-94A0-49D6-921E-55FA5BBC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8DC34-3D90-4E29-8EFE-8D04A0CA6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BDEF-DB0C-40CE-9FDE-04A392715B5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06EA4-8C6B-4B4F-8206-AEE7BEE4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EED4B-7685-4E22-BCDB-C27D2E4C2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0261-327D-40CA-8188-110AEB8042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03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13" Type="http://schemas.openxmlformats.org/officeDocument/2006/relationships/hyperlink" Target="https://ru.wikipedia.org/wiki/%D0%A1%D0%B8%D1%81%D1%82%D0%B5%D0%BC%D0%B0" TargetMode="External"/><Relationship Id="rId3" Type="http://schemas.openxmlformats.org/officeDocument/2006/relationships/hyperlink" Target="https://ru.wikipedia.org/wiki/%D0%9F%D1%80%D0%BE%D0%B5%D0%BA%D1%82%D0%B8%D1%80%D0%BE%D0%B2%D0%B0%D0%BD%D0%B8%D0%B5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12" Type="http://schemas.openxmlformats.org/officeDocument/2006/relationships/hyperlink" Target="https://ru.wikipedia.org/wiki/%D0%98%D0%B4%D0%B8%D0%BE%D0%BC%D0%B0_(%D0%BF%D1%80%D0%BE%D0%B3%D1%80%D0%B0%D0%BC%D0%BC%D0%B8%D1%80%D0%BE%D0%B2%D0%B0%D0%BD%D0%B8%D0%B5)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D%D1%82%D0%B5%D0%BA%D1%81%D1%82" TargetMode="External"/><Relationship Id="rId11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Relationship Id="rId5" Type="http://schemas.openxmlformats.org/officeDocument/2006/relationships/hyperlink" Target="https://ru.wikipedia.org/wiki/%D0%9F%D1%80%D0%BE%D0%B5%D0%BA%D1%82%D0%B8%D1%80%D0%BE%D0%B2%D0%B0%D0%BD%D0%B8%D0%B5" TargetMode="External"/><Relationship Id="rId15" Type="http://schemas.openxmlformats.org/officeDocument/2006/relationships/hyperlink" Target="https://ru.wikipedia.org/wiki/%D0%92%D1%8B%D1%87%D0%B8%D1%81%D0%BB%D0%B5%D0%BD%D0%B8%D0%B5" TargetMode="External"/><Relationship Id="rId10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4" Type="http://schemas.openxmlformats.org/officeDocument/2006/relationships/hyperlink" Target="https://ru.wikipedia.org/wiki/%D0%90%D1%80%D1%85%D0%B8%D1%82%D0%B5%D0%BA%D1%82%D1%83%D1%80%D0%B0_%D0%BF%D1%80%D0%BE%D0%B3%D1%80%D0%B0%D0%BC%D0%BC%D0%BD%D0%BE%D0%B3%D0%BE_%D0%BE%D0%B1%D0%B5%D1%81%D0%BF%D0%B5%D1%87%D0%B5%D0%BD%D0%B8%D1%8F" TargetMode="External"/><Relationship Id="rId9" Type="http://schemas.openxmlformats.org/officeDocument/2006/relationships/hyperlink" Target="https://ru.wikipedia.org/wiki/%D0%92%D0%B7%D0%B0%D0%B8%D0%BC%D0%BE%D0%B4%D0%B5%D0%B9%D1%81%D1%82%D0%B2%D0%B8%D0%B5" TargetMode="External"/><Relationship Id="rId14" Type="http://schemas.openxmlformats.org/officeDocument/2006/relationships/hyperlink" Target="https://ru.wikipedia.org/wiki/%D0%90%D0%BB%D0%B3%D0%BE%D1%80%D0%B8%D1%82%D0%B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патерни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проектування </a:t>
            </a:r>
          </a:p>
        </p:txBody>
      </p:sp>
    </p:spTree>
    <p:extLst>
      <p:ext uri="{BB962C8B-B14F-4D97-AF65-F5344CB8AC3E}">
        <p14:creationId xmlns:p14="http://schemas.microsoft.com/office/powerpoint/2010/main" val="367032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62437D34-5F70-42A4-A043-1D96F801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50825"/>
            <a:ext cx="7886700" cy="663575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Composite</a:t>
            </a:r>
            <a:r>
              <a:rPr lang="ru-RU" altLang="ru-RU"/>
              <a:t> (1)</a:t>
            </a:r>
          </a:p>
        </p:txBody>
      </p:sp>
      <p:sp>
        <p:nvSpPr>
          <p:cNvPr id="274435" name="Объект 2">
            <a:extLst>
              <a:ext uri="{FF2B5EF4-FFF2-40B4-BE49-F238E27FC236}">
                <a16:creationId xmlns:a16="http://schemas.microsoft.com/office/drawing/2014/main" id="{0AEFF882-BC12-4B79-9D07-3A66BDF3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638" y="1014413"/>
            <a:ext cx="8447087" cy="9779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altLang="ru-RU" dirty="0"/>
              <a:t>Використовується при роботі з деревовидними структурами</a:t>
            </a:r>
          </a:p>
          <a:p>
            <a:pPr>
              <a:defRPr/>
            </a:pPr>
            <a:r>
              <a:rPr lang="uk-UA" altLang="ru-RU" dirty="0"/>
              <a:t>Дозволяє однаковим чином звертатись до окремих об'єктів і до груп об'єктів</a:t>
            </a:r>
          </a:p>
        </p:txBody>
      </p:sp>
      <p:graphicFrame>
        <p:nvGraphicFramePr>
          <p:cNvPr id="30724" name="Объект 3">
            <a:extLst>
              <a:ext uri="{FF2B5EF4-FFF2-40B4-BE49-F238E27FC236}">
                <a16:creationId xmlns:a16="http://schemas.microsoft.com/office/drawing/2014/main" id="{00B60CE6-8F69-4275-A3CA-FACCA1DBE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2525" y="2252663"/>
          <a:ext cx="6202363" cy="41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3975689" imgH="2667484" progId="Visio.Drawing.11">
                  <p:embed/>
                </p:oleObj>
              </mc:Choice>
              <mc:Fallback>
                <p:oleObj name="Visio" r:id="rId3" imgW="3975689" imgH="2667484" progId="Visio.Drawing.11">
                  <p:embed/>
                  <p:pic>
                    <p:nvPicPr>
                      <p:cNvPr id="30724" name="Объект 3">
                        <a:extLst>
                          <a:ext uri="{FF2B5EF4-FFF2-40B4-BE49-F238E27FC236}">
                            <a16:creationId xmlns:a16="http://schemas.microsoft.com/office/drawing/2014/main" id="{00B60CE6-8F69-4275-A3CA-FACCA1DBE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252663"/>
                        <a:ext cx="6202363" cy="416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5D4CF66D-B050-48C5-A1EE-D4DC0233CF5B}"/>
              </a:ext>
            </a:extLst>
          </p:cNvPr>
          <p:cNvSpPr txBox="1">
            <a:spLocks/>
          </p:cNvSpPr>
          <p:nvPr/>
        </p:nvSpPr>
        <p:spPr bwMode="auto">
          <a:xfrm>
            <a:off x="1290638" y="2252663"/>
            <a:ext cx="367188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uk-UA" i="1" kern="0" dirty="0"/>
              <a:t>Компонент</a:t>
            </a:r>
            <a:r>
              <a:rPr lang="uk-UA" kern="0" dirty="0"/>
              <a:t> – батьківський клас (інтерфейс) для елементів дерева</a:t>
            </a:r>
          </a:p>
          <a:p>
            <a:pPr lvl="1">
              <a:defRPr/>
            </a:pPr>
            <a:r>
              <a:rPr lang="uk-UA" i="1" kern="0" dirty="0"/>
              <a:t>Лист</a:t>
            </a:r>
            <a:r>
              <a:rPr lang="uk-UA" kern="0" dirty="0"/>
              <a:t> – одиночний елемент</a:t>
            </a:r>
          </a:p>
          <a:p>
            <a:pPr lvl="1">
              <a:defRPr/>
            </a:pPr>
            <a:r>
              <a:rPr lang="uk-UA" i="1" kern="0" dirty="0" err="1"/>
              <a:t>Компоновщик</a:t>
            </a:r>
            <a:r>
              <a:rPr lang="uk-UA" kern="0" dirty="0"/>
              <a:t> – група елементів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DDB6A31F-1F97-460C-BCBF-AC990607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14313"/>
            <a:ext cx="6172200" cy="688975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Composite</a:t>
            </a:r>
            <a:r>
              <a:rPr lang="ru-RU" altLang="ru-RU"/>
              <a:t> (2)</a:t>
            </a:r>
          </a:p>
        </p:txBody>
      </p:sp>
      <p:graphicFrame>
        <p:nvGraphicFramePr>
          <p:cNvPr id="31747" name="Объект 3">
            <a:extLst>
              <a:ext uri="{FF2B5EF4-FFF2-40B4-BE49-F238E27FC236}">
                <a16:creationId xmlns:a16="http://schemas.microsoft.com/office/drawing/2014/main" id="{0AAB36BA-CC6C-4661-A9C4-390CD561A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1027113"/>
          <a:ext cx="8804275" cy="556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4891059" imgH="3089120" progId="Visio.Drawing.11">
                  <p:embed/>
                </p:oleObj>
              </mc:Choice>
              <mc:Fallback>
                <p:oleObj name="Visio" r:id="rId3" imgW="4891059" imgH="3089120" progId="Visio.Drawing.11">
                  <p:embed/>
                  <p:pic>
                    <p:nvPicPr>
                      <p:cNvPr id="31747" name="Объект 3">
                        <a:extLst>
                          <a:ext uri="{FF2B5EF4-FFF2-40B4-BE49-F238E27FC236}">
                            <a16:creationId xmlns:a16="http://schemas.microsoft.com/office/drawing/2014/main" id="{0AAB36BA-CC6C-4661-A9C4-390CD561A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027113"/>
                        <a:ext cx="8804275" cy="556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497D2595-1652-40D0-BA03-98A97F3B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ru-RU"/>
              <a:t>Adapter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A70E6-369C-4D2B-9DDF-55711A5C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244600"/>
            <a:ext cx="9034462" cy="3073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uk-UA" dirty="0"/>
              <a:t>Адаптери необхідні в тому випадку, коли клас має відповідні методи для підтримки певної поведінки, але не реалізує необхідні інтерфейси</a:t>
            </a:r>
          </a:p>
          <a:p>
            <a:pPr lvl="1">
              <a:defRPr/>
            </a:pPr>
            <a:r>
              <a:rPr lang="uk-UA" i="1" dirty="0"/>
              <a:t>Клієнт</a:t>
            </a:r>
            <a:r>
              <a:rPr lang="uk-UA" dirty="0"/>
              <a:t>  вміє працювати з одним інтерфейсом (</a:t>
            </a:r>
            <a:r>
              <a:rPr lang="uk-UA" i="1" dirty="0"/>
              <a:t>Цільовий інтерфейс)</a:t>
            </a:r>
            <a:r>
              <a:rPr lang="uk-UA" dirty="0"/>
              <a:t>, при цьому хоче викликати об'єкт, який реалізує інший інтерфейс (</a:t>
            </a:r>
            <a:r>
              <a:rPr lang="uk-UA" i="1" dirty="0" err="1"/>
              <a:t>Адаптуємий</a:t>
            </a:r>
            <a:r>
              <a:rPr lang="uk-UA" i="1" dirty="0"/>
              <a:t> інтерфейс</a:t>
            </a:r>
            <a:r>
              <a:rPr lang="uk-UA" dirty="0"/>
              <a:t>).</a:t>
            </a:r>
          </a:p>
          <a:p>
            <a:pPr lvl="1">
              <a:defRPr/>
            </a:pPr>
            <a:r>
              <a:rPr lang="uk-UA" i="1" dirty="0"/>
              <a:t>Цільовий інтерфейс і</a:t>
            </a:r>
            <a:r>
              <a:rPr lang="uk-UA" dirty="0"/>
              <a:t> </a:t>
            </a:r>
            <a:r>
              <a:rPr lang="uk-UA" i="1" dirty="0" err="1"/>
              <a:t>Адаптуємий</a:t>
            </a:r>
            <a:r>
              <a:rPr lang="uk-UA" i="1" dirty="0"/>
              <a:t> інтерфейс </a:t>
            </a:r>
            <a:r>
              <a:rPr lang="uk-UA" dirty="0"/>
              <a:t>мають схожі методи, але не є родичами в ієрархії спадкування</a:t>
            </a:r>
          </a:p>
          <a:p>
            <a:pPr lvl="1">
              <a:defRPr/>
            </a:pPr>
            <a:r>
              <a:rPr lang="uk-UA" dirty="0"/>
              <a:t>Адаптер – клас, який перетворює виклики одного інтерфейсу в інший (</a:t>
            </a:r>
            <a:r>
              <a:rPr lang="uk-UA" i="1" dirty="0"/>
              <a:t>Цільового </a:t>
            </a:r>
            <a:r>
              <a:rPr lang="uk-UA" dirty="0"/>
              <a:t>в</a:t>
            </a:r>
            <a:r>
              <a:rPr lang="uk-UA" i="1" dirty="0"/>
              <a:t> </a:t>
            </a:r>
            <a:r>
              <a:rPr lang="uk-UA" i="1" dirty="0" err="1"/>
              <a:t>Адаптуємий</a:t>
            </a:r>
            <a:r>
              <a:rPr lang="uk-UA" i="1" dirty="0"/>
              <a:t>)</a:t>
            </a:r>
            <a:endParaRPr lang="uk-UA" dirty="0"/>
          </a:p>
        </p:txBody>
      </p:sp>
      <p:graphicFrame>
        <p:nvGraphicFramePr>
          <p:cNvPr id="32772" name="Объект 3">
            <a:extLst>
              <a:ext uri="{FF2B5EF4-FFF2-40B4-BE49-F238E27FC236}">
                <a16:creationId xmlns:a16="http://schemas.microsoft.com/office/drawing/2014/main" id="{1B1ED6C9-F1A5-49D3-8D3F-F0F9749CA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4227513"/>
          <a:ext cx="7470775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5619638" imgH="1952693" progId="Visio.Drawing.11">
                  <p:embed/>
                </p:oleObj>
              </mc:Choice>
              <mc:Fallback>
                <p:oleObj name="Visio" r:id="rId3" imgW="5619638" imgH="1952693" progId="Visio.Drawing.11">
                  <p:embed/>
                  <p:pic>
                    <p:nvPicPr>
                      <p:cNvPr id="32772" name="Объект 3">
                        <a:extLst>
                          <a:ext uri="{FF2B5EF4-FFF2-40B4-BE49-F238E27FC236}">
                            <a16:creationId xmlns:a16="http://schemas.microsoft.com/office/drawing/2014/main" id="{1B1ED6C9-F1A5-49D3-8D3F-F0F9749CA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227513"/>
                        <a:ext cx="7470775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E77F74C1-8B34-4947-A0BE-F1D2F6EE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82662"/>
          </a:xfrm>
        </p:spPr>
        <p:txBody>
          <a:bodyPr/>
          <a:lstStyle/>
          <a:p>
            <a:r>
              <a:rPr lang="en-US" altLang="ru-RU"/>
              <a:t>Proxy</a:t>
            </a:r>
            <a:endParaRPr lang="ru-RU" altLang="ru-RU"/>
          </a:p>
        </p:txBody>
      </p:sp>
      <p:sp>
        <p:nvSpPr>
          <p:cNvPr id="33795" name="Объект 2">
            <a:extLst>
              <a:ext uri="{FF2B5EF4-FFF2-40B4-BE49-F238E27FC236}">
                <a16:creationId xmlns:a16="http://schemas.microsoft.com/office/drawing/2014/main" id="{F5F387C2-7794-4F71-A3D0-71FFF939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63" y="1206500"/>
            <a:ext cx="9667875" cy="2630488"/>
          </a:xfrm>
        </p:spPr>
        <p:txBody>
          <a:bodyPr>
            <a:normAutofit fontScale="92500"/>
          </a:bodyPr>
          <a:lstStyle/>
          <a:p>
            <a:r>
              <a:rPr lang="uk-UA" altLang="ru-RU" dirty="0"/>
              <a:t>Шаблон дозволяє контролювати доступ до іншого об'єкта, який підтримує аналогічний інтерфейс</a:t>
            </a:r>
          </a:p>
          <a:p>
            <a:pPr lvl="1"/>
            <a:r>
              <a:rPr lang="uk-UA" altLang="ru-RU" i="1" dirty="0"/>
              <a:t>Реальний суб'єкт </a:t>
            </a:r>
            <a:r>
              <a:rPr lang="uk-UA" altLang="ru-RU" dirty="0"/>
              <a:t>– об'єкт, з яким повинен взаємодіяти клієнт</a:t>
            </a:r>
            <a:endParaRPr lang="uk-UA" altLang="ru-RU" i="1" dirty="0"/>
          </a:p>
          <a:p>
            <a:pPr lvl="1"/>
            <a:r>
              <a:rPr lang="uk-UA" altLang="ru-RU" i="1" dirty="0"/>
              <a:t>Суб'єкт </a:t>
            </a:r>
            <a:r>
              <a:rPr lang="uk-UA" altLang="ru-RU" dirty="0"/>
              <a:t>– абстрактний клас (або інтерфейс), від якого успадковується </a:t>
            </a:r>
            <a:r>
              <a:rPr lang="uk-UA" altLang="ru-RU" i="1" dirty="0"/>
              <a:t>Реальний суб'єкт</a:t>
            </a:r>
          </a:p>
          <a:p>
            <a:pPr lvl="1"/>
            <a:r>
              <a:rPr lang="uk-UA" altLang="ru-RU" i="1" dirty="0"/>
              <a:t>Проксі</a:t>
            </a:r>
            <a:r>
              <a:rPr lang="uk-UA" altLang="ru-RU" dirty="0"/>
              <a:t> – клас, що успадковується від </a:t>
            </a:r>
            <a:r>
              <a:rPr lang="uk-UA" altLang="ru-RU" i="1" dirty="0"/>
              <a:t>Суб'єкта, який </a:t>
            </a:r>
            <a:r>
              <a:rPr lang="uk-UA" altLang="ru-RU" dirty="0"/>
              <a:t>виступає як обгортка для </a:t>
            </a:r>
            <a:r>
              <a:rPr lang="uk-UA" altLang="ru-RU" i="1" dirty="0"/>
              <a:t>Реального суб'єкта</a:t>
            </a:r>
            <a:r>
              <a:rPr lang="uk-UA" altLang="ru-RU" dirty="0"/>
              <a:t>. Передає виклики </a:t>
            </a:r>
            <a:r>
              <a:rPr lang="uk-UA" altLang="ru-RU" i="1" dirty="0"/>
              <a:t>Клієнта</a:t>
            </a:r>
            <a:r>
              <a:rPr lang="uk-UA" altLang="ru-RU" dirty="0"/>
              <a:t> </a:t>
            </a:r>
            <a:r>
              <a:rPr lang="uk-UA" altLang="ru-RU" i="1" dirty="0"/>
              <a:t>Реальному суб'єкту</a:t>
            </a:r>
            <a:endParaRPr lang="uk-UA" altLang="ru-RU" dirty="0"/>
          </a:p>
        </p:txBody>
      </p:sp>
      <p:graphicFrame>
        <p:nvGraphicFramePr>
          <p:cNvPr id="33796" name="Объект 4">
            <a:extLst>
              <a:ext uri="{FF2B5EF4-FFF2-40B4-BE49-F238E27FC236}">
                <a16:creationId xmlns:a16="http://schemas.microsoft.com/office/drawing/2014/main" id="{195A26CC-EEAC-4B9A-8B1F-67E9B8F66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3836988"/>
          <a:ext cx="6623050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4362735" imgH="1895609" progId="Visio.Drawing.11">
                  <p:embed/>
                </p:oleObj>
              </mc:Choice>
              <mc:Fallback>
                <p:oleObj name="Visio" r:id="rId3" imgW="4362735" imgH="1895609" progId="Visio.Drawing.11">
                  <p:embed/>
                  <p:pic>
                    <p:nvPicPr>
                      <p:cNvPr id="33796" name="Объект 4">
                        <a:extLst>
                          <a:ext uri="{FF2B5EF4-FFF2-40B4-BE49-F238E27FC236}">
                            <a16:creationId xmlns:a16="http://schemas.microsoft.com/office/drawing/2014/main" id="{195A26CC-EEAC-4B9A-8B1F-67E9B8F66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836988"/>
                        <a:ext cx="6623050" cy="287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8CCBBDE4-A900-4039-AC7E-7253F42A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66762"/>
          </a:xfrm>
        </p:spPr>
        <p:txBody>
          <a:bodyPr/>
          <a:lstStyle/>
          <a:p>
            <a:r>
              <a:rPr lang="en-US" altLang="ru-RU"/>
              <a:t>Observer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5C353-44E6-4145-9888-349F0B6A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130300"/>
            <a:ext cx="10448925" cy="302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uk-UA" dirty="0"/>
              <a:t>Визначає механізм для класу, який дозволяє отримувати сповіщення від об'єктів інших класів при зміні їх стану</a:t>
            </a:r>
          </a:p>
          <a:p>
            <a:pPr lvl="1">
              <a:defRPr/>
            </a:pPr>
            <a:r>
              <a:rPr lang="uk-UA" i="1" dirty="0"/>
              <a:t>Спостережуваний суб'єкт </a:t>
            </a:r>
            <a:r>
              <a:rPr lang="uk-UA" dirty="0"/>
              <a:t>– клас, зміна стану якого доступна для спостереження. Крім основного функціоналу містить методи по додаванню, видаленню і сповіщенню спостерігачів</a:t>
            </a:r>
          </a:p>
          <a:p>
            <a:pPr lvl="1">
              <a:defRPr/>
            </a:pPr>
            <a:r>
              <a:rPr lang="uk-UA" i="1" dirty="0"/>
              <a:t>Приватний спостерігач</a:t>
            </a:r>
            <a:r>
              <a:rPr lang="uk-UA" dirty="0"/>
              <a:t> – клас, який відслідковує зміну стану</a:t>
            </a:r>
            <a:r>
              <a:rPr lang="uk-UA" i="1" dirty="0"/>
              <a:t> Спостережуваного суб'єкту</a:t>
            </a:r>
            <a:endParaRPr lang="uk-UA" dirty="0"/>
          </a:p>
          <a:p>
            <a:pPr lvl="1">
              <a:defRPr/>
            </a:pPr>
            <a:r>
              <a:rPr lang="uk-UA" i="1" dirty="0"/>
              <a:t>Спостерігач</a:t>
            </a:r>
            <a:r>
              <a:rPr lang="uk-UA" dirty="0"/>
              <a:t> – абстрактний клас (або інтерфейс), з допомогою якого </a:t>
            </a:r>
            <a:r>
              <a:rPr lang="uk-UA" i="1" dirty="0"/>
              <a:t>Спостережуваний суб'єкт </a:t>
            </a:r>
            <a:r>
              <a:rPr lang="uk-UA" dirty="0"/>
              <a:t>передає сповіщення </a:t>
            </a:r>
            <a:r>
              <a:rPr lang="uk-UA" i="1" dirty="0"/>
              <a:t>Приватному</a:t>
            </a:r>
            <a:r>
              <a:rPr lang="uk-UA" dirty="0"/>
              <a:t> </a:t>
            </a:r>
            <a:r>
              <a:rPr lang="uk-UA" i="1" dirty="0"/>
              <a:t>спостерігачу</a:t>
            </a:r>
          </a:p>
          <a:p>
            <a:pPr lvl="1">
              <a:defRPr/>
            </a:pPr>
            <a:endParaRPr lang="uk-UA" dirty="0"/>
          </a:p>
        </p:txBody>
      </p:sp>
      <p:graphicFrame>
        <p:nvGraphicFramePr>
          <p:cNvPr id="34820" name="Объект 3">
            <a:extLst>
              <a:ext uri="{FF2B5EF4-FFF2-40B4-BE49-F238E27FC236}">
                <a16:creationId xmlns:a16="http://schemas.microsoft.com/office/drawing/2014/main" id="{05737E4D-93B2-454B-A57D-8661494A8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3989388"/>
          <a:ext cx="5430838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4181674" imgH="2200480" progId="Visio.Drawing.11">
                  <p:embed/>
                </p:oleObj>
              </mc:Choice>
              <mc:Fallback>
                <p:oleObj name="Visio" r:id="rId3" imgW="4181674" imgH="2200480" progId="Visio.Drawing.11">
                  <p:embed/>
                  <p:pic>
                    <p:nvPicPr>
                      <p:cNvPr id="34820" name="Объект 3">
                        <a:extLst>
                          <a:ext uri="{FF2B5EF4-FFF2-40B4-BE49-F238E27FC236}">
                            <a16:creationId xmlns:a16="http://schemas.microsoft.com/office/drawing/2014/main" id="{05737E4D-93B2-454B-A57D-8661494A8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989388"/>
                        <a:ext cx="5430838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4EF5375A-6371-4040-9E1C-0B3947A2B5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8875" y="4162425"/>
            <a:ext cx="8670925" cy="1022350"/>
          </a:xfrm>
        </p:spPr>
        <p:txBody>
          <a:bodyPr/>
          <a:lstStyle/>
          <a:p>
            <a:pPr eaLnBrk="1" hangingPunct="1"/>
            <a:r>
              <a:rPr lang="uk-UA" altLang="ru-RU" sz="4000" dirty="0"/>
              <a:t>9.1. </a:t>
            </a:r>
            <a:r>
              <a:rPr lang="uk-UA" altLang="ru-RU" sz="4000" dirty="0" err="1"/>
              <a:t>Патерни</a:t>
            </a:r>
            <a:r>
              <a:rPr lang="uk-UA" altLang="ru-RU" sz="4000" dirty="0"/>
              <a:t> проектування</a:t>
            </a:r>
          </a:p>
        </p:txBody>
      </p:sp>
      <p:sp>
        <p:nvSpPr>
          <p:cNvPr id="21507" name="Текст 2">
            <a:extLst>
              <a:ext uri="{FF2B5EF4-FFF2-40B4-BE49-F238E27FC236}">
                <a16:creationId xmlns:a16="http://schemas.microsoft.com/office/drawing/2014/main" id="{17BA395F-B684-4382-A2CA-7B53D000724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38" y="3036888"/>
            <a:ext cx="5829300" cy="1125537"/>
          </a:xfrm>
        </p:spPr>
        <p:txBody>
          <a:bodyPr anchor="b"/>
          <a:lstStyle/>
          <a:p>
            <a:pPr marL="0" indent="0">
              <a:buFont typeface="Wingdings" panose="05000000000000000000" pitchFamily="2" charset="2"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9A4E3EF1-900C-4238-B4AB-18AA1A72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sz="3600" dirty="0" err="1"/>
              <a:t>Патерни</a:t>
            </a:r>
            <a:r>
              <a:rPr lang="uk-UA" altLang="ru-RU" sz="3600" dirty="0"/>
              <a:t> проектування</a:t>
            </a:r>
            <a:endParaRPr lang="uk-UA" alt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87BB2-176C-4E80-9AAA-31C66CFA0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005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b="1" dirty="0"/>
              <a:t>Шаблон проектування</a:t>
            </a:r>
            <a:r>
              <a:rPr lang="uk-UA" dirty="0"/>
              <a:t> чи </a:t>
            </a:r>
            <a:r>
              <a:rPr lang="uk-UA" b="1" dirty="0" err="1"/>
              <a:t>патерн</a:t>
            </a:r>
            <a:r>
              <a:rPr lang="ru-RU" dirty="0"/>
              <a:t> 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design</a:t>
            </a:r>
            <a:r>
              <a:rPr lang="ru-RU" i="1" dirty="0"/>
              <a:t> </a:t>
            </a:r>
            <a:r>
              <a:rPr lang="ru-RU" i="1" dirty="0" err="1"/>
              <a:t>pattern</a:t>
            </a:r>
            <a:r>
              <a:rPr lang="ru-RU" dirty="0"/>
              <a:t>) </a:t>
            </a:r>
            <a:r>
              <a:rPr lang="uk-UA" dirty="0"/>
              <a:t>в </a:t>
            </a:r>
            <a:r>
              <a:rPr lang="uk-UA" dirty="0">
                <a:hlinkClick r:id="rId3" tooltip="Проектирование программного обеспечения"/>
              </a:rPr>
              <a:t>розробці програмного забезпечення</a:t>
            </a:r>
            <a:r>
              <a:rPr lang="uk-UA" dirty="0"/>
              <a:t> — повторювана </a:t>
            </a:r>
            <a:r>
              <a:rPr lang="uk-UA" dirty="0">
                <a:hlinkClick r:id="rId4" tooltip="Архитектура программного обеспечения"/>
              </a:rPr>
              <a:t>архітектурна конструкція</a:t>
            </a:r>
            <a:r>
              <a:rPr lang="uk-UA" dirty="0"/>
              <a:t>, яка являє собою рішення проблеми </a:t>
            </a:r>
            <a:r>
              <a:rPr lang="uk-UA" dirty="0">
                <a:hlinkClick r:id="rId5" tooltip="Проектирование"/>
              </a:rPr>
              <a:t>проектування</a:t>
            </a:r>
            <a:r>
              <a:rPr lang="uk-UA" dirty="0"/>
              <a:t> в рамках деякого часто виникаючого </a:t>
            </a:r>
            <a:r>
              <a:rPr lang="uk-UA" dirty="0">
                <a:hlinkClick r:id="rId6" tooltip="Контекст"/>
              </a:rPr>
              <a:t>контексту</a:t>
            </a:r>
            <a:r>
              <a:rPr lang="uk-UA" dirty="0"/>
              <a:t>.</a:t>
            </a:r>
          </a:p>
          <a:p>
            <a:pPr>
              <a:defRPr/>
            </a:pPr>
            <a:r>
              <a:rPr lang="uk-UA" dirty="0"/>
              <a:t>Звичайно шаблон не є закінченим прикладом, який може бути прямо перетворений в </a:t>
            </a:r>
            <a:r>
              <a:rPr lang="uk-UA" dirty="0">
                <a:hlinkClick r:id="rId7" tooltip="Компьютерная программа"/>
              </a:rPr>
              <a:t>код</a:t>
            </a:r>
            <a:r>
              <a:rPr lang="uk-UA" dirty="0"/>
              <a:t>; це лише приклад рішення задачі, який можна використовувати в різних ситуаціях. </a:t>
            </a:r>
            <a:r>
              <a:rPr lang="uk-UA" dirty="0">
                <a:hlinkClick r:id="rId8" tooltip="Объектно-ориентированное программирование"/>
              </a:rPr>
              <a:t>Об'єктно-орієнтовані</a:t>
            </a:r>
            <a:r>
              <a:rPr lang="uk-UA" dirty="0"/>
              <a:t> шаблони показують відношення і </a:t>
            </a:r>
            <a:r>
              <a:rPr lang="uk-UA" dirty="0">
                <a:hlinkClick r:id="rId9" tooltip="Взаимодействие"/>
              </a:rPr>
              <a:t>взаємодію</a:t>
            </a:r>
            <a:r>
              <a:rPr lang="uk-UA" dirty="0"/>
              <a:t> між </a:t>
            </a:r>
            <a:r>
              <a:rPr lang="uk-UA" dirty="0">
                <a:hlinkClick r:id="rId10" tooltip="Класс (программирование)"/>
              </a:rPr>
              <a:t>класами</a:t>
            </a:r>
            <a:r>
              <a:rPr lang="uk-UA" dirty="0"/>
              <a:t> або </a:t>
            </a:r>
            <a:r>
              <a:rPr lang="uk-UA" dirty="0">
                <a:hlinkClick r:id="rId11" tooltip="Объект (программирование)"/>
              </a:rPr>
              <a:t>об'єктами</a:t>
            </a:r>
            <a:r>
              <a:rPr lang="uk-UA" dirty="0"/>
              <a:t>, без визначення того, які кінцеві класи або об'єкти додатку будуть використовуватись.</a:t>
            </a:r>
          </a:p>
          <a:p>
            <a:pPr>
              <a:defRPr/>
            </a:pPr>
            <a:r>
              <a:rPr lang="uk-UA" dirty="0"/>
              <a:t>«</a:t>
            </a:r>
            <a:r>
              <a:rPr lang="uk-UA" dirty="0" err="1"/>
              <a:t>Низькорівневі</a:t>
            </a:r>
            <a:r>
              <a:rPr lang="uk-UA" dirty="0"/>
              <a:t>» шаблони, які враховують специфіку конкретної мови програмування, називаються </a:t>
            </a:r>
            <a:r>
              <a:rPr lang="uk-UA" dirty="0">
                <a:hlinkClick r:id="rId12" tooltip="Идиома (программирование)"/>
              </a:rPr>
              <a:t>ідіомами</a:t>
            </a:r>
            <a:r>
              <a:rPr lang="uk-UA" dirty="0"/>
              <a:t>. Це хороші рішення проектування, характерні для конкретної мови або програмної платформи, і тому не універсальні.</a:t>
            </a:r>
          </a:p>
          <a:p>
            <a:pPr>
              <a:defRPr/>
            </a:pPr>
            <a:r>
              <a:rPr lang="uk-UA" dirty="0"/>
              <a:t>На найвищому рівні існують </a:t>
            </a:r>
            <a:r>
              <a:rPr lang="uk-UA" b="1" dirty="0"/>
              <a:t>архітектурні шаблони</a:t>
            </a:r>
            <a:r>
              <a:rPr lang="uk-UA" dirty="0"/>
              <a:t>, які охоплюють архітектуру всієї </a:t>
            </a:r>
            <a:r>
              <a:rPr lang="uk-UA" dirty="0">
                <a:hlinkClick r:id="rId13" tooltip="Система"/>
              </a:rPr>
              <a:t>програмної системи</a:t>
            </a:r>
            <a:r>
              <a:rPr lang="uk-UA" dirty="0"/>
              <a:t>.</a:t>
            </a:r>
          </a:p>
          <a:p>
            <a:pPr>
              <a:defRPr/>
            </a:pPr>
            <a:r>
              <a:rPr lang="uk-UA" dirty="0">
                <a:hlinkClick r:id="rId14" tooltip="Алгоритм"/>
              </a:rPr>
              <a:t>Алгоритми</a:t>
            </a:r>
            <a:r>
              <a:rPr lang="uk-UA" dirty="0"/>
              <a:t> за своєю суттю також є шаблонами, але не проектування, а </a:t>
            </a:r>
            <a:r>
              <a:rPr lang="uk-UA" dirty="0">
                <a:hlinkClick r:id="rId15" tooltip="Вычисление"/>
              </a:rPr>
              <a:t>обчислення</a:t>
            </a:r>
            <a:r>
              <a:rPr lang="uk-UA" dirty="0"/>
              <a:t>, так як вирішують обчислювальні задачі</a:t>
            </a:r>
            <a:r>
              <a:rPr lang="ru-RU" dirty="0"/>
              <a:t>.</a:t>
            </a:r>
          </a:p>
          <a:p>
            <a:pPr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E4F4CFC0-855F-4694-BE8F-8686D71D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95275"/>
            <a:ext cx="6172200" cy="792163"/>
          </a:xfrm>
        </p:spPr>
        <p:txBody>
          <a:bodyPr>
            <a:normAutofit fontScale="90000"/>
          </a:bodyPr>
          <a:lstStyle/>
          <a:p>
            <a:r>
              <a:rPr lang="uk-UA" altLang="ru-RU" dirty="0"/>
              <a:t>Шаблони проектування</a:t>
            </a:r>
            <a:r>
              <a:rPr lang="ru-RU" altLang="ru-RU" dirty="0"/>
              <a:t>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24670-B58E-4169-AE69-A42C1EDB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454150"/>
            <a:ext cx="11071225" cy="5118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uk-UA" b="1" i="1" dirty="0"/>
              <a:t>Шаблони проектування</a:t>
            </a:r>
            <a:r>
              <a:rPr lang="ru-RU" b="1" i="1" dirty="0"/>
              <a:t> </a:t>
            </a:r>
            <a:r>
              <a:rPr lang="ru-RU" dirty="0"/>
              <a:t>(</a:t>
            </a:r>
            <a:r>
              <a:rPr lang="en-US" b="1" i="1" dirty="0"/>
              <a:t>design patterns</a:t>
            </a:r>
            <a:r>
              <a:rPr lang="en-US" dirty="0"/>
              <a:t>) –</a:t>
            </a:r>
            <a:r>
              <a:rPr lang="ru-RU" dirty="0"/>
              <a:t> </a:t>
            </a:r>
            <a:r>
              <a:rPr lang="uk-UA" dirty="0"/>
              <a:t>архітектурна конструкція, яка використовується при вирішенні часто виникаючих задач програмування</a:t>
            </a:r>
          </a:p>
          <a:p>
            <a:pPr>
              <a:lnSpc>
                <a:spcPct val="120000"/>
              </a:lnSpc>
              <a:defRPr/>
            </a:pPr>
            <a:r>
              <a:rPr lang="uk-UA" dirty="0"/>
              <a:t>Шаблони показують взаємовідношення між класами і об'єктами</a:t>
            </a:r>
          </a:p>
          <a:p>
            <a:pPr>
              <a:lnSpc>
                <a:spcPct val="120000"/>
              </a:lnSpc>
              <a:defRPr/>
            </a:pPr>
            <a:r>
              <a:rPr lang="uk-UA" dirty="0"/>
              <a:t>Широке розповсюдження отримали 23 шаблони</a:t>
            </a:r>
            <a:r>
              <a:rPr lang="ru-RU" dirty="0"/>
              <a:t> (</a:t>
            </a:r>
            <a:r>
              <a:rPr lang="en-US" b="1" i="1" dirty="0" err="1"/>
              <a:t>GoF</a:t>
            </a:r>
            <a:r>
              <a:rPr lang="en-US" b="1" i="1" dirty="0"/>
              <a:t> patterns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uk-UA" dirty="0"/>
              <a:t>проектування, опубліковані в книзі</a:t>
            </a:r>
            <a:r>
              <a:rPr lang="ru-RU" dirty="0"/>
              <a:t> «</a:t>
            </a:r>
            <a:r>
              <a:rPr lang="en-US" b="1" i="1" dirty="0"/>
              <a:t>Design Patterns: Elements of Reusable Object-Oriented Software</a:t>
            </a:r>
            <a:r>
              <a:rPr lang="ru-RU" dirty="0"/>
              <a:t>» (1994)</a:t>
            </a:r>
          </a:p>
          <a:p>
            <a:pPr>
              <a:lnSpc>
                <a:spcPct val="120000"/>
              </a:lnSpc>
              <a:defRPr/>
            </a:pPr>
            <a:r>
              <a:rPr lang="uk-UA" dirty="0"/>
              <a:t>Класифікація шаблонів: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i="1" dirty="0"/>
              <a:t>creational patterns </a:t>
            </a:r>
            <a:r>
              <a:rPr lang="uk-UA" dirty="0"/>
              <a:t>(</a:t>
            </a:r>
            <a:r>
              <a:rPr lang="uk-UA" b="1" i="1" dirty="0" err="1"/>
              <a:t>породжуючі</a:t>
            </a:r>
            <a:r>
              <a:rPr lang="uk-UA" b="1" i="1" dirty="0"/>
              <a:t> шаблони</a:t>
            </a:r>
            <a:r>
              <a:rPr lang="uk-UA" dirty="0"/>
              <a:t>) – шаблони, зв'язані з процесом створення об'єктів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i="1" dirty="0"/>
              <a:t>structural patterns </a:t>
            </a:r>
            <a:r>
              <a:rPr lang="uk-UA" dirty="0"/>
              <a:t>(</a:t>
            </a:r>
            <a:r>
              <a:rPr lang="uk-UA" b="1" i="1" dirty="0"/>
              <a:t>структурні шаблони</a:t>
            </a:r>
            <a:r>
              <a:rPr lang="uk-UA" dirty="0"/>
              <a:t>) – шаблони, які відповідають за організацію </a:t>
            </a:r>
            <a:r>
              <a:rPr lang="uk-UA" dirty="0" err="1"/>
              <a:t>зв'язків</a:t>
            </a:r>
            <a:r>
              <a:rPr lang="uk-UA" dirty="0"/>
              <a:t> між різними класами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i="1" dirty="0"/>
              <a:t>behavioral patterns</a:t>
            </a:r>
            <a:r>
              <a:rPr lang="ru-RU" b="1" i="1" dirty="0"/>
              <a:t> </a:t>
            </a:r>
            <a:r>
              <a:rPr lang="uk-UA" dirty="0"/>
              <a:t>(</a:t>
            </a:r>
            <a:r>
              <a:rPr lang="uk-UA" b="1" i="1" dirty="0"/>
              <a:t>поведінкові шаблони</a:t>
            </a:r>
            <a:r>
              <a:rPr lang="uk-UA" dirty="0"/>
              <a:t>) – шаблони, які визначають алгоритми взаємодії об'єктів</a:t>
            </a:r>
            <a:r>
              <a:rPr lang="ru-RU" dirty="0"/>
              <a:t> </a:t>
            </a:r>
          </a:p>
          <a:p>
            <a:pPr lvl="1">
              <a:lnSpc>
                <a:spcPct val="120000"/>
              </a:lnSpc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51CFCAF0-D37F-4965-BEFD-7CBE46F4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33437"/>
          </a:xfrm>
        </p:spPr>
        <p:txBody>
          <a:bodyPr/>
          <a:lstStyle/>
          <a:p>
            <a:r>
              <a:rPr lang="uk-UA" altLang="ru-RU" dirty="0"/>
              <a:t>Шаблони проектування</a:t>
            </a:r>
            <a:r>
              <a:rPr lang="en-US" altLang="ru-RU" dirty="0"/>
              <a:t> (2)</a:t>
            </a:r>
            <a:endParaRPr lang="ru-RU" alt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939F09-5183-43DC-9517-2C8BBEBB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149350"/>
            <a:ext cx="4710113" cy="53768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Creational</a:t>
            </a:r>
          </a:p>
          <a:p>
            <a:pPr lvl="1">
              <a:defRPr/>
            </a:pPr>
            <a:r>
              <a:rPr lang="en-US" dirty="0"/>
              <a:t>Abstract factory  </a:t>
            </a:r>
            <a:r>
              <a:rPr lang="ru-RU" dirty="0"/>
              <a:t>(</a:t>
            </a:r>
            <a:r>
              <a:rPr lang="uk-UA" dirty="0"/>
              <a:t>абстрактна фабрика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Builder (</a:t>
            </a:r>
            <a:r>
              <a:rPr lang="uk-UA" dirty="0"/>
              <a:t>будівник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Factory Method (</a:t>
            </a:r>
            <a:r>
              <a:rPr lang="uk-UA" dirty="0"/>
              <a:t>фабричний метод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Prototype (</a:t>
            </a:r>
            <a:r>
              <a:rPr lang="ru-RU" dirty="0"/>
              <a:t>прототип)</a:t>
            </a:r>
          </a:p>
          <a:p>
            <a:pPr lvl="1">
              <a:defRPr/>
            </a:pPr>
            <a:r>
              <a:rPr lang="en-US" dirty="0"/>
              <a:t>Singleton (</a:t>
            </a:r>
            <a:r>
              <a:rPr lang="ru-RU" dirty="0"/>
              <a:t>одиночка)</a:t>
            </a:r>
            <a:endParaRPr lang="en-US" dirty="0"/>
          </a:p>
          <a:p>
            <a:pPr>
              <a:defRPr/>
            </a:pPr>
            <a:r>
              <a:rPr lang="en-US" dirty="0"/>
              <a:t>Structural</a:t>
            </a:r>
            <a:endParaRPr lang="ru-RU" dirty="0"/>
          </a:p>
          <a:p>
            <a:pPr lvl="1">
              <a:defRPr/>
            </a:pPr>
            <a:r>
              <a:rPr lang="en-US" dirty="0"/>
              <a:t>Adapter </a:t>
            </a:r>
            <a:r>
              <a:rPr lang="ru-RU" dirty="0"/>
              <a:t>(адаптер)</a:t>
            </a:r>
          </a:p>
          <a:p>
            <a:pPr lvl="1">
              <a:defRPr/>
            </a:pPr>
            <a:r>
              <a:rPr lang="en-US" dirty="0"/>
              <a:t>Bridge (</a:t>
            </a:r>
            <a:r>
              <a:rPr lang="uk-UA" dirty="0"/>
              <a:t>міст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Composite (</a:t>
            </a:r>
            <a:r>
              <a:rPr lang="ru-RU" dirty="0"/>
              <a:t>компоновщик)</a:t>
            </a:r>
          </a:p>
          <a:p>
            <a:pPr lvl="1">
              <a:defRPr/>
            </a:pPr>
            <a:r>
              <a:rPr lang="en-US" dirty="0"/>
              <a:t>Decorator (</a:t>
            </a:r>
            <a:r>
              <a:rPr lang="ru-RU" dirty="0"/>
              <a:t>декоратор)</a:t>
            </a:r>
          </a:p>
          <a:p>
            <a:pPr lvl="1">
              <a:defRPr/>
            </a:pPr>
            <a:r>
              <a:rPr lang="en-US" dirty="0"/>
              <a:t>Facade (</a:t>
            </a:r>
            <a:r>
              <a:rPr lang="ru-RU" dirty="0"/>
              <a:t>фасад)</a:t>
            </a:r>
          </a:p>
          <a:p>
            <a:pPr lvl="1">
              <a:defRPr/>
            </a:pPr>
            <a:r>
              <a:rPr lang="en-US" dirty="0"/>
              <a:t>Flyweight (</a:t>
            </a:r>
            <a:r>
              <a:rPr lang="uk-UA" dirty="0"/>
              <a:t>пристосуванець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Proxy (</a:t>
            </a:r>
            <a:r>
              <a:rPr lang="uk-UA" dirty="0"/>
              <a:t>замісник</a:t>
            </a:r>
            <a:r>
              <a:rPr lang="ru-RU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57474D-43CD-41D4-B6E5-A5A15033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050" y="1149350"/>
            <a:ext cx="3587750" cy="53768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Behavioral</a:t>
            </a:r>
            <a:endParaRPr lang="ru-RU" dirty="0"/>
          </a:p>
          <a:p>
            <a:pPr lvl="1">
              <a:defRPr/>
            </a:pPr>
            <a:r>
              <a:rPr lang="en-US" dirty="0"/>
              <a:t>Chain of responsibility (</a:t>
            </a:r>
            <a:r>
              <a:rPr lang="uk-UA" dirty="0"/>
              <a:t>ланцюжок обов'язків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Command (</a:t>
            </a:r>
            <a:r>
              <a:rPr lang="ru-RU" dirty="0"/>
              <a:t>команда)</a:t>
            </a:r>
          </a:p>
          <a:p>
            <a:pPr lvl="1">
              <a:defRPr/>
            </a:pPr>
            <a:r>
              <a:rPr lang="en-US" dirty="0"/>
              <a:t>Interpreter (</a:t>
            </a:r>
            <a:r>
              <a:rPr lang="uk-UA" dirty="0"/>
              <a:t>інтерпретатор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Iterator (</a:t>
            </a:r>
            <a:r>
              <a:rPr lang="uk-UA" dirty="0" err="1"/>
              <a:t>ітератор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Mediator (</a:t>
            </a:r>
            <a:r>
              <a:rPr lang="uk-UA" dirty="0"/>
              <a:t>посередник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Memento (</a:t>
            </a:r>
            <a:r>
              <a:rPr lang="uk-UA" dirty="0"/>
              <a:t>зберігач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Observer (</a:t>
            </a:r>
            <a:r>
              <a:rPr lang="uk-UA" dirty="0"/>
              <a:t>спостерігач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State (</a:t>
            </a:r>
            <a:r>
              <a:rPr lang="ru-RU" dirty="0"/>
              <a:t>стан)</a:t>
            </a:r>
          </a:p>
          <a:p>
            <a:pPr lvl="1">
              <a:defRPr/>
            </a:pPr>
            <a:r>
              <a:rPr lang="en-US" dirty="0"/>
              <a:t>Strategy (</a:t>
            </a:r>
            <a:r>
              <a:rPr lang="uk-UA" dirty="0"/>
              <a:t>стратегія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Template method (</a:t>
            </a:r>
            <a:r>
              <a:rPr lang="uk-UA" dirty="0"/>
              <a:t>шаблонний метод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en-US" dirty="0"/>
              <a:t>Visitor </a:t>
            </a:r>
            <a:r>
              <a:rPr lang="ru-RU" dirty="0"/>
              <a:t>(</a:t>
            </a:r>
            <a:r>
              <a:rPr lang="uk-UA" dirty="0"/>
              <a:t>відвідувач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C454E972-0D8C-424D-BAC5-1B4DA328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Рекомендації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8B594-5686-4F9E-8275-C1872301F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  <a:defRPr/>
            </a:pPr>
            <a:r>
              <a:rPr lang="uk-UA" dirty="0"/>
              <a:t>Вивчення шаблонів приносить користь не залежно від того, як часто вони використовуються при програмуванні;</a:t>
            </a:r>
          </a:p>
          <a:p>
            <a:pPr marL="171450" indent="-171450">
              <a:buFontTx/>
              <a:buChar char="-"/>
              <a:defRPr/>
            </a:pPr>
            <a:r>
              <a:rPr lang="uk-UA" dirty="0"/>
              <a:t>Не слід поспішати із застосуванням шаблонів при вирішенні нової задачі;</a:t>
            </a:r>
          </a:p>
          <a:p>
            <a:pPr marL="171450" indent="-171450">
              <a:buFontTx/>
              <a:buChar char="-"/>
              <a:defRPr/>
            </a:pPr>
            <a:r>
              <a:rPr lang="uk-UA" dirty="0"/>
              <a:t>Шаблон в чистому (класичному) вигляді, як правило, незастосовний, застосовні тільки варіації;</a:t>
            </a:r>
          </a:p>
          <a:p>
            <a:pPr marL="171450" indent="-171450">
              <a:buFontTx/>
              <a:buChar char="-"/>
              <a:defRPr/>
            </a:pPr>
            <a:r>
              <a:rPr lang="uk-UA" dirty="0"/>
              <a:t>При застосуванні шаблону слід починати з його найпростішої реалізації, а вже потім вносити зміни по адаптації до конкретної ситуації;</a:t>
            </a:r>
          </a:p>
          <a:p>
            <a:pPr marL="171450" indent="-171450">
              <a:buFontTx/>
              <a:buChar char="-"/>
              <a:defRPr/>
            </a:pPr>
            <a:r>
              <a:rPr lang="uk-UA" dirty="0"/>
              <a:t>Якщо після застосування шаблону код став гіршим, то шаблон краще прибрати.</a:t>
            </a:r>
          </a:p>
          <a:p>
            <a:pPr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0210DE77-289C-4D1E-90A1-F9FBA8F9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34950"/>
            <a:ext cx="7886700" cy="728663"/>
          </a:xfrm>
        </p:spPr>
        <p:txBody>
          <a:bodyPr/>
          <a:lstStyle/>
          <a:p>
            <a:r>
              <a:rPr lang="en-US" altLang="ru-RU"/>
              <a:t>Factory method</a:t>
            </a:r>
            <a:r>
              <a:rPr lang="ru-RU" altLang="ru-RU"/>
              <a:t> (1)</a:t>
            </a:r>
          </a:p>
        </p:txBody>
      </p:sp>
      <p:sp>
        <p:nvSpPr>
          <p:cNvPr id="271363" name="Объект 4">
            <a:extLst>
              <a:ext uri="{FF2B5EF4-FFF2-40B4-BE49-F238E27FC236}">
                <a16:creationId xmlns:a16="http://schemas.microsoft.com/office/drawing/2014/main" id="{5DE59FD2-8C29-4C72-A63A-4CCBB0BE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214438"/>
            <a:ext cx="10572750" cy="30892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uk-UA" altLang="ru-RU" dirty="0"/>
              <a:t>Шаблон надає підкласам інтерфейс для створення об'єктів, які належать певній ієрархії класів</a:t>
            </a:r>
          </a:p>
          <a:p>
            <a:pPr lvl="1">
              <a:defRPr/>
            </a:pPr>
            <a:r>
              <a:rPr lang="uk-UA" altLang="ru-RU" i="1" dirty="0"/>
              <a:t>Продукт</a:t>
            </a:r>
            <a:r>
              <a:rPr lang="uk-UA" altLang="ru-RU" dirty="0"/>
              <a:t> – абстрактний клас (або інтерфейс), який визначає поведінку категорії цільових об'єктів</a:t>
            </a:r>
          </a:p>
          <a:p>
            <a:pPr lvl="1">
              <a:defRPr/>
            </a:pPr>
            <a:r>
              <a:rPr lang="uk-UA" altLang="ru-RU" i="1" dirty="0"/>
              <a:t>Конкретний продукт </a:t>
            </a:r>
            <a:r>
              <a:rPr lang="uk-UA" altLang="ru-RU" dirty="0"/>
              <a:t>– нащадок класу </a:t>
            </a:r>
            <a:r>
              <a:rPr lang="uk-UA" altLang="ru-RU" i="1" dirty="0"/>
              <a:t>Продукт</a:t>
            </a:r>
          </a:p>
          <a:p>
            <a:pPr lvl="1">
              <a:defRPr/>
            </a:pPr>
            <a:r>
              <a:rPr lang="uk-UA" altLang="ru-RU" i="1" dirty="0"/>
              <a:t>Творець</a:t>
            </a:r>
            <a:r>
              <a:rPr lang="uk-UA" altLang="ru-RU" dirty="0"/>
              <a:t> (</a:t>
            </a:r>
            <a:r>
              <a:rPr lang="uk-UA" altLang="ru-RU" i="1" dirty="0"/>
              <a:t>Фабрика</a:t>
            </a:r>
            <a:r>
              <a:rPr lang="uk-UA" altLang="ru-RU" dirty="0"/>
              <a:t>) – абстрактний клас (або інтерфейс), який відповідає за створення цільових об'єктів – об'єктів ієрархії </a:t>
            </a:r>
            <a:r>
              <a:rPr lang="uk-UA" altLang="ru-RU" i="1" dirty="0"/>
              <a:t>Продукт</a:t>
            </a:r>
            <a:r>
              <a:rPr lang="uk-UA" altLang="ru-RU" dirty="0"/>
              <a:t>. Визначає методи для створення продуктів і роботи з ними</a:t>
            </a:r>
          </a:p>
          <a:p>
            <a:pPr lvl="1">
              <a:defRPr/>
            </a:pPr>
            <a:r>
              <a:rPr lang="uk-UA" altLang="ru-RU" i="1" dirty="0"/>
              <a:t>Приватний творець </a:t>
            </a:r>
            <a:r>
              <a:rPr lang="uk-UA" altLang="ru-RU" dirty="0"/>
              <a:t>– клас-нащадок </a:t>
            </a:r>
            <a:r>
              <a:rPr lang="uk-UA" altLang="ru-RU" i="1" dirty="0"/>
              <a:t>Творця</a:t>
            </a:r>
            <a:r>
              <a:rPr lang="uk-UA" altLang="ru-RU" dirty="0"/>
              <a:t>. Визначає, який конкретний продукт потрібно створювати</a:t>
            </a:r>
          </a:p>
        </p:txBody>
      </p:sp>
      <p:graphicFrame>
        <p:nvGraphicFramePr>
          <p:cNvPr id="27652" name="Объект 5">
            <a:extLst>
              <a:ext uri="{FF2B5EF4-FFF2-40B4-BE49-F238E27FC236}">
                <a16:creationId xmlns:a16="http://schemas.microsoft.com/office/drawing/2014/main" id="{4907F8A2-D231-4BA4-AF6A-90E79B636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4325" y="4303713"/>
          <a:ext cx="6126163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543376" imgH="1838525" progId="Visio.Drawing.11">
                  <p:embed/>
                </p:oleObj>
              </mc:Choice>
              <mc:Fallback>
                <p:oleObj name="Visio" r:id="rId3" imgW="4543376" imgH="1838525" progId="Visio.Drawing.11">
                  <p:embed/>
                  <p:pic>
                    <p:nvPicPr>
                      <p:cNvPr id="27652" name="Объект 5">
                        <a:extLst>
                          <a:ext uri="{FF2B5EF4-FFF2-40B4-BE49-F238E27FC236}">
                            <a16:creationId xmlns:a16="http://schemas.microsoft.com/office/drawing/2014/main" id="{4907F8A2-D231-4BA4-AF6A-90E79B636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303713"/>
                        <a:ext cx="6126163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>
            <a:extLst>
              <a:ext uri="{FF2B5EF4-FFF2-40B4-BE49-F238E27FC236}">
                <a16:creationId xmlns:a16="http://schemas.microsoft.com/office/drawing/2014/main" id="{9AC6778D-CAF8-42F7-8385-2B3A15F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63525"/>
            <a:ext cx="6172200" cy="557213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Factory method</a:t>
            </a:r>
            <a:r>
              <a:rPr lang="ru-RU" altLang="ru-RU"/>
              <a:t> (2)</a:t>
            </a:r>
          </a:p>
        </p:txBody>
      </p:sp>
      <p:graphicFrame>
        <p:nvGraphicFramePr>
          <p:cNvPr id="28675" name="Объект 5">
            <a:extLst>
              <a:ext uri="{FF2B5EF4-FFF2-40B4-BE49-F238E27FC236}">
                <a16:creationId xmlns:a16="http://schemas.microsoft.com/office/drawing/2014/main" id="{8B48C04C-4C52-46EA-9F4D-B28D38F24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4713288"/>
          <a:ext cx="590867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4220256" imgH="1059759" progId="Visio.Drawing.11">
                  <p:embed/>
                </p:oleObj>
              </mc:Choice>
              <mc:Fallback>
                <p:oleObj name="Visio" r:id="rId3" imgW="4220256" imgH="1059759" progId="Visio.Drawing.11">
                  <p:embed/>
                  <p:pic>
                    <p:nvPicPr>
                      <p:cNvPr id="28675" name="Объект 5">
                        <a:extLst>
                          <a:ext uri="{FF2B5EF4-FFF2-40B4-BE49-F238E27FC236}">
                            <a16:creationId xmlns:a16="http://schemas.microsoft.com/office/drawing/2014/main" id="{8B48C04C-4C52-46EA-9F4D-B28D38F24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4713288"/>
                        <a:ext cx="590867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Объект 6">
            <a:extLst>
              <a:ext uri="{FF2B5EF4-FFF2-40B4-BE49-F238E27FC236}">
                <a16:creationId xmlns:a16="http://schemas.microsoft.com/office/drawing/2014/main" id="{EAC6E839-FE86-456F-9B0C-CA0285E9D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1008063"/>
          <a:ext cx="7081838" cy="361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5" imgW="5058692" imgH="2581915" progId="Visio.Drawing.11">
                  <p:embed/>
                </p:oleObj>
              </mc:Choice>
              <mc:Fallback>
                <p:oleObj name="Visio" r:id="rId5" imgW="5058692" imgH="2581915" progId="Visio.Drawing.11">
                  <p:embed/>
                  <p:pic>
                    <p:nvPicPr>
                      <p:cNvPr id="28676" name="Объект 6">
                        <a:extLst>
                          <a:ext uri="{FF2B5EF4-FFF2-40B4-BE49-F238E27FC236}">
                            <a16:creationId xmlns:a16="http://schemas.microsoft.com/office/drawing/2014/main" id="{EAC6E839-FE86-456F-9B0C-CA0285E9D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008063"/>
                        <a:ext cx="7081838" cy="361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8818A8DA-0CEC-45AB-8FE0-17BC3EC0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85862"/>
          </a:xfrm>
        </p:spPr>
        <p:txBody>
          <a:bodyPr/>
          <a:lstStyle/>
          <a:p>
            <a:r>
              <a:rPr lang="en-US" altLang="ru-RU"/>
              <a:t>Singleton</a:t>
            </a:r>
            <a:endParaRPr lang="ru-RU" altLang="ru-RU"/>
          </a:p>
        </p:txBody>
      </p:sp>
      <p:sp>
        <p:nvSpPr>
          <p:cNvPr id="29699" name="Объект 9">
            <a:extLst>
              <a:ext uri="{FF2B5EF4-FFF2-40B4-BE49-F238E27FC236}">
                <a16:creationId xmlns:a16="http://schemas.microsoft.com/office/drawing/2014/main" id="{D3A64B26-766C-4FFF-AD3A-DB49983D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863600"/>
          </a:xfrm>
        </p:spPr>
        <p:txBody>
          <a:bodyPr/>
          <a:lstStyle/>
          <a:p>
            <a:r>
              <a:rPr lang="uk-UA" altLang="ru-RU" dirty="0"/>
              <a:t>Шаблон гарантує, що клас буде мати єдиний екземпляр</a:t>
            </a:r>
          </a:p>
          <a:p>
            <a:endParaRPr lang="uk-UA" altLang="ru-RU" dirty="0"/>
          </a:p>
        </p:txBody>
      </p:sp>
      <p:cxnSp>
        <p:nvCxnSpPr>
          <p:cNvPr id="29700" name="Прямая соединительная линия 6">
            <a:extLst>
              <a:ext uri="{FF2B5EF4-FFF2-40B4-BE49-F238E27FC236}">
                <a16:creationId xmlns:a16="http://schemas.microsoft.com/office/drawing/2014/main" id="{436D94B7-4868-4378-8D99-414BB0BF62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0100" y="4470400"/>
            <a:ext cx="7124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1" name="Объект 7">
            <a:extLst>
              <a:ext uri="{FF2B5EF4-FFF2-40B4-BE49-F238E27FC236}">
                <a16:creationId xmlns:a16="http://schemas.microsoft.com/office/drawing/2014/main" id="{0988290D-8AE4-4FCA-81FC-907E637A7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2225675"/>
          <a:ext cx="50863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633404" imgH="1567504" progId="Visio.Drawing.11">
                  <p:embed/>
                </p:oleObj>
              </mc:Choice>
              <mc:Fallback>
                <p:oleObj name="Visio" r:id="rId3" imgW="3633404" imgH="1567504" progId="Visio.Drawing.11">
                  <p:embed/>
                  <p:pic>
                    <p:nvPicPr>
                      <p:cNvPr id="29701" name="Объект 7">
                        <a:extLst>
                          <a:ext uri="{FF2B5EF4-FFF2-40B4-BE49-F238E27FC236}">
                            <a16:creationId xmlns:a16="http://schemas.microsoft.com/office/drawing/2014/main" id="{0988290D-8AE4-4FCA-81FC-907E637A7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225675"/>
                        <a:ext cx="508635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Объект 8">
            <a:extLst>
              <a:ext uri="{FF2B5EF4-FFF2-40B4-BE49-F238E27FC236}">
                <a16:creationId xmlns:a16="http://schemas.microsoft.com/office/drawing/2014/main" id="{E694FD7A-0120-4EC8-BCE7-1BBC389F2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4559300"/>
          <a:ext cx="555625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5" imgW="3968671" imgH="1395557" progId="Visio.Drawing.11">
                  <p:embed/>
                </p:oleObj>
              </mc:Choice>
              <mc:Fallback>
                <p:oleObj name="Visio" r:id="rId5" imgW="3968671" imgH="1395557" progId="Visio.Drawing.11">
                  <p:embed/>
                  <p:pic>
                    <p:nvPicPr>
                      <p:cNvPr id="29702" name="Объект 8">
                        <a:extLst>
                          <a:ext uri="{FF2B5EF4-FFF2-40B4-BE49-F238E27FC236}">
                            <a16:creationId xmlns:a16="http://schemas.microsoft.com/office/drawing/2014/main" id="{E694FD7A-0120-4EC8-BCE7-1BBC389F2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559300"/>
                        <a:ext cx="555625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Широкоэкранный</PresentationFormat>
  <Paragraphs>81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Visio</vt:lpstr>
      <vt:lpstr>Презентация PowerPoint</vt:lpstr>
      <vt:lpstr>9.1. Патерни проектування</vt:lpstr>
      <vt:lpstr>Патерни проектування</vt:lpstr>
      <vt:lpstr>Шаблони проектування (1)</vt:lpstr>
      <vt:lpstr>Шаблони проектування (2)</vt:lpstr>
      <vt:lpstr>Рекомендації</vt:lpstr>
      <vt:lpstr>Factory method (1)</vt:lpstr>
      <vt:lpstr>Factory method (2)</vt:lpstr>
      <vt:lpstr>Singleton</vt:lpstr>
      <vt:lpstr>Composite (1)</vt:lpstr>
      <vt:lpstr>Composite (2)</vt:lpstr>
      <vt:lpstr>Adapter</vt:lpstr>
      <vt:lpstr>Proxy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9.1. Патерни проектування</dc:title>
  <dc:creator>Шейко Ростислав Олександрович</dc:creator>
  <cp:lastModifiedBy>Шейко Ростислав Олександрович</cp:lastModifiedBy>
  <cp:revision>2</cp:revision>
  <dcterms:created xsi:type="dcterms:W3CDTF">2023-12-18T20:01:19Z</dcterms:created>
  <dcterms:modified xsi:type="dcterms:W3CDTF">2023-12-18T20:28:36Z</dcterms:modified>
</cp:coreProperties>
</file>