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906" r:id="rId2"/>
    <p:sldId id="683" r:id="rId3"/>
    <p:sldId id="684" r:id="rId4"/>
    <p:sldId id="905" r:id="rId5"/>
    <p:sldId id="872" r:id="rId6"/>
    <p:sldId id="686" r:id="rId7"/>
    <p:sldId id="885" r:id="rId8"/>
    <p:sldId id="886" r:id="rId9"/>
    <p:sldId id="687" r:id="rId10"/>
    <p:sldId id="887" r:id="rId11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37B6EF-CB16-457C-B669-35D8A1EEF63F}" type="datetimeFigureOut">
              <a:rPr lang="uk-UA" smtClean="0"/>
              <a:t>18.12.2023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45CB6-13DB-4AFA-943D-69852D249A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75106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Образ слайда 1">
            <a:extLst>
              <a:ext uri="{FF2B5EF4-FFF2-40B4-BE49-F238E27FC236}">
                <a16:creationId xmlns:a16="http://schemas.microsoft.com/office/drawing/2014/main" id="{494539FA-81E4-48A2-BF04-4D29B0DB58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Заметки 2">
            <a:extLst>
              <a:ext uri="{FF2B5EF4-FFF2-40B4-BE49-F238E27FC236}">
                <a16:creationId xmlns:a16="http://schemas.microsoft.com/office/drawing/2014/main" id="{E982F729-3753-49DD-A866-2648C03428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uk-UA" altLang="uk-UA"/>
          </a:p>
        </p:txBody>
      </p:sp>
      <p:sp>
        <p:nvSpPr>
          <p:cNvPr id="37892" name="Номер слайда 3">
            <a:extLst>
              <a:ext uri="{FF2B5EF4-FFF2-40B4-BE49-F238E27FC236}">
                <a16:creationId xmlns:a16="http://schemas.microsoft.com/office/drawing/2014/main" id="{0A165003-AF44-4C9C-99AA-FD6176F800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B34DCC5-8918-456D-8B78-A39E3C32F958}" type="slidenum">
              <a:rPr lang="de-DE" altLang="ru-RU">
                <a:latin typeface="Calibri" panose="020F0502020204030204" pitchFamily="34" charset="0"/>
              </a:rPr>
              <a:pPr/>
              <a:t>3</a:t>
            </a:fld>
            <a:endParaRPr lang="de-DE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Образ слайда 1">
            <a:extLst>
              <a:ext uri="{FF2B5EF4-FFF2-40B4-BE49-F238E27FC236}">
                <a16:creationId xmlns:a16="http://schemas.microsoft.com/office/drawing/2014/main" id="{46A327C1-2CCD-4F29-9475-14FC1EFF5F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Заметки 2">
            <a:extLst>
              <a:ext uri="{FF2B5EF4-FFF2-40B4-BE49-F238E27FC236}">
                <a16:creationId xmlns:a16="http://schemas.microsoft.com/office/drawing/2014/main" id="{0B0125B7-D4A0-4923-855F-F4ED764A6C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uk-UA" altLang="uk-UA"/>
          </a:p>
        </p:txBody>
      </p:sp>
      <p:sp>
        <p:nvSpPr>
          <p:cNvPr id="41988" name="Номер слайда 3">
            <a:extLst>
              <a:ext uri="{FF2B5EF4-FFF2-40B4-BE49-F238E27FC236}">
                <a16:creationId xmlns:a16="http://schemas.microsoft.com/office/drawing/2014/main" id="{35D5A1CA-5AED-4FA4-A09E-B1C6872B1D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FBA18D9-458D-41C7-9AB9-4BD3186CFC3E}" type="slidenum">
              <a:rPr lang="de-DE" altLang="ru-RU">
                <a:latin typeface="Calibri" panose="020F0502020204030204" pitchFamily="34" charset="0"/>
              </a:rPr>
              <a:pPr/>
              <a:t>6</a:t>
            </a:fld>
            <a:endParaRPr lang="de-DE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Образ слайда 1">
            <a:extLst>
              <a:ext uri="{FF2B5EF4-FFF2-40B4-BE49-F238E27FC236}">
                <a16:creationId xmlns:a16="http://schemas.microsoft.com/office/drawing/2014/main" id="{140A4FBE-69D7-4DC9-8A27-D8AED8013B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Заметки 2">
            <a:extLst>
              <a:ext uri="{FF2B5EF4-FFF2-40B4-BE49-F238E27FC236}">
                <a16:creationId xmlns:a16="http://schemas.microsoft.com/office/drawing/2014/main" id="{0A441B49-A8CC-4B9D-AE9F-006849C87E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uk-UA" altLang="uk-UA"/>
          </a:p>
        </p:txBody>
      </p:sp>
      <p:sp>
        <p:nvSpPr>
          <p:cNvPr id="44036" name="Номер слайда 3">
            <a:extLst>
              <a:ext uri="{FF2B5EF4-FFF2-40B4-BE49-F238E27FC236}">
                <a16:creationId xmlns:a16="http://schemas.microsoft.com/office/drawing/2014/main" id="{4A3DEE1D-6483-414E-824B-C89502EE37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5728582-36B8-4E82-90C7-6B5FE7C7FB97}" type="slidenum">
              <a:rPr lang="de-DE" altLang="ru-RU">
                <a:latin typeface="Calibri" panose="020F0502020204030204" pitchFamily="34" charset="0"/>
              </a:rPr>
              <a:pPr/>
              <a:t>7</a:t>
            </a:fld>
            <a:endParaRPr lang="de-DE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Образ слайда 1">
            <a:extLst>
              <a:ext uri="{FF2B5EF4-FFF2-40B4-BE49-F238E27FC236}">
                <a16:creationId xmlns:a16="http://schemas.microsoft.com/office/drawing/2014/main" id="{DD57EFB1-3B91-4444-A5DB-386422FAD2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Заметки 2">
            <a:extLst>
              <a:ext uri="{FF2B5EF4-FFF2-40B4-BE49-F238E27FC236}">
                <a16:creationId xmlns:a16="http://schemas.microsoft.com/office/drawing/2014/main" id="{355FDAD3-6764-444D-BD42-598C90BD2F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uk-UA" altLang="uk-UA"/>
          </a:p>
        </p:txBody>
      </p:sp>
      <p:sp>
        <p:nvSpPr>
          <p:cNvPr id="46084" name="Номер слайда 3">
            <a:extLst>
              <a:ext uri="{FF2B5EF4-FFF2-40B4-BE49-F238E27FC236}">
                <a16:creationId xmlns:a16="http://schemas.microsoft.com/office/drawing/2014/main" id="{45B59ED2-3B84-4336-A716-02A674E7AB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4003C1C-7EC1-4CDD-A30B-B66A86B7ADF8}" type="slidenum">
              <a:rPr lang="de-DE" altLang="ru-RU">
                <a:latin typeface="Calibri" panose="020F0502020204030204" pitchFamily="34" charset="0"/>
              </a:rPr>
              <a:pPr/>
              <a:t>8</a:t>
            </a:fld>
            <a:endParaRPr lang="de-DE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Образ слайда 1">
            <a:extLst>
              <a:ext uri="{FF2B5EF4-FFF2-40B4-BE49-F238E27FC236}">
                <a16:creationId xmlns:a16="http://schemas.microsoft.com/office/drawing/2014/main" id="{32F4C7A0-035B-4DA9-8E55-F1E9F554AB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Заметки 2">
            <a:extLst>
              <a:ext uri="{FF2B5EF4-FFF2-40B4-BE49-F238E27FC236}">
                <a16:creationId xmlns:a16="http://schemas.microsoft.com/office/drawing/2014/main" id="{CBA8382A-9F17-4DEB-A6BF-8CADA3E59B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uk-UA" altLang="uk-UA"/>
          </a:p>
        </p:txBody>
      </p:sp>
      <p:sp>
        <p:nvSpPr>
          <p:cNvPr id="48132" name="Номер слайда 3">
            <a:extLst>
              <a:ext uri="{FF2B5EF4-FFF2-40B4-BE49-F238E27FC236}">
                <a16:creationId xmlns:a16="http://schemas.microsoft.com/office/drawing/2014/main" id="{1627845A-AADD-486A-96AB-AD0A14AC10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A58C55F-A86B-412B-B13E-A4AD383F66F7}" type="slidenum">
              <a:rPr lang="de-DE" altLang="ru-RU">
                <a:latin typeface="Calibri" panose="020F0502020204030204" pitchFamily="34" charset="0"/>
              </a:rPr>
              <a:pPr/>
              <a:t>9</a:t>
            </a:fld>
            <a:endParaRPr lang="de-DE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Образ слайда 1">
            <a:extLst>
              <a:ext uri="{FF2B5EF4-FFF2-40B4-BE49-F238E27FC236}">
                <a16:creationId xmlns:a16="http://schemas.microsoft.com/office/drawing/2014/main" id="{23405291-6218-4F14-A1BB-F95233BCFE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Заметки 2">
            <a:extLst>
              <a:ext uri="{FF2B5EF4-FFF2-40B4-BE49-F238E27FC236}">
                <a16:creationId xmlns:a16="http://schemas.microsoft.com/office/drawing/2014/main" id="{6FDAA1B1-C2BB-418D-A9B1-3E8F95D501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uk-UA" altLang="uk-UA"/>
          </a:p>
        </p:txBody>
      </p:sp>
      <p:sp>
        <p:nvSpPr>
          <p:cNvPr id="50180" name="Номер слайда 3">
            <a:extLst>
              <a:ext uri="{FF2B5EF4-FFF2-40B4-BE49-F238E27FC236}">
                <a16:creationId xmlns:a16="http://schemas.microsoft.com/office/drawing/2014/main" id="{57A6C448-3B43-42BA-9FC3-39F66A9BD1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7654704-20E9-4FCD-B931-9C03A91FC925}" type="slidenum">
              <a:rPr lang="de-DE" altLang="ru-RU">
                <a:latin typeface="Calibri" panose="020F0502020204030204" pitchFamily="34" charset="0"/>
              </a:rPr>
              <a:pPr/>
              <a:t>10</a:t>
            </a:fld>
            <a:endParaRPr lang="de-DE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FE8BFD-43F4-410A-96C6-79BF046CC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F405EDC-244C-4932-9EAC-8F13368DA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4677E8-F0E2-4D6E-B1D1-EEAAEE382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03958-BB38-4E9B-96C9-62C8BB1F21F8}" type="datetimeFigureOut">
              <a:rPr lang="uk-UA" smtClean="0"/>
              <a:t>18.12.2023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91E424-B17C-4ABF-A742-982C19CA1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D0999E-730C-46DF-A102-790B07B1B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8FBA2-09F7-4174-9D68-3DA56C6666D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820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E6016A-B298-4356-BF26-7943EA7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FCD07CA-27CE-433F-BBBC-D0B183AD9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95E3FB-934D-45B2-BCCC-1AB49515A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03958-BB38-4E9B-96C9-62C8BB1F21F8}" type="datetimeFigureOut">
              <a:rPr lang="uk-UA" smtClean="0"/>
              <a:t>18.12.2023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871CAD-47DA-4356-B28A-8793AEE3C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4A1059-BF9A-4A67-8D2B-907F624CC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8FBA2-09F7-4174-9D68-3DA56C6666D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76371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4054C6D-D7B0-4F28-AA44-48E813D8E0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1DFFC74-2763-4A6B-916C-95E7A9513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E99AA5-879B-491D-9602-03D0E2923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03958-BB38-4E9B-96C9-62C8BB1F21F8}" type="datetimeFigureOut">
              <a:rPr lang="uk-UA" smtClean="0"/>
              <a:t>18.12.2023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1EABE4-2F24-4ED4-A2C2-816917323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58F676-EA54-48B6-80B4-7F8220FFE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8FBA2-09F7-4174-9D68-3DA56C6666D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5655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0" y="533400"/>
            <a:ext cx="7213600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752603"/>
            <a:ext cx="10363200" cy="4144963"/>
          </a:xfrm>
        </p:spPr>
        <p:txBody>
          <a:bodyPr/>
          <a:lstStyle/>
          <a:p>
            <a:pPr lvl="0"/>
            <a:endParaRPr lang="ru-RU" noProof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9B3E5C2-7508-45F3-B4A5-CDC79A6F1B2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P2P VoIP over broadband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1FAF6DA-2F78-41E7-A042-ECA98D03AED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0" y="0"/>
            <a:ext cx="0" cy="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D16D2A3D-C3DD-4C77-AE52-BBB3DFABAF8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9001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645584" y="1617663"/>
            <a:ext cx="10972800" cy="4500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94C92DC-6650-4B7F-9A05-2131A092D89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Нижний колонтитул</a:t>
            </a:r>
          </a:p>
        </p:txBody>
      </p:sp>
    </p:spTree>
    <p:extLst>
      <p:ext uri="{BB962C8B-B14F-4D97-AF65-F5344CB8AC3E}">
        <p14:creationId xmlns:p14="http://schemas.microsoft.com/office/powerpoint/2010/main" val="2273817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BFBF8E-728A-433B-AA1B-4FF89C202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88C71B-3536-4C2C-88F8-1E588C234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BEC0E1-7D6C-40A6-AECD-BCAE285A1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03958-BB38-4E9B-96C9-62C8BB1F21F8}" type="datetimeFigureOut">
              <a:rPr lang="uk-UA" smtClean="0"/>
              <a:t>18.12.2023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91231F-0887-457C-A6A4-D28CD9849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EDFA3A-61C4-451E-8E37-3E083F7DC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8FBA2-09F7-4174-9D68-3DA56C6666D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32339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FDAD73-2283-46F9-B95A-1D8644234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1DB00F-244D-4ADC-940B-9058C3117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0C998B-50D9-4A30-8C36-75CC0DA2D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03958-BB38-4E9B-96C9-62C8BB1F21F8}" type="datetimeFigureOut">
              <a:rPr lang="uk-UA" smtClean="0"/>
              <a:t>18.12.2023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1BA8E3-8A04-4B0E-B05B-E6AA6FEA4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8B5CDE-3869-418E-9902-4EC9BCD5C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8FBA2-09F7-4174-9D68-3DA56C6666D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46400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46A102-A257-4454-87BA-D93B760FA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ED8DE6-680C-43F5-91FC-13CFA8714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B0C55CA-601C-424A-B3FD-A513AC01C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B096D8-5BAF-4189-8D96-4574A862B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03958-BB38-4E9B-96C9-62C8BB1F21F8}" type="datetimeFigureOut">
              <a:rPr lang="uk-UA" smtClean="0"/>
              <a:t>18.12.2023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8593040-4865-4443-8682-D355AB9C8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BEAA45-E200-472A-BCFB-589A5A2F4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8FBA2-09F7-4174-9D68-3DA56C6666D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61587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2C5E40-4BDC-48A9-A6A8-3E87CD47B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2C199E0-B377-4568-B471-0DC1BBACB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5622DB7-07F7-43C4-A9E7-CDDE7C7F4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AB7725F-F96F-430B-B7AE-8D3D82CBD1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882DAF3-F9DE-4C3D-976B-50C3E8DCF2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476645E-0A3D-42F7-BBAD-91B8208E6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03958-BB38-4E9B-96C9-62C8BB1F21F8}" type="datetimeFigureOut">
              <a:rPr lang="uk-UA" smtClean="0"/>
              <a:t>18.12.2023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A1C2E94-0E33-4A6B-97D1-AD0EF17E6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416F103-233A-4351-8F76-D3DBD3B31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8FBA2-09F7-4174-9D68-3DA56C6666D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37427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FD38F2-5258-44C0-9289-0D1D0314D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F479FA1-3F83-430E-8676-89A65F7DA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03958-BB38-4E9B-96C9-62C8BB1F21F8}" type="datetimeFigureOut">
              <a:rPr lang="uk-UA" smtClean="0"/>
              <a:t>18.12.2023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E73E2C1-700D-4073-8521-562DA391D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1C826FD-1DB2-496B-B846-282712A47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8FBA2-09F7-4174-9D68-3DA56C6666D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47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6D7B6F6-74BD-4DCA-97F4-F3945A7B7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03958-BB38-4E9B-96C9-62C8BB1F21F8}" type="datetimeFigureOut">
              <a:rPr lang="uk-UA" smtClean="0"/>
              <a:t>18.12.2023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A09CEAD-2290-433A-A5D3-0977C0142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69318FA-0F1E-45F1-8965-C8BEA9C6D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8FBA2-09F7-4174-9D68-3DA56C6666D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80613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D4D3AE-2C4B-4315-A4DD-1110FD058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A0D6F6-F3D9-4718-88F9-23A206461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75C7711-6804-46E7-B5E8-C7ACA3AAA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9A7C3C5-120D-4936-B57C-3AD7B7B33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03958-BB38-4E9B-96C9-62C8BB1F21F8}" type="datetimeFigureOut">
              <a:rPr lang="uk-UA" smtClean="0"/>
              <a:t>18.12.2023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9201DF1-DAD6-48FB-B76E-438D34844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440A6C5-70D1-49BA-BBB7-3BF13C410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8FBA2-09F7-4174-9D68-3DA56C6666D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98606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71B28D-5E46-4E4E-9C9C-940DD763C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D292394-BC11-4B2E-964D-C3D6288CB3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71E362C-8E04-4FF7-BCF4-AEF219777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EE64081-4C87-437D-9311-D5BEE73CE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03958-BB38-4E9B-96C9-62C8BB1F21F8}" type="datetimeFigureOut">
              <a:rPr lang="uk-UA" smtClean="0"/>
              <a:t>18.12.2023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BD7EE7-D244-468E-A0DA-4ACC25B17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574451E-A9B9-44FF-857E-A7BE890F2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8FBA2-09F7-4174-9D68-3DA56C6666D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98944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28CFC8-0661-4AEE-B474-95CF85C7A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EEB95B-9832-4858-B074-87529FD4B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E5FE4B-D135-4381-B0FA-F7823DDCF4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03958-BB38-4E9B-96C9-62C8BB1F21F8}" type="datetimeFigureOut">
              <a:rPr lang="uk-UA" smtClean="0"/>
              <a:t>18.12.2023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4BB4C6-C547-4D99-85C7-520AA7B7A8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1D7CDF-7256-4431-8F69-71519C9255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8FBA2-09F7-4174-9D68-3DA56C6666D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26280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A1%D0%BE%D0%BF%D1%80%D0%BE%D0%B2%D0%BE%D0%B6%D0%B4%D0%B5%D0%BD%D0%B8%D0%B5_%D0%BF%D1%80%D0%BE%D0%B3%D1%80%D0%B0%D0%BC%D0%BC%D0%BD%D0%BE%D0%B3%D0%BE_%D0%BE%D0%B1%D0%B5%D1%81%D0%BF%D0%B5%D1%87%D0%B5%D0%BD%D0%B8%D1%8F" TargetMode="External"/><Relationship Id="rId7" Type="http://schemas.openxmlformats.org/officeDocument/2006/relationships/hyperlink" Target="https://ru.wikipedia.org/w/index.php?title=%D0%90%D0%B4%D0%B0%D0%BF%D1%82%D0%B8%D0%B2%D0%BD%D0%B0%D1%8F_%D1%80%D0%B0%D0%B7%D1%80%D0%B0%D0%B1%D0%BE%D1%82%D0%BA%D0%B0&amp;action=edit&amp;redlink=1" TargetMode="External"/><Relationship Id="rId2" Type="http://schemas.openxmlformats.org/officeDocument/2006/relationships/hyperlink" Target="https://ru.wikipedia.org/wiki/%D0%9F%D1%80%D0%BE%D0%B3%D1%80%D0%B0%D0%BC%D0%BC%D0%B8%D1%81%D1%82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ru.wikipedia.org/wiki/%D0%93%D0%B8%D0%B1%D0%BA%D0%B0%D1%8F_%D0%BC%D0%B5%D1%82%D0%BE%D0%B4%D0%BE%D0%BB%D0%BE%D0%B3%D0%B8%D1%8F_%D1%80%D0%B0%D0%B7%D1%80%D0%B0%D0%B1%D0%BE%D1%82%D0%BA%D0%B8" TargetMode="External"/><Relationship Id="rId5" Type="http://schemas.openxmlformats.org/officeDocument/2006/relationships/hyperlink" Target="https://ru.wikipedia.org/wiki/%D0%98%D1%81%D1%85%D0%BE%D0%B4%D0%BD%D1%8B%D0%B9_%D0%BA%D0%BE%D0%B4" TargetMode="External"/><Relationship Id="rId4" Type="http://schemas.openxmlformats.org/officeDocument/2006/relationships/hyperlink" Target="https://ru.wikipedia.org/wiki/%D0%A0%D0%B5%D1%84%D0%B0%D0%BA%D1%82%D0%BE%D1%80%D0%B8%D0%BD%D0%B3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0DED5-5D86-4838-8B9D-275CA41A0A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94A167F-9715-4C20-850F-56D741B9E4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8961B1-62DA-4428-9D79-BC5B4F751B59}"/>
              </a:ext>
            </a:extLst>
          </p:cNvPr>
          <p:cNvSpPr txBox="1"/>
          <p:nvPr/>
        </p:nvSpPr>
        <p:spPr>
          <a:xfrm>
            <a:off x="1223423" y="1351508"/>
            <a:ext cx="9745154" cy="415498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уроку: </a:t>
            </a:r>
            <a:r>
              <a:rPr lang="en-US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SOLID DRY KISS YAGNI</a:t>
            </a:r>
            <a:r>
              <a:rPr lang="uk-UA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56613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3E4CBB-1F03-48B7-9ED1-E99D798F4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5"/>
            <a:ext cx="7886700" cy="5334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altLang="ru-RU" sz="3600" dirty="0"/>
              <a:t>YAGNI (2)</a:t>
            </a:r>
            <a:endParaRPr lang="uk-UA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F4942C-10A5-4D3E-B600-8E8B8DE6E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898525"/>
            <a:ext cx="10614025" cy="5764213"/>
          </a:xfrm>
        </p:spPr>
        <p:txBody>
          <a:bodyPr>
            <a:normAutofit fontScale="85000" lnSpcReduction="20000"/>
          </a:bodyPr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uk-UA" dirty="0"/>
              <a:t>Відповідно адептам принципу</a:t>
            </a:r>
            <a:r>
              <a:rPr lang="ru-RU" dirty="0"/>
              <a:t> YAGNI, </a:t>
            </a:r>
            <a:r>
              <a:rPr lang="uk-UA" dirty="0"/>
              <a:t>бажання писати код, який не потрібен прямо зараз, але може знадобитись в майбутньому, приводить до наступних небажаних наслідків</a:t>
            </a:r>
            <a:r>
              <a:rPr lang="ru-RU" dirty="0"/>
              <a:t>:</a:t>
            </a:r>
          </a:p>
          <a:p>
            <a:pPr>
              <a:defRPr/>
            </a:pPr>
            <a:r>
              <a:rPr lang="uk-UA" dirty="0"/>
              <a:t>Витрачається час, який було б затрачено на додавання, тестування і покращення необхідної функціональності.</a:t>
            </a:r>
          </a:p>
          <a:p>
            <a:pPr>
              <a:defRPr/>
            </a:pPr>
            <a:r>
              <a:rPr lang="uk-UA" dirty="0"/>
              <a:t>Нові функції повинні бути </a:t>
            </a:r>
            <a:r>
              <a:rPr lang="uk-UA" dirty="0" err="1"/>
              <a:t>відлагоджені</a:t>
            </a:r>
            <a:r>
              <a:rPr lang="uk-UA" dirty="0"/>
              <a:t>, документовані і </a:t>
            </a:r>
            <a:r>
              <a:rPr lang="uk-UA" dirty="0" err="1"/>
              <a:t>супроводжаватись</a:t>
            </a:r>
            <a:r>
              <a:rPr lang="uk-UA" dirty="0"/>
              <a:t>.</a:t>
            </a:r>
          </a:p>
          <a:p>
            <a:pPr>
              <a:defRPr/>
            </a:pPr>
            <a:r>
              <a:rPr lang="uk-UA" dirty="0"/>
              <a:t>Нова функціональність обмежує те, що може бути зроблено в майбутньому, — непотрібні нові функції можуть згодом перешкодити додати нові потрібні.</a:t>
            </a:r>
          </a:p>
          <a:p>
            <a:pPr>
              <a:defRPr/>
            </a:pPr>
            <a:r>
              <a:rPr lang="uk-UA" dirty="0"/>
              <a:t>Допоки нові функції дійсно не потрібні, важко повністю передбачити, що вони повинні робити, і протестувати їх. Якщо нові функції ретельно не протестовані, вони можуть неправильно працювати, коли згодом знадобляться.</a:t>
            </a:r>
          </a:p>
          <a:p>
            <a:pPr>
              <a:defRPr/>
            </a:pPr>
            <a:r>
              <a:rPr lang="uk-UA" dirty="0"/>
              <a:t>Це приводить до того, </a:t>
            </a:r>
            <a:r>
              <a:rPr lang="uk-UA" dirty="0" err="1"/>
              <a:t>что</a:t>
            </a:r>
            <a:r>
              <a:rPr lang="uk-UA" dirty="0"/>
              <a:t> програмне забезпечення стає складнішим (іноді надмірно складним).</a:t>
            </a:r>
          </a:p>
          <a:p>
            <a:pPr>
              <a:defRPr/>
            </a:pPr>
            <a:r>
              <a:rPr lang="uk-UA" dirty="0"/>
              <a:t>Якщо вся функціональність не документована, вона може так і залишитись невідомою користувачам, але може створити для безпеки системи різні ризики.</a:t>
            </a:r>
          </a:p>
          <a:p>
            <a:pPr>
              <a:defRPr/>
            </a:pPr>
            <a:r>
              <a:rPr lang="uk-UA" dirty="0"/>
              <a:t>Додавання нової функціональності може привести до бажання ще новішої функціональності, приводячи до ефекту «снігової лавини».</a:t>
            </a:r>
          </a:p>
          <a:p>
            <a:pPr>
              <a:defRPr/>
            </a:pPr>
            <a:endParaRPr lang="uk-U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Заголовок 1">
            <a:extLst>
              <a:ext uri="{FF2B5EF4-FFF2-40B4-BE49-F238E27FC236}">
                <a16:creationId xmlns:a16="http://schemas.microsoft.com/office/drawing/2014/main" id="{B04FEDBA-629F-4C0F-B034-404DE563F13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16075" y="4162425"/>
            <a:ext cx="8088313" cy="1022350"/>
          </a:xfrm>
        </p:spPr>
        <p:txBody>
          <a:bodyPr/>
          <a:lstStyle/>
          <a:p>
            <a:pPr eaLnBrk="1" hangingPunct="1"/>
            <a:r>
              <a:rPr lang="ru-RU" altLang="ru-RU" sz="4000" dirty="0"/>
              <a:t>9.2. </a:t>
            </a:r>
            <a:r>
              <a:rPr lang="en-US" altLang="ru-RU" sz="4000" dirty="0"/>
              <a:t>SOLID, DRY, KISS, YAGNI</a:t>
            </a:r>
            <a:endParaRPr lang="ru-RU" altLang="ru-RU" sz="4000" dirty="0"/>
          </a:p>
        </p:txBody>
      </p:sp>
      <p:sp>
        <p:nvSpPr>
          <p:cNvPr id="35843" name="Текст 2">
            <a:extLst>
              <a:ext uri="{FF2B5EF4-FFF2-40B4-BE49-F238E27FC236}">
                <a16:creationId xmlns:a16="http://schemas.microsoft.com/office/drawing/2014/main" id="{0B58F964-9535-43D7-8D06-CD8F1C023E6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08338" y="3036888"/>
            <a:ext cx="5829300" cy="1125537"/>
          </a:xfrm>
        </p:spPr>
        <p:txBody>
          <a:bodyPr anchor="b"/>
          <a:lstStyle/>
          <a:p>
            <a:pPr marL="0" indent="0">
              <a:buFont typeface="Wingdings" panose="05000000000000000000" pitchFamily="2" charset="2"/>
              <a:buNone/>
            </a:pPr>
            <a:endParaRPr lang="ru-RU" alt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Заголовок 1">
            <a:extLst>
              <a:ext uri="{FF2B5EF4-FFF2-40B4-BE49-F238E27FC236}">
                <a16:creationId xmlns:a16="http://schemas.microsoft.com/office/drawing/2014/main" id="{3905401E-2027-4D7B-B37A-D95E78EC9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7963" y="285750"/>
            <a:ext cx="6219825" cy="5715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uk-UA"/>
              <a:t>SOLID</a:t>
            </a:r>
            <a:endParaRPr lang="uk-UA" altLang="uk-UA"/>
          </a:p>
        </p:txBody>
      </p:sp>
      <p:graphicFrame>
        <p:nvGraphicFramePr>
          <p:cNvPr id="5" name=" 4">
            <a:extLst>
              <a:ext uri="{FF2B5EF4-FFF2-40B4-BE49-F238E27FC236}">
                <a16:creationId xmlns:a16="http://schemas.microsoft.com/office/drawing/2014/main" id="{D004691E-FE6D-4A07-8FF8-D43AC03C1CD4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1965325" y="1282700"/>
          <a:ext cx="8326438" cy="5349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164">
                  <a:extLst>
                    <a:ext uri="{9D8B030D-6E8A-4147-A177-3AD203B41FA5}">
                      <a16:colId xmlns:a16="http://schemas.microsoft.com/office/drawing/2014/main" val="3457386010"/>
                    </a:ext>
                  </a:extLst>
                </a:gridCol>
                <a:gridCol w="1299501">
                  <a:extLst>
                    <a:ext uri="{9D8B030D-6E8A-4147-A177-3AD203B41FA5}">
                      <a16:colId xmlns:a16="http://schemas.microsoft.com/office/drawing/2014/main" val="1434190473"/>
                    </a:ext>
                  </a:extLst>
                </a:gridCol>
                <a:gridCol w="6224773">
                  <a:extLst>
                    <a:ext uri="{9D8B030D-6E8A-4147-A177-3AD203B41FA5}">
                      <a16:colId xmlns:a16="http://schemas.microsoft.com/office/drawing/2014/main" val="423809596"/>
                    </a:ext>
                  </a:extLst>
                </a:gridCol>
              </a:tblGrid>
              <a:tr h="617290"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/>
                        <a:t>Іні-</a:t>
                      </a:r>
                      <a:r>
                        <a:rPr lang="uk-UA" sz="1800" noProof="0" dirty="0" err="1"/>
                        <a:t>ціал</a:t>
                      </a:r>
                      <a:endParaRPr lang="uk-UA" sz="1800" noProof="0" dirty="0"/>
                    </a:p>
                  </a:txBody>
                  <a:tcPr marL="68571" marR="68571" marT="34289" marB="342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err="1"/>
                        <a:t>Предста-вляє</a:t>
                      </a:r>
                      <a:endParaRPr lang="uk-UA" sz="1800" noProof="0" dirty="0"/>
                    </a:p>
                  </a:txBody>
                  <a:tcPr marL="68571" marR="68571" marT="34289" marB="342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/>
                        <a:t>Назва, поняття</a:t>
                      </a:r>
                    </a:p>
                  </a:txBody>
                  <a:tcPr marL="68571" marR="68571" marT="34289" marB="34289"/>
                </a:tc>
                <a:extLst>
                  <a:ext uri="{0D108BD9-81ED-4DB2-BD59-A6C34878D82A}">
                    <a16:rowId xmlns:a16="http://schemas.microsoft.com/office/drawing/2014/main" val="778963424"/>
                  </a:ext>
                </a:extLst>
              </a:tr>
              <a:tr h="61729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</a:t>
                      </a:r>
                      <a:endParaRPr lang="uk-UA" sz="1800" dirty="0"/>
                    </a:p>
                  </a:txBody>
                  <a:tcPr marL="68571" marR="68571" marT="34289" marB="342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SRP</a:t>
                      </a:r>
                      <a:endParaRPr lang="uk-UA" sz="1800" dirty="0"/>
                    </a:p>
                  </a:txBody>
                  <a:tcPr marL="68571" marR="68571" marT="34289" marB="34289"/>
                </a:tc>
                <a:tc>
                  <a:txBody>
                    <a:bodyPr/>
                    <a:lstStyle/>
                    <a:p>
                      <a:r>
                        <a:rPr lang="uk-UA" sz="1800" noProof="0" dirty="0"/>
                        <a:t>Принцип єдиної відповідальності. Існує тільки одна причина, яка приводить до зміни класу.</a:t>
                      </a:r>
                    </a:p>
                  </a:txBody>
                  <a:tcPr marL="68571" marR="68571" marT="34289" marB="34289"/>
                </a:tc>
                <a:extLst>
                  <a:ext uri="{0D108BD9-81ED-4DB2-BD59-A6C34878D82A}">
                    <a16:rowId xmlns:a16="http://schemas.microsoft.com/office/drawing/2014/main" val="2713679579"/>
                  </a:ext>
                </a:extLst>
              </a:tr>
              <a:tr h="8916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</a:t>
                      </a:r>
                      <a:endParaRPr lang="uk-UA" sz="1800" dirty="0"/>
                    </a:p>
                  </a:txBody>
                  <a:tcPr marL="68571" marR="68571" marT="34289" marB="342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OCP</a:t>
                      </a:r>
                      <a:endParaRPr lang="uk-UA" sz="1800" dirty="0"/>
                    </a:p>
                  </a:txBody>
                  <a:tcPr marL="68571" marR="68571" marT="34289" marB="34289"/>
                </a:tc>
                <a:tc>
                  <a:txBody>
                    <a:bodyPr/>
                    <a:lstStyle/>
                    <a:p>
                      <a:r>
                        <a:rPr lang="uk-UA" sz="1800" noProof="0" dirty="0"/>
                        <a:t>Принцип відкритості/закритості </a:t>
                      </a:r>
                    </a:p>
                    <a:p>
                      <a:r>
                        <a:rPr lang="uk-UA" sz="1800" noProof="0" dirty="0"/>
                        <a:t>«програмні сутності … повинні бути відкриті для розширення, але закриті для модифікації.»</a:t>
                      </a:r>
                    </a:p>
                  </a:txBody>
                  <a:tcPr marL="68571" marR="68571" marT="34289" marB="34289"/>
                </a:tc>
                <a:extLst>
                  <a:ext uri="{0D108BD9-81ED-4DB2-BD59-A6C34878D82A}">
                    <a16:rowId xmlns:a16="http://schemas.microsoft.com/office/drawing/2014/main" val="2805028734"/>
                  </a:ext>
                </a:extLst>
              </a:tr>
              <a:tr h="11660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</a:t>
                      </a:r>
                      <a:endParaRPr lang="uk-UA" sz="1800" dirty="0"/>
                    </a:p>
                  </a:txBody>
                  <a:tcPr marL="68571" marR="68571" marT="34289" marB="342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LSP</a:t>
                      </a:r>
                      <a:endParaRPr lang="uk-UA" sz="1800" dirty="0"/>
                    </a:p>
                  </a:txBody>
                  <a:tcPr marL="68571" marR="68571" marT="34289" marB="34289"/>
                </a:tc>
                <a:tc>
                  <a:txBody>
                    <a:bodyPr/>
                    <a:lstStyle/>
                    <a:p>
                      <a:r>
                        <a:rPr lang="uk-UA" sz="1800" noProof="0" dirty="0"/>
                        <a:t>Принцип підстановки Барбари </a:t>
                      </a:r>
                      <a:r>
                        <a:rPr lang="uk-UA" sz="1800" noProof="0" dirty="0" err="1"/>
                        <a:t>Лісков</a:t>
                      </a:r>
                      <a:r>
                        <a:rPr lang="uk-UA" sz="1800" noProof="0" dirty="0"/>
                        <a:t> </a:t>
                      </a:r>
                    </a:p>
                    <a:p>
                      <a:r>
                        <a:rPr lang="uk-UA" sz="1800" noProof="0" dirty="0"/>
                        <a:t>«об'єкти в програмі повинні бути замінними на екземпляри їх підтипів без зміни правильності виконання програми.»</a:t>
                      </a:r>
                      <a:r>
                        <a:rPr lang="ru-RU" sz="1800" dirty="0"/>
                        <a:t> </a:t>
                      </a:r>
                      <a:endParaRPr lang="uk-UA" sz="1800" dirty="0"/>
                    </a:p>
                  </a:txBody>
                  <a:tcPr marL="68571" marR="68571" marT="34289" marB="34289"/>
                </a:tc>
                <a:extLst>
                  <a:ext uri="{0D108BD9-81ED-4DB2-BD59-A6C34878D82A}">
                    <a16:rowId xmlns:a16="http://schemas.microsoft.com/office/drawing/2014/main" val="2355401565"/>
                  </a:ext>
                </a:extLst>
              </a:tr>
              <a:tr h="11660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</a:t>
                      </a:r>
                      <a:endParaRPr lang="uk-UA" sz="1800" dirty="0"/>
                    </a:p>
                  </a:txBody>
                  <a:tcPr marL="68571" marR="68571" marT="34289" marB="342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ISP</a:t>
                      </a:r>
                      <a:endParaRPr lang="uk-UA" sz="1800" dirty="0"/>
                    </a:p>
                  </a:txBody>
                  <a:tcPr marL="68571" marR="68571" marT="34289" marB="34289"/>
                </a:tc>
                <a:tc>
                  <a:txBody>
                    <a:bodyPr/>
                    <a:lstStyle/>
                    <a:p>
                      <a:r>
                        <a:rPr lang="uk-UA" sz="1800" noProof="0" dirty="0"/>
                        <a:t>Принцип поділу інтерфейсу </a:t>
                      </a:r>
                    </a:p>
                    <a:p>
                      <a:r>
                        <a:rPr lang="uk-UA" sz="1800" noProof="0" dirty="0"/>
                        <a:t>«багато інтерфейсів, спеціально призначених для клієнтів, краще, ніж один інтерфейс загального призначення.»</a:t>
                      </a:r>
                    </a:p>
                  </a:txBody>
                  <a:tcPr marL="68571" marR="68571" marT="34289" marB="34289"/>
                </a:tc>
                <a:extLst>
                  <a:ext uri="{0D108BD9-81ED-4DB2-BD59-A6C34878D82A}">
                    <a16:rowId xmlns:a16="http://schemas.microsoft.com/office/drawing/2014/main" val="3395977116"/>
                  </a:ext>
                </a:extLst>
              </a:tr>
              <a:tr h="8916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</a:t>
                      </a:r>
                      <a:endParaRPr lang="uk-UA" sz="1800" dirty="0"/>
                    </a:p>
                  </a:txBody>
                  <a:tcPr marL="68571" marR="68571" marT="34289" marB="342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DIP</a:t>
                      </a:r>
                      <a:endParaRPr lang="uk-UA" sz="1800" dirty="0"/>
                    </a:p>
                  </a:txBody>
                  <a:tcPr marL="68571" marR="68571" marT="34289" marB="34289"/>
                </a:tc>
                <a:tc>
                  <a:txBody>
                    <a:bodyPr/>
                    <a:lstStyle/>
                    <a:p>
                      <a:r>
                        <a:rPr lang="uk-UA" sz="1800" noProof="0" dirty="0"/>
                        <a:t>Принцип інверсії </a:t>
                      </a:r>
                      <a:r>
                        <a:rPr lang="uk-UA" sz="1800" noProof="0" dirty="0" err="1"/>
                        <a:t>залежностей</a:t>
                      </a:r>
                      <a:r>
                        <a:rPr lang="uk-UA" sz="1800" noProof="0" dirty="0"/>
                        <a:t> </a:t>
                      </a:r>
                    </a:p>
                    <a:p>
                      <a:r>
                        <a:rPr lang="uk-UA" sz="1800" noProof="0" dirty="0"/>
                        <a:t>«Залежність на Абстракціях. Немає залежності на щось конкретне.»</a:t>
                      </a:r>
                    </a:p>
                  </a:txBody>
                  <a:tcPr marL="68571" marR="68571" marT="34289" marB="34289"/>
                </a:tc>
                <a:extLst>
                  <a:ext uri="{0D108BD9-81ED-4DB2-BD59-A6C34878D82A}">
                    <a16:rowId xmlns:a16="http://schemas.microsoft.com/office/drawing/2014/main" val="347246196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Заголовок 1">
            <a:extLst>
              <a:ext uri="{FF2B5EF4-FFF2-40B4-BE49-F238E27FC236}">
                <a16:creationId xmlns:a16="http://schemas.microsoft.com/office/drawing/2014/main" id="{AB94B426-8458-4E56-BA91-390EA23F5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uk-UA"/>
              <a:t>SOLID (2)</a:t>
            </a:r>
            <a:endParaRPr lang="uk-UA" altLang="uk-UA"/>
          </a:p>
        </p:txBody>
      </p:sp>
      <p:sp>
        <p:nvSpPr>
          <p:cNvPr id="38915" name="Объект 2">
            <a:extLst>
              <a:ext uri="{FF2B5EF4-FFF2-40B4-BE49-F238E27FC236}">
                <a16:creationId xmlns:a16="http://schemas.microsoft.com/office/drawing/2014/main" id="{A064CF35-366B-4E72-9C79-B86CCB83E8B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46113" y="1617663"/>
            <a:ext cx="10972800" cy="4500562"/>
          </a:xfrm>
        </p:spPr>
        <p:txBody>
          <a:bodyPr>
            <a:normAutofit fontScale="92500" lnSpcReduction="20000"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uk-UA" dirty="0"/>
              <a:t>SOLID (</a:t>
            </a:r>
            <a:r>
              <a:rPr lang="uk-UA" altLang="uk-UA" dirty="0" err="1"/>
              <a:t>скор</a:t>
            </a:r>
            <a:r>
              <a:rPr lang="uk-UA" altLang="uk-UA" dirty="0"/>
              <a:t>. від англ. </a:t>
            </a:r>
            <a:r>
              <a:rPr lang="en-US" altLang="uk-UA" dirty="0"/>
              <a:t>single responsibility, open-closed, </a:t>
            </a:r>
            <a:r>
              <a:rPr lang="en-US" altLang="uk-UA" dirty="0" err="1"/>
              <a:t>Liskov</a:t>
            </a:r>
            <a:r>
              <a:rPr lang="en-US" altLang="uk-UA" dirty="0"/>
              <a:t> substitution, interface segregation </a:t>
            </a:r>
            <a:r>
              <a:rPr lang="uk-UA" altLang="uk-UA" dirty="0"/>
              <a:t>і </a:t>
            </a:r>
            <a:r>
              <a:rPr lang="en-US" altLang="uk-UA" dirty="0"/>
              <a:t>dependency inversion) </a:t>
            </a:r>
            <a:r>
              <a:rPr lang="uk-UA" altLang="uk-UA" dirty="0"/>
              <a:t>в програмуванні — мнемонічний акронім, введений Майклом </a:t>
            </a:r>
            <a:r>
              <a:rPr lang="uk-UA" altLang="uk-UA" dirty="0" err="1"/>
              <a:t>Фезерсом</a:t>
            </a:r>
            <a:r>
              <a:rPr lang="uk-UA" altLang="uk-UA" dirty="0"/>
              <a:t> (</a:t>
            </a:r>
            <a:r>
              <a:rPr lang="en-US" altLang="uk-UA" dirty="0"/>
              <a:t>Michael Feathers) </a:t>
            </a:r>
            <a:r>
              <a:rPr lang="uk-UA" altLang="uk-UA" dirty="0"/>
              <a:t>для перших п'яти принципів, названих Робертом Мартіном на початку 2000-х, які означали п'ять основних принципів об'єктно-орієнтованого програмування і проектування.</a:t>
            </a:r>
            <a:endParaRPr lang="en-US" altLang="uk-UA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uk-UA" altLang="uk-UA" dirty="0"/>
              <a:t>Ці принципи, коли застосовуються разом, призначені для підвищення вірогідності того, що </a:t>
            </a:r>
            <a:r>
              <a:rPr lang="uk-UA" altLang="uk-UA" dirty="0">
                <a:hlinkClick r:id="rId2" tooltip="Программист"/>
              </a:rPr>
              <a:t>програміст</a:t>
            </a:r>
            <a:r>
              <a:rPr lang="uk-UA" altLang="uk-UA" dirty="0"/>
              <a:t> створить систему, яку буде легко </a:t>
            </a:r>
            <a:r>
              <a:rPr lang="uk-UA" altLang="uk-UA" dirty="0">
                <a:hlinkClick r:id="rId3" tooltip="Сопровождение программного обеспечения"/>
              </a:rPr>
              <a:t>підтримувати</a:t>
            </a:r>
            <a:r>
              <a:rPr lang="uk-UA" altLang="uk-UA" dirty="0"/>
              <a:t> і розширяти на протязі тривалого часу. Принципи</a:t>
            </a:r>
            <a:r>
              <a:rPr lang="ru-RU" altLang="uk-UA" dirty="0"/>
              <a:t> SOLID — </a:t>
            </a:r>
            <a:r>
              <a:rPr lang="uk-UA" altLang="uk-UA" dirty="0"/>
              <a:t>це керівництва, які можуть застосовуватись під час роботи над програмним забезпеченням для видалення неякісного коду, наказуючи програмісту виконувати </a:t>
            </a:r>
            <a:r>
              <a:rPr lang="uk-UA" altLang="uk-UA" dirty="0" err="1">
                <a:hlinkClick r:id="rId4" tooltip="Рефакторинг"/>
              </a:rPr>
              <a:t>рефакторинг</a:t>
            </a:r>
            <a:r>
              <a:rPr lang="uk-UA" altLang="uk-UA" dirty="0"/>
              <a:t> </a:t>
            </a:r>
            <a:r>
              <a:rPr lang="uk-UA" altLang="uk-UA" dirty="0">
                <a:hlinkClick r:id="rId5" tooltip="Исходный код"/>
              </a:rPr>
              <a:t>вихідного коду</a:t>
            </a:r>
            <a:r>
              <a:rPr lang="uk-UA" altLang="uk-UA" dirty="0"/>
              <a:t>, поки той не стане </a:t>
            </a:r>
            <a:r>
              <a:rPr lang="uk-UA" altLang="uk-UA" dirty="0" err="1"/>
              <a:t>розбірливо</a:t>
            </a:r>
            <a:r>
              <a:rPr lang="uk-UA" altLang="uk-UA" dirty="0"/>
              <a:t> написаним і розширюваним. Це частина загальної стратегії </a:t>
            </a:r>
            <a:r>
              <a:rPr lang="uk-UA" altLang="uk-UA" dirty="0">
                <a:hlinkClick r:id="rId6" tooltip="Гибкая методология разработки"/>
              </a:rPr>
              <a:t>гнучкої</a:t>
            </a:r>
            <a:r>
              <a:rPr lang="uk-UA" altLang="uk-UA" dirty="0"/>
              <a:t> і </a:t>
            </a:r>
            <a:r>
              <a:rPr lang="uk-UA" altLang="uk-UA" dirty="0">
                <a:hlinkClick r:id="rId7" tooltip="Адаптивная разработка (страница отсутствует)"/>
              </a:rPr>
              <a:t>адаптивної розробки</a:t>
            </a:r>
            <a:r>
              <a:rPr lang="uk-UA" altLang="uk-UA" dirty="0"/>
              <a:t>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uk-UA" altLang="uk-U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>
            <a:extLst>
              <a:ext uri="{FF2B5EF4-FFF2-40B4-BE49-F238E27FC236}">
                <a16:creationId xmlns:a16="http://schemas.microsoft.com/office/drawing/2014/main" id="{F4970554-C853-40F5-B664-302F04BD5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9900" y="269875"/>
            <a:ext cx="6172200" cy="709613"/>
          </a:xfrm>
        </p:spPr>
        <p:txBody>
          <a:bodyPr/>
          <a:lstStyle/>
          <a:p>
            <a:pPr algn="ctr"/>
            <a:r>
              <a:rPr lang="en-US" altLang="uk-UA"/>
              <a:t>DRY</a:t>
            </a:r>
            <a:endParaRPr lang="uk-UA" altLang="uk-UA"/>
          </a:p>
        </p:txBody>
      </p:sp>
      <p:sp>
        <p:nvSpPr>
          <p:cNvPr id="39939" name="Объект 2">
            <a:extLst>
              <a:ext uri="{FF2B5EF4-FFF2-40B4-BE49-F238E27FC236}">
                <a16:creationId xmlns:a16="http://schemas.microsoft.com/office/drawing/2014/main" id="{61E530EE-4D61-4866-A7FC-10A48C3A3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3788" y="1004888"/>
            <a:ext cx="9894887" cy="5102225"/>
          </a:xfrm>
        </p:spPr>
        <p:txBody>
          <a:bodyPr>
            <a:normAutofit fontScale="92500" lnSpcReduction="10000"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ru-RU" altLang="uk-UA" dirty="0" err="1"/>
              <a:t>Don’t</a:t>
            </a:r>
            <a:r>
              <a:rPr lang="ru-RU" altLang="uk-UA" dirty="0"/>
              <a:t> </a:t>
            </a:r>
            <a:r>
              <a:rPr lang="ru-RU" altLang="uk-UA" dirty="0" err="1"/>
              <a:t>repeat</a:t>
            </a:r>
            <a:r>
              <a:rPr lang="ru-RU" altLang="uk-UA" dirty="0"/>
              <a:t> </a:t>
            </a:r>
            <a:r>
              <a:rPr lang="ru-RU" altLang="uk-UA" dirty="0" err="1"/>
              <a:t>yourself</a:t>
            </a:r>
            <a:r>
              <a:rPr lang="ru-RU" altLang="uk-UA" dirty="0"/>
              <a:t>, DRY </a:t>
            </a:r>
            <a:r>
              <a:rPr lang="uk-UA" altLang="uk-UA" dirty="0"/>
              <a:t>(не повторюйся) — це принцип розробки програмного забезпечення, націлений на зниження повторення інформації різного роду, особливо в системах з безліччю шарів абстрагування. Принцип</a:t>
            </a:r>
            <a:r>
              <a:rPr lang="ru-RU" altLang="uk-UA" dirty="0"/>
              <a:t> DRY </a:t>
            </a:r>
            <a:r>
              <a:rPr lang="uk-UA" altLang="uk-UA" dirty="0" err="1"/>
              <a:t>формулюється</a:t>
            </a:r>
            <a:r>
              <a:rPr lang="uk-UA" altLang="uk-UA" dirty="0"/>
              <a:t> </a:t>
            </a:r>
            <a:r>
              <a:rPr lang="uk-UA" altLang="uk-UA" dirty="0" err="1"/>
              <a:t>как</a:t>
            </a:r>
            <a:r>
              <a:rPr lang="uk-UA" altLang="uk-UA" dirty="0"/>
              <a:t>: «Кожна частина знання повинна мати єдине, несуперечливе та авторитетне подання в рамках системи». Він був сформульований </a:t>
            </a:r>
            <a:r>
              <a:rPr lang="uk-UA" altLang="uk-UA" dirty="0" err="1"/>
              <a:t>Енді</a:t>
            </a:r>
            <a:r>
              <a:rPr lang="uk-UA" altLang="uk-UA" dirty="0"/>
              <a:t> Хантом і </a:t>
            </a:r>
            <a:r>
              <a:rPr lang="uk-UA" altLang="uk-UA" dirty="0" err="1"/>
              <a:t>Дейвом</a:t>
            </a:r>
            <a:r>
              <a:rPr lang="uk-UA" altLang="uk-UA" dirty="0"/>
              <a:t> Томасом в їх книзі</a:t>
            </a:r>
            <a:r>
              <a:rPr lang="ru-RU" altLang="uk-UA" dirty="0"/>
              <a:t> The </a:t>
            </a:r>
            <a:r>
              <a:rPr lang="ru-RU" altLang="uk-UA" dirty="0" err="1"/>
              <a:t>Pragmatic</a:t>
            </a:r>
            <a:r>
              <a:rPr lang="ru-RU" altLang="uk-UA" dirty="0"/>
              <a:t> </a:t>
            </a:r>
            <a:r>
              <a:rPr lang="ru-RU" altLang="uk-UA" dirty="0" err="1"/>
              <a:t>Programmer</a:t>
            </a:r>
            <a:r>
              <a:rPr lang="ru-RU" altLang="uk-UA" dirty="0"/>
              <a:t>. </a:t>
            </a:r>
            <a:r>
              <a:rPr lang="uk-UA" altLang="uk-UA" dirty="0"/>
              <a:t>Вони застосовували цей принцип до «схем баз даних, планів тестування, збірок програмного забезпечення, навіть до документації». Коли принцип</a:t>
            </a:r>
            <a:r>
              <a:rPr lang="ru-RU" altLang="uk-UA" dirty="0"/>
              <a:t> DRY </a:t>
            </a:r>
            <a:r>
              <a:rPr lang="uk-UA" altLang="uk-UA" dirty="0"/>
              <a:t>застосовується успішно, зміна єдиного елемента системи не вимагає внесення змін в інші, </a:t>
            </a:r>
            <a:r>
              <a:rPr lang="uk-UA" altLang="uk-UA" dirty="0" err="1"/>
              <a:t>логічно</a:t>
            </a:r>
            <a:r>
              <a:rPr lang="uk-UA" altLang="uk-UA" dirty="0"/>
              <a:t> не зв'язані елементи. Ті елементи, які </a:t>
            </a:r>
            <a:r>
              <a:rPr lang="uk-UA" altLang="uk-UA" dirty="0" err="1"/>
              <a:t>логічно</a:t>
            </a:r>
            <a:r>
              <a:rPr lang="uk-UA" altLang="uk-UA" dirty="0"/>
              <a:t> зв'язані, змінюються передбачувано і однаково. Крім використання методів і функцій в коді, Томас і Хант вважають необхідним використання генераторів коду, автоматичних систем компіляції.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Заголовок 1">
            <a:extLst>
              <a:ext uri="{FF2B5EF4-FFF2-40B4-BE49-F238E27FC236}">
                <a16:creationId xmlns:a16="http://schemas.microsoft.com/office/drawing/2014/main" id="{945DF19F-5A8E-4779-8A49-2C4248AC4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5"/>
            <a:ext cx="7886700" cy="66357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uk-UA"/>
              <a:t>KISS (1)</a:t>
            </a:r>
            <a:endParaRPr lang="uk-UA" altLang="uk-UA"/>
          </a:p>
        </p:txBody>
      </p:sp>
      <p:sp>
        <p:nvSpPr>
          <p:cNvPr id="40963" name="Объект 2">
            <a:extLst>
              <a:ext uri="{FF2B5EF4-FFF2-40B4-BE49-F238E27FC236}">
                <a16:creationId xmlns:a16="http://schemas.microsoft.com/office/drawing/2014/main" id="{17642DFF-F84B-4C40-BA40-DDD24C10E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913" y="1600200"/>
            <a:ext cx="10318750" cy="4500563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ru-RU" altLang="uk-UA" dirty="0"/>
              <a:t>KISS (</a:t>
            </a:r>
            <a:r>
              <a:rPr lang="uk-UA" altLang="uk-UA" dirty="0"/>
              <a:t>акронім для</a:t>
            </a:r>
            <a:r>
              <a:rPr lang="ru-RU" altLang="uk-UA" dirty="0"/>
              <a:t> «</a:t>
            </a:r>
            <a:r>
              <a:rPr lang="ru-RU" altLang="uk-UA" dirty="0" err="1"/>
              <a:t>Keep</a:t>
            </a:r>
            <a:r>
              <a:rPr lang="ru-RU" altLang="uk-UA" dirty="0"/>
              <a:t> </a:t>
            </a:r>
            <a:r>
              <a:rPr lang="ru-RU" altLang="uk-UA" dirty="0" err="1"/>
              <a:t>it</a:t>
            </a:r>
            <a:r>
              <a:rPr lang="ru-RU" altLang="uk-UA" dirty="0"/>
              <a:t> </a:t>
            </a:r>
            <a:r>
              <a:rPr lang="ru-RU" altLang="uk-UA" dirty="0" err="1"/>
              <a:t>short</a:t>
            </a:r>
            <a:r>
              <a:rPr lang="ru-RU" altLang="uk-UA" dirty="0"/>
              <a:t> </a:t>
            </a:r>
            <a:r>
              <a:rPr lang="ru-RU" altLang="uk-UA" dirty="0" err="1"/>
              <a:t>and</a:t>
            </a:r>
            <a:r>
              <a:rPr lang="ru-RU" altLang="uk-UA" dirty="0"/>
              <a:t> </a:t>
            </a:r>
            <a:r>
              <a:rPr lang="ru-RU" altLang="uk-UA" dirty="0" err="1"/>
              <a:t>simple</a:t>
            </a:r>
            <a:r>
              <a:rPr lang="ru-RU" altLang="uk-UA" dirty="0"/>
              <a:t>») — </a:t>
            </a:r>
            <a:r>
              <a:rPr lang="uk-UA" altLang="uk-UA" dirty="0"/>
              <a:t>принцип проектування, прийнятий у ВМС США в 1960. Принцип</a:t>
            </a:r>
            <a:r>
              <a:rPr lang="ru-RU" altLang="uk-UA" dirty="0"/>
              <a:t> KISS </a:t>
            </a:r>
            <a:r>
              <a:rPr lang="uk-UA" altLang="uk-UA" dirty="0"/>
              <a:t>стверджує, що більшість систем працюють найкраще, якщо вони залишаються простими, а не </a:t>
            </a:r>
            <a:r>
              <a:rPr lang="uk-UA" altLang="uk-UA" dirty="0" err="1"/>
              <a:t>ускладнюються</a:t>
            </a:r>
            <a:r>
              <a:rPr lang="uk-UA" altLang="uk-UA" dirty="0"/>
              <a:t>. Тому в області проектування простота повинна бути однією з ключових цілей, і слід уникати непотрібної складності. Фраза асоціювалась з авіаконструктором </a:t>
            </a:r>
            <a:r>
              <a:rPr lang="uk-UA" altLang="uk-UA" dirty="0" err="1"/>
              <a:t>Кларенсом</a:t>
            </a:r>
            <a:r>
              <a:rPr lang="uk-UA" altLang="uk-UA" dirty="0"/>
              <a:t> Джонсоном (1910—1990). В 1970-х рр. широко використовувався термін</a:t>
            </a:r>
            <a:r>
              <a:rPr lang="ru-RU" altLang="uk-UA" dirty="0"/>
              <a:t> «KISS-принцип» (англ. KISS </a:t>
            </a:r>
            <a:r>
              <a:rPr lang="ru-RU" altLang="uk-UA" dirty="0" err="1"/>
              <a:t>principle</a:t>
            </a:r>
            <a:r>
              <a:rPr lang="ru-RU" altLang="uk-UA" dirty="0"/>
              <a:t>). </a:t>
            </a:r>
            <a:r>
              <a:rPr lang="uk-UA" altLang="uk-UA" dirty="0"/>
              <a:t>Варіації</a:t>
            </a:r>
            <a:r>
              <a:rPr lang="ru-RU" altLang="uk-UA" dirty="0"/>
              <a:t> </a:t>
            </a:r>
            <a:r>
              <a:rPr lang="uk-UA" altLang="uk-UA" dirty="0"/>
              <a:t>на фразу включають</a:t>
            </a:r>
            <a:r>
              <a:rPr lang="ru-RU" altLang="uk-UA" dirty="0"/>
              <a:t> «англ. </a:t>
            </a:r>
            <a:r>
              <a:rPr lang="en-US" altLang="uk-UA" dirty="0"/>
              <a:t>Keep it Simple, Silly», «keep it short and simple», «keep it simple and straightforward» і «keep it small and simple»</a:t>
            </a:r>
            <a:r>
              <a:rPr lang="ru-RU" altLang="uk-UA" dirty="0"/>
              <a:t>.</a:t>
            </a:r>
            <a:endParaRPr lang="uk-UA" altLang="uk-U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Заголовок 1">
            <a:extLst>
              <a:ext uri="{FF2B5EF4-FFF2-40B4-BE49-F238E27FC236}">
                <a16:creationId xmlns:a16="http://schemas.microsoft.com/office/drawing/2014/main" id="{7EEADB75-AE53-4238-AC74-3F550317C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5"/>
            <a:ext cx="7886700" cy="48418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uk-UA"/>
              <a:t>KISS (2)</a:t>
            </a:r>
            <a:endParaRPr lang="uk-UA" altLang="uk-UA"/>
          </a:p>
        </p:txBody>
      </p:sp>
      <p:sp>
        <p:nvSpPr>
          <p:cNvPr id="43011" name="Объект 2">
            <a:extLst>
              <a:ext uri="{FF2B5EF4-FFF2-40B4-BE49-F238E27FC236}">
                <a16:creationId xmlns:a16="http://schemas.microsoft.com/office/drawing/2014/main" id="{F97F0218-1EAD-494F-9283-C6E6E5E82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338" y="1290638"/>
            <a:ext cx="9763125" cy="4962525"/>
          </a:xfrm>
        </p:spPr>
        <p:txBody>
          <a:bodyPr>
            <a:normAutofit lnSpcReduction="10000"/>
          </a:bodyPr>
          <a:lstStyle/>
          <a:p>
            <a:r>
              <a:rPr lang="uk-UA" altLang="uk-UA" dirty="0"/>
              <a:t>Розбивайте задачі на </a:t>
            </a:r>
            <a:r>
              <a:rPr lang="uk-UA" altLang="uk-UA" dirty="0" err="1"/>
              <a:t>підзадачі</a:t>
            </a:r>
            <a:r>
              <a:rPr lang="uk-UA" altLang="uk-UA" dirty="0"/>
              <a:t>, які не повинні на ваш погляд продовжуватись більше 4-12 годин написання коду</a:t>
            </a:r>
          </a:p>
          <a:p>
            <a:r>
              <a:rPr lang="uk-UA" altLang="uk-UA" dirty="0"/>
              <a:t>Розбивайте задачу на множину менших задач, кожна задача повинна вирішуватись одним або парою класів</a:t>
            </a:r>
          </a:p>
          <a:p>
            <a:r>
              <a:rPr lang="uk-UA" altLang="uk-UA" dirty="0"/>
              <a:t>Зберігайте ваші методи маленькими. Кожен метод повинен складатись не більш ніж з 30-40 рядків. Кожен метод повинен вирішувати одну маленьку задачу, а не безліч випадків. Якщо у вашому методі декілька умов, розбийте його на декілька. Це підвищить </a:t>
            </a:r>
            <a:r>
              <a:rPr lang="uk-UA" altLang="uk-UA" dirty="0" err="1"/>
              <a:t>читаємість</a:t>
            </a:r>
            <a:r>
              <a:rPr lang="uk-UA" altLang="uk-UA" dirty="0"/>
              <a:t>, дозволить легше підтримувати код і швидше знаходити помилки в ньому. Вам сподобається покращувати код.</a:t>
            </a:r>
          </a:p>
          <a:p>
            <a:r>
              <a:rPr lang="uk-UA" altLang="uk-UA" dirty="0"/>
              <a:t>Зберігайте ваші класи маленькими. Тут застосовується та ж техніка, що і з методами.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Заголовок 1">
            <a:extLst>
              <a:ext uri="{FF2B5EF4-FFF2-40B4-BE49-F238E27FC236}">
                <a16:creationId xmlns:a16="http://schemas.microsoft.com/office/drawing/2014/main" id="{BEB5BB21-A470-489B-8E2A-624C00CDD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5"/>
            <a:ext cx="7886700" cy="48418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uk-UA"/>
              <a:t>KISS (3)</a:t>
            </a:r>
            <a:endParaRPr lang="uk-UA" alt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8A5F00-EFB4-4717-871F-ADF5434FD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525" y="1028700"/>
            <a:ext cx="10188575" cy="58293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uk-UA" dirty="0"/>
              <a:t>Придумайте рішення задачі спочатку, потім пишіть код. Ніколи не дійте інакше. Багато розробників придумують рішення задачі під час написання коду і в цьому немає нічого поганого. Ви можете робити так і при цьому дотримуватись вище зазначеного правила. Якщо ви можете в голові розбивати задачу на менші частини, коли ви пишете код, робіть це будь-якими способами. І не бійтесь переписувати код ще і ще і ще… В рахунок не йде кількість рядків, до тих пір, поки ви вважаєте що можна ще менше/ще краще.</a:t>
            </a:r>
          </a:p>
          <a:p>
            <a:pPr>
              <a:defRPr/>
            </a:pPr>
            <a:r>
              <a:rPr lang="uk-UA" dirty="0"/>
              <a:t>Не бійтесь позбавлятись від коду. Зміна старого коду і написання нового рішення - два дуже важливих моменти. Якщо ви стикнулись з новими вимогами, або не були сповіщені про них зарані, тоді іноді краще придумати нове більш елегантне рішення, яке вирішує і старі і нові задачі.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ru-RU" dirty="0" err="1"/>
              <a:t>Filip</a:t>
            </a:r>
            <a:r>
              <a:rPr lang="ru-RU" dirty="0"/>
              <a:t> </a:t>
            </a:r>
            <a:r>
              <a:rPr lang="ru-RU" dirty="0" err="1"/>
              <a:t>Hanik</a:t>
            </a:r>
            <a:r>
              <a:rPr lang="ru-RU" dirty="0"/>
              <a:t>, </a:t>
            </a:r>
            <a:r>
              <a:rPr lang="ru-RU" dirty="0" err="1"/>
              <a:t>Senior</a:t>
            </a:r>
            <a:r>
              <a:rPr lang="ru-RU" dirty="0"/>
              <a:t> Software </a:t>
            </a:r>
            <a:r>
              <a:rPr lang="ru-RU" dirty="0" err="1"/>
              <a:t>Engineer</a:t>
            </a:r>
            <a:r>
              <a:rPr lang="ru-RU" dirty="0"/>
              <a:t> в </a:t>
            </a:r>
            <a:r>
              <a:rPr lang="ru-RU" dirty="0" err="1"/>
              <a:t>SpringSource</a:t>
            </a:r>
            <a:r>
              <a:rPr lang="ru-RU" dirty="0"/>
              <a:t> Division VMware, Inc.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Заголовок 1">
            <a:extLst>
              <a:ext uri="{FF2B5EF4-FFF2-40B4-BE49-F238E27FC236}">
                <a16:creationId xmlns:a16="http://schemas.microsoft.com/office/drawing/2014/main" id="{41A4A5C5-CDED-4DA3-B5E0-AC0C3BB07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ru-RU" sz="3600"/>
              <a:t>YAGNI (1)</a:t>
            </a:r>
            <a:endParaRPr lang="uk-UA" altLang="uk-UA" sz="3600"/>
          </a:p>
        </p:txBody>
      </p:sp>
      <p:sp>
        <p:nvSpPr>
          <p:cNvPr id="47107" name="Объект 2">
            <a:extLst>
              <a:ext uri="{FF2B5EF4-FFF2-40B4-BE49-F238E27FC236}">
                <a16:creationId xmlns:a16="http://schemas.microsoft.com/office/drawing/2014/main" id="{86141EBE-92DF-46BA-A665-F80781DBE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75" y="1600200"/>
            <a:ext cx="10190163" cy="4500563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ru-RU" altLang="uk-UA" dirty="0"/>
              <a:t>YAGNI («You </a:t>
            </a:r>
            <a:r>
              <a:rPr lang="ru-RU" altLang="uk-UA" dirty="0" err="1"/>
              <a:t>ain't</a:t>
            </a:r>
            <a:r>
              <a:rPr lang="ru-RU" altLang="uk-UA" dirty="0"/>
              <a:t> </a:t>
            </a:r>
            <a:r>
              <a:rPr lang="ru-RU" altLang="uk-UA" dirty="0" err="1"/>
              <a:t>gonna</a:t>
            </a:r>
            <a:r>
              <a:rPr lang="ru-RU" altLang="uk-UA" dirty="0"/>
              <a:t> </a:t>
            </a:r>
            <a:r>
              <a:rPr lang="ru-RU" altLang="uk-UA" dirty="0" err="1"/>
              <a:t>need</a:t>
            </a:r>
            <a:r>
              <a:rPr lang="ru-RU" altLang="uk-UA" dirty="0"/>
              <a:t> </a:t>
            </a:r>
            <a:r>
              <a:rPr lang="ru-RU" altLang="uk-UA" dirty="0" err="1"/>
              <a:t>it</a:t>
            </a:r>
            <a:r>
              <a:rPr lang="ru-RU" altLang="uk-UA" dirty="0"/>
              <a:t>»; </a:t>
            </a:r>
            <a:r>
              <a:rPr lang="uk-UA" altLang="uk-UA" dirty="0"/>
              <a:t>з англ. — «Вам це не знадобиться») — процес і принцип проектування ПЗ, при якому як основна ціль і/або цінність декларується відмова від надлишкової функціональності, — тобто відмова додавання функціональності, в якій немає безпосередньої потреби.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1035</Words>
  <Application>Microsoft Office PowerPoint</Application>
  <PresentationFormat>Широкоэкранный</PresentationFormat>
  <Paragraphs>58</Paragraphs>
  <Slides>10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Тема Office</vt:lpstr>
      <vt:lpstr>Презентация PowerPoint</vt:lpstr>
      <vt:lpstr>9.2. SOLID, DRY, KISS, YAGNI</vt:lpstr>
      <vt:lpstr>SOLID</vt:lpstr>
      <vt:lpstr>SOLID (2)</vt:lpstr>
      <vt:lpstr>DRY</vt:lpstr>
      <vt:lpstr>KISS (1)</vt:lpstr>
      <vt:lpstr>KISS (2)</vt:lpstr>
      <vt:lpstr>KISS (3)</vt:lpstr>
      <vt:lpstr>YAGNI (1)</vt:lpstr>
      <vt:lpstr>YAGNI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9.2. SOLID, DRY, KISS, YAGNI</dc:title>
  <dc:creator>Шейко Ростислав Олександрович</dc:creator>
  <cp:lastModifiedBy>Шейко Ростислав Олександрович</cp:lastModifiedBy>
  <cp:revision>2</cp:revision>
  <dcterms:created xsi:type="dcterms:W3CDTF">2023-12-18T20:02:39Z</dcterms:created>
  <dcterms:modified xsi:type="dcterms:W3CDTF">2023-12-18T20:29:05Z</dcterms:modified>
</cp:coreProperties>
</file>