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35" r:id="rId2"/>
    <p:sldId id="736" r:id="rId3"/>
    <p:sldId id="741" r:id="rId4"/>
    <p:sldId id="732" r:id="rId5"/>
    <p:sldId id="743" r:id="rId6"/>
    <p:sldId id="738" r:id="rId7"/>
    <p:sldId id="739" r:id="rId8"/>
    <p:sldId id="747" r:id="rId9"/>
    <p:sldId id="748" r:id="rId10"/>
    <p:sldId id="749" r:id="rId11"/>
    <p:sldId id="740" r:id="rId12"/>
    <p:sldId id="742" r:id="rId13"/>
    <p:sldId id="733" r:id="rId14"/>
    <p:sldId id="734" r:id="rId15"/>
    <p:sldId id="750" r:id="rId16"/>
    <p:sldId id="751" r:id="rId17"/>
    <p:sldId id="752" r:id="rId18"/>
    <p:sldId id="746" r:id="rId19"/>
    <p:sldId id="737" r:id="rId20"/>
    <p:sldId id="744" r:id="rId21"/>
    <p:sldId id="745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BD93E-8DC1-4C6E-9A0C-53B63244A1A1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F6526-880A-4D13-95D5-A5FD17B7E6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567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F6526-880A-4D13-95D5-A5FD17B7E648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189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128D1-7B88-41F9-A790-857FE65C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D5FA6-6728-4B48-BADA-4B0B9444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AFA47F-61EB-4136-8240-6589E6F3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66C88-463F-431F-9203-080B78FD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42539-C540-4C29-BB69-04AFF4E9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744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E2AAC-8495-4030-9382-1FDD1B88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3347F2-BC83-4336-ACE4-EAC9EC505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A4C04-0DBC-41F2-8FC9-BED3A461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26200C-6F0D-48A2-BA13-05DFCDCB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F664D-70CD-4E02-AE9B-8B5164F0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13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A9CBB5-9DC7-4207-B751-5FCC0942D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319160-330A-488B-A06A-B9BC3EC94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0DED1C-2B4D-4260-829B-C564EEC0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46135-7AD8-43D3-85F6-347F81CB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BC4D8E-1380-4D99-966D-B8F28D5D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37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C2EB7-1600-49AE-A768-06474974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09C48-57ED-4B03-AB24-9DF0A2E2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393923-3242-4DD3-A9F7-578D7D20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336EE-1E6F-4388-984C-20F034FB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A34D6-C5BB-4BBC-9E3D-9D33E0B4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733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639B2-39D0-4DF3-A84B-F99C933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8B0F7A-7E6C-4EF7-905C-1239C65C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070AE-E8AC-4C6B-80B3-1B3E6FB6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984AC7-2AC7-484A-B1FA-E704432B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E4F8B-FDA4-4FDC-98C6-9F076848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149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D15A1-315F-4666-9D7C-03BD6048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B55FE-322F-4C1C-810A-80356D934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5858D0-319C-49FD-8780-9D3EEC6F4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5801A1-F8DB-4C56-86AE-9FE03B76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0278C5-F8DD-4CC7-BF68-5EF17B91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DDEA3F-9B26-4C51-9CD4-9BB7D781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1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0FC8-497F-4A4C-A943-4F0EC6D7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E91321-C7FD-4BA1-898B-5AD7EF42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B0C4D2-E241-4353-9317-33A19100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12C596-6B31-49CA-9433-7E11CBCC4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B022AC-ABD5-4092-AC6D-5E8ACAC7C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51F09A-3B66-4CF0-A131-DB1C7F0E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63396E-D212-4C51-B754-328FC76A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4685F7-0C5F-4CDB-912D-E0D73774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743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291D4-8C3D-4687-863B-6E3ADCEE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EFF387-4E66-4730-A350-B1982384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B8895A-A42D-4FD8-BEE0-0D6B4DF2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D8BF53-0492-4C43-A9C6-09CB7479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324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58CEE1-8ADD-4E1E-9D95-997B83BE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ADD437-91CB-4960-B08B-708D8E3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AE2F0B-059C-405E-BE54-F2D16A3E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62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51D04-A7F5-4B5C-A078-DE843D0B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73FEA-4070-4BE9-87DD-2D0F32A5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3A158F-DC7F-4B19-8A44-C05A731DD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5F3D88-A46D-44CF-A981-E3189CEA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B77D6-D788-4C4E-B2A3-8666FC8A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9BEB96-E29A-4C8D-8BF1-6491DB8F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973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330C9-F976-4989-A3B7-B389318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32A60B-FA54-49E2-B782-A9145F132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44AC8D-7133-4705-B0CE-EBB54753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848D1-9226-4E2D-9809-AEB5BEC4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DA8B41-6BBD-4A2F-AEF2-25C6A45F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B20A0-3B64-45C6-B552-382DAF84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140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D1C0B-84E7-4BAA-BFC7-3B612FB5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845C2A-8E1B-466C-92E3-0E31D537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14604-0C1C-4BEA-B050-499F555C9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0C13-D616-4B7A-ADAD-21744A79AB48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EEEA9-AB77-430A-9EBD-8A9DC97A0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6CDFE9-7912-4252-A35C-9E1FB2B8F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924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flow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DC22D-5901-407C-899A-83F56745F46C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</a:t>
            </a:r>
          </a:p>
        </p:txBody>
      </p:sp>
    </p:spTree>
    <p:extLst>
      <p:ext uri="{BB962C8B-B14F-4D97-AF65-F5344CB8AC3E}">
        <p14:creationId xmlns:p14="http://schemas.microsoft.com/office/powerpoint/2010/main" val="320626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915551-D3BA-40B5-A5F5-CEC27B77A9A3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19CCBA-9A10-4FB5-998F-48B4A973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2" y="722391"/>
            <a:ext cx="11491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 пам'ятати, що якщо у вас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код, він стає недоступним. І це побачить наш розумний компілятор і не дасть вам запустити таку програму. Наприклад, цей код не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скомпілюється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8103E-F69B-4DE1-9665-8DFCD4C655E9}"/>
              </a:ext>
            </a:extLst>
          </p:cNvPr>
          <p:cNvSpPr txBox="1"/>
          <p:nvPr/>
        </p:nvSpPr>
        <p:spPr>
          <a:xfrm>
            <a:off x="350362" y="1514003"/>
            <a:ext cx="61132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51A2245-37E4-436D-98C1-310EF8BDF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2" y="3075057"/>
            <a:ext cx="106271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один «брудний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хак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для такого обходу. Наприклад, для цілей налагодження чи ще чомусь. Вище зазначений код можна полагодити обернувши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ifблок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49D99-ABB2-41A1-9E14-A93E533B9EC8}"/>
              </a:ext>
            </a:extLst>
          </p:cNvPr>
          <p:cNvSpPr txBox="1"/>
          <p:nvPr/>
        </p:nvSpPr>
        <p:spPr>
          <a:xfrm>
            <a:off x="350362" y="3782943"/>
            <a:ext cx="61132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0D542-7E9C-418C-BA21-F63DD3CD1790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значенням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DCC7CA-F980-43E5-BFA5-8114F9E69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28" y="767595"/>
            <a:ext cx="114126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яких служить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Не у всіх методів є значення, що повертається. Декому чи нічого, чи не треба нічого повертати. Що тоді робити? Тоді в сигнатурі методу на місце значення, що повертається ми пишемо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Як би виглядав наш метод без значення, що повертається?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715F1-EDB5-4002-B30A-CCEAF01F2822}"/>
              </a:ext>
            </a:extLst>
          </p:cNvPr>
          <p:cNvSpPr txBox="1"/>
          <p:nvPr/>
        </p:nvSpPr>
        <p:spPr>
          <a:xfrm>
            <a:off x="361427" y="1899749"/>
            <a:ext cx="109413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	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70236FA-AE56-4180-8CBA-188B4A261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27" y="3100078"/>
            <a:ext cx="10363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напевно поміт</a:t>
            </a:r>
            <a:r>
              <a:rPr lang="uk-UA" altLang="uk-UA" sz="2000" dirty="0">
                <a:solidFill>
                  <a:srgbClr val="172B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разом із значенням, що повертається, у нас зникло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і є, адже наш метод і не повинен нічого повертати. Тим не менш, його можна тут поставити, але без якогось значення просто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в останньому рядку. Це в цілому марно, тому в методах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необов'язковий. Проте, його можна застосовувати з користю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методами, наприклад, при розгалуженнях або циклах, коли потрібно негайно вийти з методу. Далі в оголошенні методу у нас йшло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0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97F30-0C6D-462C-A98E-F8528DE6367C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1EBCADB-27B2-4B32-9FD8-D2F2B633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4" y="830997"/>
            <a:ext cx="116214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можуть мати (або не мати) певні дані, які надходитимуть зовні, а саме з місця, де і був викликаний метод. У нашому випадку ми бачимо, що приходить об'єкт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 ім'ям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надалі ми використовуємо цю змінну у нашому методі. У методі можна використовувати необмежену кількість параметрів, але більше 7 не рекомендується. Коли ми не знаємо точну кількість елементів, але всі ці елементи потрібні для однієї мети і будуть одного типу (наприклад,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використовується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багатокрапка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1F8B0-A6FB-4073-A560-9576B5328B44}"/>
              </a:ext>
            </a:extLst>
          </p:cNvPr>
          <p:cNvSpPr txBox="1"/>
          <p:nvPr/>
        </p:nvSpPr>
        <p:spPr>
          <a:xfrm>
            <a:off x="283703" y="2769989"/>
            <a:ext cx="8586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(String...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FC3DBFD-58F6-4877-BC86-FDB6355B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3" y="3075057"/>
            <a:ext cx="111739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кожного елемента буде такого вигляду: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Нічого не нагадує? Правильно, масив! Нічого не зміниться, якщо ми напишемо: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0A5C3-A526-4964-95A0-9087F4779CA2}"/>
              </a:ext>
            </a:extLst>
          </p:cNvPr>
          <p:cNvSpPr txBox="1"/>
          <p:nvPr/>
        </p:nvSpPr>
        <p:spPr>
          <a:xfrm>
            <a:off x="283702" y="3782943"/>
            <a:ext cx="9209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D9C79BC-CD4A-4BD9-8B8C-F2128A8F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2" y="4226510"/>
            <a:ext cx="1177722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елементів також буде виду: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І ще дещо. Аргументи методу можуть бути </a:t>
            </a:r>
            <a:r>
              <a:rPr kumimoji="0" lang="uk-UA" altLang="uk-UA" sz="2000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9FA87-1145-4638-B3BE-6C8452ACF9B3}"/>
              </a:ext>
            </a:extLst>
          </p:cNvPr>
          <p:cNvSpPr txBox="1"/>
          <p:nvPr/>
        </p:nvSpPr>
        <p:spPr>
          <a:xfrm>
            <a:off x="283701" y="4700855"/>
            <a:ext cx="10425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1209B9A-DA3D-4832-B606-A594ED39F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1" y="5070187"/>
            <a:ext cx="113624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означає, що посилання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прив'язана до конкретного об'єкту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перевизначити його не можна. </a:t>
            </a:r>
          </a:p>
        </p:txBody>
      </p:sp>
    </p:spTree>
    <p:extLst>
      <p:ext uri="{BB962C8B-B14F-4D97-AF65-F5344CB8AC3E}">
        <p14:creationId xmlns:p14="http://schemas.microsoft.com/office/powerpoint/2010/main" val="192992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888"/>
          </a:xfrm>
        </p:spPr>
        <p:txBody>
          <a:bodyPr>
            <a:noAutofit/>
          </a:bodyPr>
          <a:lstStyle/>
          <a:p>
            <a:pPr algn="ctr"/>
            <a:r>
              <a:rPr lang="uk-UA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змінним числом параметрів. Приклад</a:t>
            </a:r>
          </a:p>
        </p:txBody>
      </p:sp>
      <p:graphicFrame>
        <p:nvGraphicFramePr>
          <p:cNvPr id="103427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301653"/>
              </p:ext>
            </p:extLst>
          </p:nvPr>
        </p:nvGraphicFramePr>
        <p:xfrm>
          <a:off x="1414021" y="1076965"/>
          <a:ext cx="7031479" cy="494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Visio" r:id="rId3" imgW="4136574" imgH="2907994" progId="Visio.Drawing.11">
                  <p:embed/>
                </p:oleObj>
              </mc:Choice>
              <mc:Fallback>
                <p:oleObj name="Visio" r:id="rId3" imgW="4136574" imgH="2907994" progId="Visio.Drawing.11">
                  <p:embed/>
                  <p:pic>
                    <p:nvPicPr>
                      <p:cNvPr id="103427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021" y="1076965"/>
                        <a:ext cx="7031479" cy="4942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160224"/>
              </p:ext>
            </p:extLst>
          </p:nvPr>
        </p:nvGraphicFramePr>
        <p:xfrm>
          <a:off x="9184081" y="3021332"/>
          <a:ext cx="698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Visio" r:id="rId5" imgW="453771" imgH="685631" progId="Visio.Drawing.11">
                  <p:embed/>
                </p:oleObj>
              </mc:Choice>
              <mc:Fallback>
                <p:oleObj name="Visio" r:id="rId5" imgW="453771" imgH="685631" progId="Visio.Drawing.11">
                  <p:embed/>
                  <p:pic>
                    <p:nvPicPr>
                      <p:cNvPr id="103428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4081" y="3021332"/>
                        <a:ext cx="698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AutoShape 6"/>
          <p:cNvSpPr>
            <a:spLocks noChangeArrowheads="1"/>
          </p:cNvSpPr>
          <p:nvPr/>
        </p:nvSpPr>
        <p:spPr bwMode="auto">
          <a:xfrm rot="19442806">
            <a:off x="8085139" y="4117975"/>
            <a:ext cx="935037" cy="323850"/>
          </a:xfrm>
          <a:prstGeom prst="rightArrow">
            <a:avLst>
              <a:gd name="adj1" fmla="val 50000"/>
              <a:gd name="adj2" fmla="val 602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8534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/>
          </p:nvPr>
        </p:nvSpPr>
        <p:spPr>
          <a:xfrm>
            <a:off x="-1" y="1"/>
            <a:ext cx="12191997" cy="887610"/>
          </a:xfrm>
        </p:spPr>
        <p:txBody>
          <a:bodyPr>
            <a:no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Методи. Передача параметрів. Приклад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>
          <a:xfrm>
            <a:off x="1927226" y="1014413"/>
            <a:ext cx="3616325" cy="19605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 передаються в методи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значенням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value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метод передається копія значення:</a:t>
            </a: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вихідні змінні зберігають свої значення</a:t>
            </a: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об’єкти, на які посилаються параметри, можуть бути змінені</a:t>
            </a:r>
          </a:p>
        </p:txBody>
      </p:sp>
      <p:graphicFrame>
        <p:nvGraphicFramePr>
          <p:cNvPr id="112644" name="Object 8"/>
          <p:cNvGraphicFramePr>
            <a:graphicFrameLocks noChangeAspect="1"/>
          </p:cNvGraphicFramePr>
          <p:nvPr/>
        </p:nvGraphicFramePr>
        <p:xfrm>
          <a:off x="6053139" y="933450"/>
          <a:ext cx="4052887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Visio" r:id="rId3" imgW="4052761" imgH="1697289" progId="Visio.Drawing.11">
                  <p:embed/>
                </p:oleObj>
              </mc:Choice>
              <mc:Fallback>
                <p:oleObj name="Visio" r:id="rId3" imgW="4052761" imgH="1697289" progId="Visio.Drawing.11">
                  <p:embed/>
                  <p:pic>
                    <p:nvPicPr>
                      <p:cNvPr id="1126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9" y="933450"/>
                        <a:ext cx="4052887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9"/>
          <p:cNvGraphicFramePr>
            <a:graphicFrameLocks noChangeAspect="1"/>
          </p:cNvGraphicFramePr>
          <p:nvPr/>
        </p:nvGraphicFramePr>
        <p:xfrm>
          <a:off x="1671638" y="3192463"/>
          <a:ext cx="4144962" cy="317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Visio" r:id="rId5" imgW="4144201" imgH="3179241" progId="Visio.Drawing.11">
                  <p:embed/>
                </p:oleObj>
              </mc:Choice>
              <mc:Fallback>
                <p:oleObj name="Visio" r:id="rId5" imgW="4144201" imgH="3179241" progId="Visio.Drawing.11">
                  <p:embed/>
                  <p:pic>
                    <p:nvPicPr>
                      <p:cNvPr id="1126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192463"/>
                        <a:ext cx="4144962" cy="317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10"/>
          <p:cNvGraphicFramePr>
            <a:graphicFrameLocks noChangeAspect="1"/>
          </p:cNvGraphicFramePr>
          <p:nvPr/>
        </p:nvGraphicFramePr>
        <p:xfrm>
          <a:off x="6037264" y="2841625"/>
          <a:ext cx="43275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Visio" r:id="rId7" imgW="4327081" imgH="3352699" progId="Visio.Drawing.11">
                  <p:embed/>
                </p:oleObj>
              </mc:Choice>
              <mc:Fallback>
                <p:oleObj name="Visio" r:id="rId7" imgW="4327081" imgH="3352699" progId="Visio.Drawing.11">
                  <p:embed/>
                  <p:pic>
                    <p:nvPicPr>
                      <p:cNvPr id="1126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4" y="2841625"/>
                        <a:ext cx="432752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Line 11"/>
          <p:cNvSpPr>
            <a:spLocks noChangeShapeType="1"/>
          </p:cNvSpPr>
          <p:nvPr/>
        </p:nvSpPr>
        <p:spPr bwMode="auto">
          <a:xfrm>
            <a:off x="5930900" y="914401"/>
            <a:ext cx="0" cy="547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48" name="Line 12"/>
          <p:cNvSpPr>
            <a:spLocks noChangeShapeType="1"/>
          </p:cNvSpPr>
          <p:nvPr/>
        </p:nvSpPr>
        <p:spPr bwMode="auto">
          <a:xfrm>
            <a:off x="6003925" y="2743200"/>
            <a:ext cx="421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B1ECE-ED73-4F09-A5BE-6DDFD9DC730F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2442B-AA9A-4DF1-8A40-DF314468663B}"/>
              </a:ext>
            </a:extLst>
          </p:cNvPr>
          <p:cNvSpPr txBox="1"/>
          <p:nvPr/>
        </p:nvSpPr>
        <p:spPr>
          <a:xfrm>
            <a:off x="443061" y="830997"/>
            <a:ext cx="113592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Почнемо з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final-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змінних. Вони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називаються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константами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головне), перше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раз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назавжди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060DC-8476-4459-90FA-D8BC03FE9475}"/>
              </a:ext>
            </a:extLst>
          </p:cNvPr>
          <p:cNvSpPr txBox="1"/>
          <p:nvPr/>
        </p:nvSpPr>
        <p:spPr>
          <a:xfrm>
            <a:off x="443060" y="4371681"/>
            <a:ext cx="112367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Константу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необов'язково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відразу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пізніше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Але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першим, так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залишиться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назавжди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AA0F-571C-4918-9C8D-0BA0639ABA94}"/>
              </a:ext>
            </a:extLst>
          </p:cNvPr>
          <p:cNvSpPr txBox="1"/>
          <p:nvPr/>
        </p:nvSpPr>
        <p:spPr>
          <a:xfrm>
            <a:off x="443059" y="5110345"/>
            <a:ext cx="80316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CONSTANT_EXAMPLE;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CONSTANT_EXAMPLE = 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так робити можна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EFB21B8-4930-428B-B765-AE5AAB8A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59" y="2124912"/>
            <a:ext cx="11359298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CONSTANT_EXAMPLE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CONSTANT_EXAMPLE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;//помилка! Не можна присвоїти нове значення final-змінній!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5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0EA4F-51B1-451D-AF39-8DC048380323}"/>
              </a:ext>
            </a:extLst>
          </p:cNvPr>
          <p:cNvSpPr txBox="1"/>
          <p:nvPr/>
        </p:nvSpPr>
        <p:spPr>
          <a:xfrm>
            <a:off x="483123" y="926259"/>
            <a:ext cx="111778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По-друге, зверни увагу на назву нашої змінної. Для констант у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прийнята інша угода про іменування. Це не звичний нам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camelCase.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випадку зі звичайною змінною ми б назвали її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constantExample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 назви констант пишуться 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капсом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між словами (якщо їх кілька) ставиться нижнє підкреслення – "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CONSTANT_EXAMPLE".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A6FCB-9674-41C3-8C7A-1887A085984E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5588F-2097-4B35-9A3B-CBC9C14E15B9}"/>
              </a:ext>
            </a:extLst>
          </p:cNvPr>
          <p:cNvSpPr txBox="1"/>
          <p:nvPr/>
        </p:nvSpPr>
        <p:spPr>
          <a:xfrm>
            <a:off x="483123" y="2865251"/>
            <a:ext cx="109696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вони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стануть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пригоді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використовуєш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якесь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незмінне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Скажімо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вирішив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увійти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історію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самотужки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Відьмак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4". </a:t>
            </a:r>
          </a:p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вочевидь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головного героя – 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Ґеральт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рядок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героїв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краще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виділити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константу: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одному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точно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помилишся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друкуючи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мільйонний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7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A723CC-103D-4C6D-BD97-2747ADFF646D}"/>
              </a:ext>
            </a:extLst>
          </p:cNvPr>
          <p:cNvSpPr txBox="1"/>
          <p:nvPr/>
        </p:nvSpPr>
        <p:spPr>
          <a:xfrm>
            <a:off x="386498" y="1582340"/>
            <a:ext cx="116421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TheWitcher4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GERALT_NAME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Ґеральт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Рівії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YENNEFER_NAME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Йеннефер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Венґерберґу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TRISS_NAME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Трісс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Мерігольд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Відьмак 4"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Це вже четверта частина Відьмака, а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GERALT_NAME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ніяк не визначиться хто йому"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подобається більше: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YENNEFER_NAME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або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TRISS_NAME);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Але якщо ви ніколи не грали у Відьмака – почнемо спочатку."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Головного героя звуть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GERALT_NAME);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(GERALT_NAME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відьмак, мисливець на чудовиськ"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75F3F-C915-4FFF-ABE1-BA5B67136AC0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0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AFA0EA-A3FD-4DB5-90F0-90DFBD3ECE84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800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методів</a:t>
            </a:r>
            <a:endParaRPr lang="en-US" sz="4800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89785-7355-442B-B61F-CFE1FB82E105}"/>
              </a:ext>
            </a:extLst>
          </p:cNvPr>
          <p:cNvSpPr txBox="1"/>
          <p:nvPr/>
        </p:nvSpPr>
        <p:spPr>
          <a:xfrm>
            <a:off x="407709" y="840020"/>
            <a:ext cx="114229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одного і того ж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погляду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синтаксису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деякому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локальному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Але при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допускається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аргументами.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словами,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коли є два і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A8C29-4EAA-4970-AAA0-F8320E4D3BD9}"/>
              </a:ext>
            </a:extLst>
          </p:cNvPr>
          <p:cNvSpPr txBox="1"/>
          <p:nvPr/>
        </p:nvSpPr>
        <p:spPr>
          <a:xfrm>
            <a:off x="407709" y="2047662"/>
            <a:ext cx="112721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Constructor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9C469-5EA0-4FA3-9D80-54CF65D8A331}"/>
              </a:ext>
            </a:extLst>
          </p:cNvPr>
          <p:cNvSpPr txBox="1"/>
          <p:nvPr/>
        </p:nvSpPr>
        <p:spPr>
          <a:xfrm>
            <a:off x="355468" y="5853156"/>
            <a:ext cx="115274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бачимо, що методи мають містити однаковий модифікатор доступу (як і тип, що повертається). Якщо викликається перевантажений метод, з кількох оголошених методів компілятор автоматично визначає потрібний за параметрами, які вказуються під час виклику.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7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1A14CC-0B70-4931-A375-B56A640BCD42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 доступу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3DFF8-3E62-4B26-8F58-4D6CF09D4A93}"/>
              </a:ext>
            </a:extLst>
          </p:cNvPr>
          <p:cNvSpPr txBox="1"/>
          <p:nvPr/>
        </p:nvSpPr>
        <p:spPr>
          <a:xfrm>
            <a:off x="398283" y="830997"/>
            <a:ext cx="113098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Вказують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область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членів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якусь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AFE327-D9CD-4309-9B80-AEDA571D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75" y="2063586"/>
            <a:ext cx="61817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8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70D55D-FDF7-4F41-9AB9-5336DDD87617}"/>
              </a:ext>
            </a:extLst>
          </p:cNvPr>
          <p:cNvSpPr txBox="1"/>
          <p:nvPr/>
        </p:nvSpPr>
        <p:spPr>
          <a:xfrm>
            <a:off x="407708" y="849408"/>
            <a:ext cx="11300381" cy="23083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uk-U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Це іменований блок коду, що оголошується всередині класу. Він містить деяку закінчену послідовність дій (інструкцій), спрямованих рішення окремої завдання, який можна багаторазово використовувати. Іншими словами, метод - це деяка функція: щось, що вміє робити ваш клас. В інших мовах також є функції. Тільки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вони є членами класів і, відповідно до термінології ООП, називаються методами. Але перш ніж продовжити, розглянемо невеликий приклад: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12045-0E3D-45D2-A8F8-A72598790C64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BBEAA-8698-4348-8562-B3658A883AFF}"/>
              </a:ext>
            </a:extLst>
          </p:cNvPr>
          <p:cNvSpPr txBox="1"/>
          <p:nvPr/>
        </p:nvSpPr>
        <p:spPr>
          <a:xfrm>
            <a:off x="407707" y="3231464"/>
            <a:ext cx="92453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D54DF6B-DA4B-4E9D-9833-7AAEC55EC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07" y="4782525"/>
            <a:ext cx="11300381" cy="19389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нічого складного: метод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завдання якого сформувати рядок вітання з ім'ям, яке ми йому передаємо. Як наприклад -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Bobby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Давайте добре розберемося з побудовою методу, розглянувши кожне ключове слово в оголошенні методу (зліва направо). Наше перше ключове слово —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воно означає модифікатор доступу: </a:t>
            </a:r>
          </a:p>
        </p:txBody>
      </p:sp>
    </p:spTree>
    <p:extLst>
      <p:ext uri="{BB962C8B-B14F-4D97-AF65-F5344CB8AC3E}">
        <p14:creationId xmlns:p14="http://schemas.microsoft.com/office/powerpoint/2010/main" val="2454784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884301-4E62-4C87-BEE1-8B028B437FFD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 </a:t>
            </a:r>
            <a:r>
              <a:rPr lang="uk-UA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ООП</a:t>
            </a:r>
            <a:endParaRPr lang="en-US" sz="4800" b="1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B81DC9-6A4A-4D6E-A222-BA12D534E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66" y="763075"/>
            <a:ext cx="116798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Часто в коді можна побачити ключове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 наприклад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сеттерах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F89B0-86CE-426C-A3D6-DA7F03D465D9}"/>
              </a:ext>
            </a:extLst>
          </p:cNvPr>
          <p:cNvSpPr txBox="1"/>
          <p:nvPr/>
        </p:nvSpPr>
        <p:spPr>
          <a:xfrm>
            <a:off x="254524" y="1169551"/>
            <a:ext cx="9935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(Long value) {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value;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DDA471-2AE0-42CB-A2A2-9C03208C2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4" y="1699589"/>
            <a:ext cx="115321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що воно означає?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це посилання на поточний об'єкт цього класу. Наприклад, якщо ми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створабо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об'єкт: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DA87D-3422-45F7-87A9-840E5AF99153}"/>
              </a:ext>
            </a:extLst>
          </p:cNvPr>
          <p:cNvSpPr txBox="1"/>
          <p:nvPr/>
        </p:nvSpPr>
        <p:spPr>
          <a:xfrm>
            <a:off x="254524" y="2407475"/>
            <a:ext cx="10133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E22F6D5-7058-454E-883F-33FF456B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4" y="2921168"/>
            <a:ext cx="102367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всередині об'єкта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stringConstructor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буде посиланням на той самий об'єкт. 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як посилання на змінну об'єкта (як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сеттері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вище), так виклику деякого методу. Ми можемо трохи переписати наш клас: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056F9-A850-4BCB-9C4E-45A46886CAF4}"/>
              </a:ext>
            </a:extLst>
          </p:cNvPr>
          <p:cNvSpPr txBox="1"/>
          <p:nvPr/>
        </p:nvSpPr>
        <p:spPr>
          <a:xfrm>
            <a:off x="254524" y="3995678"/>
            <a:ext cx="95399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name;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83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42D3302-C5B5-4BC2-9B05-E5B1EE21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32" y="716910"/>
            <a:ext cx="114706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Через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викликаємо метод даного об'єкта для взяття необхідного рядка. Але все ж таки як правило для методів цього майже не використовується, так як і без нього йде посилання на метод даного об'єкта, в основному він використовується для змінної об'єкта.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535F1-B7E6-46A3-BA51-2C2E83411E6F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uk-UA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</a:t>
            </a:r>
            <a:r>
              <a:rPr lang="en-US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uk-UA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endParaRPr lang="en-US" sz="4800" b="1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5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ADBF6C-1B91-4376-8E5D-D356DAE11BD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назвати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6E5E15-B570-466E-9A84-8526EF72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19" y="769442"/>
            <a:ext cx="113564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constructHelloSentence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Назва методу, відмінна риса, за якою ми зможемо відрізняти той чи інший метод. І, відповідно, викликати той чи інший метод.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60C2F18-87B2-40D5-900B-19B045E5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18" y="1600439"/>
            <a:ext cx="1135649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Назви методів повинні починатися з маленької літери, але використовувати верблюжий стиль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верблюжий регістр): тобто. кожне наступне слово в назві стоїть впритул до попереднього і пишеться з великої літери. Найменування методів повинні описувати метод (кращий коментар - правильне найменування). Для цього використовуйте дієслова або поєднання з дієсловами: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createCar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таке інше. У межах одного класу імена методів мають бути унікальними (крім навантаження методів, про що поговоримо трохи нижче). Дивимося далі метод, що розбирається, і бачимо (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376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6"/>
          <p:cNvSpPr>
            <a:spLocks noGrp="1"/>
          </p:cNvSpPr>
          <p:nvPr>
            <p:ph type="body" sz="half" idx="2"/>
          </p:nvPr>
        </p:nvSpPr>
        <p:spPr>
          <a:xfrm>
            <a:off x="6337300" y="1358901"/>
            <a:ext cx="3873500" cy="4754563"/>
          </a:xfrm>
        </p:spPr>
        <p:txBody>
          <a:bodyPr>
            <a:normAutofit/>
          </a:bodyPr>
          <a:lstStyle/>
          <a:p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 по іменуванню методів: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Ім’я методу починається з маленької літери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перше слово в назві методу – дієслово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друге і наступні слова в назві починаються з великої літери</a:t>
            </a:r>
          </a:p>
        </p:txBody>
      </p:sp>
      <p:graphicFrame>
        <p:nvGraphicFramePr>
          <p:cNvPr id="460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711714"/>
              </p:ext>
            </p:extLst>
          </p:nvPr>
        </p:nvGraphicFramePr>
        <p:xfrm>
          <a:off x="1233603" y="1358901"/>
          <a:ext cx="4360863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Visio" r:id="rId3" imgW="3138091" imgH="3169785" progId="Visio.Drawing.11">
                  <p:embed/>
                </p:oleObj>
              </mc:Choice>
              <mc:Fallback>
                <p:oleObj name="Visio" r:id="rId3" imgW="3138091" imgH="3169785" progId="Visio.Drawing.11">
                  <p:embed/>
                  <p:pic>
                    <p:nvPicPr>
                      <p:cNvPr id="460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603" y="1358901"/>
                        <a:ext cx="4360863" cy="44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B94095-708F-4DE8-AE7C-3F1656F1BE0F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назвати</a:t>
            </a:r>
          </a:p>
        </p:txBody>
      </p:sp>
    </p:spTree>
    <p:extLst>
      <p:ext uri="{BB962C8B-B14F-4D97-AF65-F5344CB8AC3E}">
        <p14:creationId xmlns:p14="http://schemas.microsoft.com/office/powerpoint/2010/main" val="6658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02E4F9-386D-4C01-92F8-A95C1F7850D7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методів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FC770-A656-4DD2-9AFA-DC4D123293CC}"/>
              </a:ext>
            </a:extLst>
          </p:cNvPr>
          <p:cNvSpPr txBox="1"/>
          <p:nvPr/>
        </p:nvSpPr>
        <p:spPr>
          <a:xfrm>
            <a:off x="452487" y="830997"/>
            <a:ext cx="11265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Java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розібратися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влаштований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візьмемо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DA40-AEAB-477B-8BE3-8DEC3A54C776}"/>
              </a:ext>
            </a:extLst>
          </p:cNvPr>
          <p:cNvSpPr txBox="1"/>
          <p:nvPr/>
        </p:nvSpPr>
        <p:spPr>
          <a:xfrm>
            <a:off x="452487" y="1492717"/>
            <a:ext cx="112650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6B524-A080-44D4-B516-7127FACCDF4D}"/>
              </a:ext>
            </a:extLst>
          </p:cNvPr>
          <p:cNvSpPr txBox="1"/>
          <p:nvPr/>
        </p:nvSpPr>
        <p:spPr>
          <a:xfrm>
            <a:off x="452484" y="3416320"/>
            <a:ext cx="11265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як у нас метод не є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статичним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окрема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тема для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розмови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виходить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межі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сьогоднішньої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для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нього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метод: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A0137-0F47-473E-9C36-39185F05B9F0}"/>
              </a:ext>
            </a:extLst>
          </p:cNvPr>
          <p:cNvSpPr txBox="1"/>
          <p:nvPr/>
        </p:nvSpPr>
        <p:spPr>
          <a:xfrm>
            <a:off x="452486" y="4016483"/>
            <a:ext cx="112650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Application{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"Den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58FA2-D8AF-40F5-8F7F-C4D7E6660459}"/>
              </a:ext>
            </a:extLst>
          </p:cNvPr>
          <p:cNvSpPr txBox="1"/>
          <p:nvPr/>
        </p:nvSpPr>
        <p:spPr>
          <a:xfrm>
            <a:off x="452484" y="6030278"/>
            <a:ext cx="5643515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  <a:b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 world! My name is Den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9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7B6427E-E6B5-44CA-B4F9-FA040317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76" y="966787"/>
            <a:ext cx="11464901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мові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застосовують такі модифікатори доступу: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публічний. Методи або поля з цим модифікатором загальнодоступні, видимі іншим класам (а точніше, їх методам та полям) з поточного та зовнішніх пакетів. Це найширший рівень доступу із відомих;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до методів або змінних з цим модифікатором є доступ з будь-якого місця в поточному класі або пакеті, або в класах, що успадковують даний, а заодно - методи або поля, навіть якщо вони знаходяться в інших пакетах</a:t>
            </a:r>
            <a:endParaRPr kumimoji="0" lang="uk-UA" altLang="uk-UA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за промовчанням. 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у поля або методу класу немає модифікатора, модифікатор застосовується за замовчуванням. У такому випадку поля або методи видно всім класам у поточному пакеті (як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тільки з відсутністю видимості при спадкуванні).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антипод модифікатора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Метод або змінна з таким модифікатором доступні виключно у класі, в якому вони оголошені.</a:t>
            </a:r>
            <a:endParaRPr kumimoji="0" lang="uk-UA" altLang="uk-UA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Далі ми маємо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сигнатурі методу (перший рядок методу, що описує його властивості).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C2B77-AD18-4726-BDD8-DC43E515417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 доступу. ООП</a:t>
            </a:r>
          </a:p>
        </p:txBody>
      </p:sp>
    </p:spTree>
    <p:extLst>
      <p:ext uri="{BB962C8B-B14F-4D97-AF65-F5344CB8AC3E}">
        <p14:creationId xmlns:p14="http://schemas.microsoft.com/office/powerpoint/2010/main" val="73999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F3A0E-E1C6-49BE-809A-FC6F43AD5958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значенням, що повертається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D8970-98C8-4A21-8916-57FF0B270A3A}"/>
              </a:ext>
            </a:extLst>
          </p:cNvPr>
          <p:cNvSpPr txBox="1"/>
          <p:nvPr/>
        </p:nvSpPr>
        <p:spPr>
          <a:xfrm>
            <a:off x="266307" y="830997"/>
            <a:ext cx="116114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якийсь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методу),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приходять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BA7D9B3-B89E-44D5-89CA-BF371973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07" y="1538883"/>
            <a:ext cx="996436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значення може бути даними будь-якого виду: як змінної простого типу, і посилального. У прикладі ми вказуємо, що метод повинен повернути об'єкт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як ми пам'ятаємо, є класом, що описує рядок. Другий момент тут -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Воно має пряме відношення до значення, що повертається: значення, що стоїть після нього, буде відправлено назад, на місце виклику методу, а сам же метод після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returnзакриється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Це слово зазвичай йде в останньому рядку методу (крім методів із різними розгалуженнями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...). Якщо написати код у наступному рядку після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F9825-EDBB-4A57-8018-E5C1FAAEEE2E}"/>
              </a:ext>
            </a:extLst>
          </p:cNvPr>
          <p:cNvSpPr txBox="1"/>
          <p:nvPr/>
        </p:nvSpPr>
        <p:spPr>
          <a:xfrm>
            <a:off x="266306" y="3785652"/>
            <a:ext cx="95564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30700BD-CC3D-4CBF-924F-37CD92AB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07" y="5539978"/>
            <a:ext cx="10693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ми отримаємо лайки компілятора, що не дуже добре (компілятор нісенітниці не порадить). Також слід пам'ятати, що тип даних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сповинен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збігатися з оголошеним в сигнатурі методу. </a:t>
            </a:r>
          </a:p>
        </p:txBody>
      </p:sp>
    </p:spTree>
    <p:extLst>
      <p:ext uri="{BB962C8B-B14F-4D97-AF65-F5344CB8AC3E}">
        <p14:creationId xmlns:p14="http://schemas.microsoft.com/office/powerpoint/2010/main" val="341845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6DFCA-EADD-4FAC-9C0A-1233F96FADF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A1018-EF54-4A29-AA88-1EFEA4B345F6}"/>
              </a:ext>
            </a:extLst>
          </p:cNvPr>
          <p:cNvSpPr txBox="1"/>
          <p:nvPr/>
        </p:nvSpPr>
        <p:spPr>
          <a:xfrm>
            <a:off x="247454" y="1588664"/>
            <a:ext cx="10376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HelloWorld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getHelloMessage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getHelloMessage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E3224CC-1222-490B-9A05-3AF49DBC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4" y="723275"/>
            <a:ext cx="1169709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Ключове слово оператор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returnвідноситься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виразів "керування ходом виконання", про що зазначено в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</a:t>
            </a:r>
            <a:r>
              <a:rPr kumimoji="0" lang="uk-UA" altLang="uk-UA" sz="2000" b="0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</a:t>
            </a:r>
            <a:r>
              <a:rPr kumimoji="0" lang="uk-UA" altLang="uk-UA" sz="2000" b="0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Statements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9880FB7-B306-4A72-AB3A-8D394937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4" y="3859725"/>
            <a:ext cx="116970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бачимо, за допомогою ключового слова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returnми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вказали значення, що повертається, яке використовували далі в методі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 описі (визначенні) методу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getHelloMessageми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вказали, що він поверне нам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Це дозволяє компілятор перевірити, що дії методу узгоджуються з тим, яким чином він оголошений. Природно, тип значення, що повертається, зазначеного у визначенні методу, може бути ширшим ніж тип значення, що повертається з коду, тобто. головне, щоб типи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наводабося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до одного. А якщо ні, то ми отримаємо помилку під час компіляції: «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incompatible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224488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7CFE2-ED9E-43A6-A732-10DAC9389F2A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797F56-C188-4166-BBCF-CB6D53BCA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0" y="830997"/>
            <a:ext cx="113661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 речі, напевно відразу постало питання: Чому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належить до операторів управління ходом виконання програми. А тому, що він може порушувати звичайний хід виконання програми "згори донизу". Наприклад: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6D216-02F2-4911-B867-FC9EF00B7E1A}"/>
              </a:ext>
            </a:extLst>
          </p:cNvPr>
          <p:cNvSpPr txBox="1"/>
          <p:nvPr/>
        </p:nvSpPr>
        <p:spPr>
          <a:xfrm>
            <a:off x="412939" y="1997839"/>
            <a:ext cx="81560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HelloWorld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DCF5130-8F46-4AC7-98D8-72FD7FBB8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39" y="5253250"/>
            <a:ext cx="113661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видно з прикладу, ми перериваємо виконання методу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mainв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тому випадку, якщо програма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наша викликана без параметрів. </a:t>
            </a:r>
          </a:p>
        </p:txBody>
      </p:sp>
    </p:spTree>
    <p:extLst>
      <p:ext uri="{BB962C8B-B14F-4D97-AF65-F5344CB8AC3E}">
        <p14:creationId xmlns:p14="http://schemas.microsoft.com/office/powerpoint/2010/main" val="1576445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2638</Words>
  <Application>Microsoft Office PowerPoint</Application>
  <PresentationFormat>Широкоэкранный</PresentationFormat>
  <Paragraphs>175</Paragraphs>
  <Slides>21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Методи зі змінним числом параметрів. Приклад</vt:lpstr>
      <vt:lpstr>Методи. Передача параметрів. Приклад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</dc:title>
  <dc:creator>Шейко Ростислав Олександрович</dc:creator>
  <cp:lastModifiedBy>я я</cp:lastModifiedBy>
  <cp:revision>78</cp:revision>
  <dcterms:created xsi:type="dcterms:W3CDTF">2023-12-18T13:18:41Z</dcterms:created>
  <dcterms:modified xsi:type="dcterms:W3CDTF">2024-02-09T15:30:51Z</dcterms:modified>
</cp:coreProperties>
</file>