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68" r:id="rId5"/>
    <p:sldId id="269" r:id="rId6"/>
    <p:sldId id="270" r:id="rId7"/>
    <p:sldId id="271" r:id="rId8"/>
    <p:sldId id="273" r:id="rId9"/>
    <p:sldId id="272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Шейко Ростислав Олександрович" initials="ШРО" lastIdx="1" clrIdx="0">
    <p:extLst>
      <p:ext uri="{19B8F6BF-5375-455C-9EA6-DF929625EA0E}">
        <p15:presenceInfo xmlns:p15="http://schemas.microsoft.com/office/powerpoint/2012/main" userId="Шейко Ростислав Олександрович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3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19T15:31:18.819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077F9B-1FEC-4257-A5DA-573B75732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BB4154-1A39-44F2-9961-3D77EAB75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F0BE38-0B53-4681-B842-AFFE37A5C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138-7681-4725-9E20-940499728D31}" type="datetimeFigureOut">
              <a:rPr lang="uk-UA" smtClean="0"/>
              <a:t>19.10.2023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7856AF-4F14-4366-BE9D-F29200897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E784B1-78D1-4396-A81D-0EA946EE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199C-EF55-4D2A-A539-87F7C27321D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84591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E6E258-5421-4826-8A7F-E93002891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6010311-8C59-46A8-8633-F0CF7D791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9AEB17-62B1-4F9A-B88B-DBC61C2D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138-7681-4725-9E20-940499728D31}" type="datetimeFigureOut">
              <a:rPr lang="uk-UA" smtClean="0"/>
              <a:t>19.10.2023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ADE9B3-43FF-4B44-980A-77499A76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994E6E-0CBA-4455-A433-67723D0D8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199C-EF55-4D2A-A539-87F7C27321D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95763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1A44233-DF01-4E93-A64F-8C46475AA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07BCF04-92B1-4054-ADD2-BDF1DF0AE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541E81-2A23-4761-8C71-C5950636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138-7681-4725-9E20-940499728D31}" type="datetimeFigureOut">
              <a:rPr lang="uk-UA" smtClean="0"/>
              <a:t>19.10.2023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A14112-EF37-453F-BF2B-19F6A8E2A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834D1B-2E02-4294-8558-37C85C92C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199C-EF55-4D2A-A539-87F7C27321D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4828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B11933-72C8-4D9B-894C-B6F45D7F5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89A80E-3BDA-41AA-9BA0-5E9329E53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FE2764-4E4F-4B10-B53D-1F07963A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138-7681-4725-9E20-940499728D31}" type="datetimeFigureOut">
              <a:rPr lang="uk-UA" smtClean="0"/>
              <a:t>19.10.2023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3CBE27-2981-41EA-B78F-B59FAD086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124045-D06B-4C54-A64E-DC4A178F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199C-EF55-4D2A-A539-87F7C27321D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23197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6D6045-3611-40EE-BB18-1B282750F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FC1446-073D-4235-81FA-84F97F6B4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9F137B-ED02-497B-98C7-62F7F36FF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138-7681-4725-9E20-940499728D31}" type="datetimeFigureOut">
              <a:rPr lang="uk-UA" smtClean="0"/>
              <a:t>19.10.2023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1C87E7-31F6-4302-BEE8-9A3C23AC6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38D986-CB38-4FA6-A0ED-3639BBE6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199C-EF55-4D2A-A539-87F7C27321D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46801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01C65D-F275-4335-8FBA-91F61C224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4BD66B-1275-4BE3-9174-120ACB7D1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571E841-9BCB-42A2-AF64-F9A2357C9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50FF17-CBC9-4D5E-9E12-F9844BEFF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138-7681-4725-9E20-940499728D31}" type="datetimeFigureOut">
              <a:rPr lang="uk-UA" smtClean="0"/>
              <a:t>19.10.2023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9866FA-829B-4545-B165-3AD6AF185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120493-3B58-4801-8452-655E294DD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199C-EF55-4D2A-A539-87F7C27321D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6420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AA2276-0976-47AF-AC8F-E7E637393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E08F3A-1112-4747-9601-5C32D1566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6934998-7C6F-49D3-92C1-AB2E59B38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57522B6-088C-4F43-A04F-124BDB97D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98D6072-DD08-4363-9EE2-AC3B47C20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30B52AC-2709-4517-ADB2-9B0A6D0C4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138-7681-4725-9E20-940499728D31}" type="datetimeFigureOut">
              <a:rPr lang="uk-UA" smtClean="0"/>
              <a:t>19.10.2023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C9E484A-1163-4FC1-8900-CAD5FBC7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1A27DEA-3123-4F20-939A-61FBCA57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199C-EF55-4D2A-A539-87F7C27321D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3636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CFB2E8-49B7-447A-99FB-17F004E6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F868559-5728-49DE-AC09-119A89FE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138-7681-4725-9E20-940499728D31}" type="datetimeFigureOut">
              <a:rPr lang="uk-UA" smtClean="0"/>
              <a:t>19.10.2023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FAE2ACA-9230-4E85-A7FF-1C07CA07B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C202B6-D95B-4B48-BC1A-C29A133FC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199C-EF55-4D2A-A539-87F7C27321D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566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9F09D24-FC87-43D0-BD60-BC6C926A3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138-7681-4725-9E20-940499728D31}" type="datetimeFigureOut">
              <a:rPr lang="uk-UA" smtClean="0"/>
              <a:t>19.10.2023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4D073FE-403F-430C-B917-2D705DEB4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2EE63E-D54B-45FA-8832-806E6EF0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199C-EF55-4D2A-A539-87F7C27321D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3418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7DAA6-32BA-4E1D-A5C8-BF1A12DA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4D851E-02D0-408A-872B-72740147E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4E7D22B-9D1E-429C-9DA0-7336133ED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564480-B5FB-41D5-8C35-064B49A9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138-7681-4725-9E20-940499728D31}" type="datetimeFigureOut">
              <a:rPr lang="uk-UA" smtClean="0"/>
              <a:t>19.10.2023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553A61-C498-4658-B242-40A4166E6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E6498D-683B-4388-A6A7-E3A49AFAF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199C-EF55-4D2A-A539-87F7C27321D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5319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74F9FB-97D0-4EE2-8715-DAFD542BB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88F927D-1763-49F7-AE7C-0078404BA7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95E53EB-F8D3-4FC2-8FC2-726D8F911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7B4820-43EB-4262-9FB4-59DE80CAA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138-7681-4725-9E20-940499728D31}" type="datetimeFigureOut">
              <a:rPr lang="uk-UA" smtClean="0"/>
              <a:t>19.10.2023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E323EC-9961-4185-B718-CEC11999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276CF6-9947-43FE-91BB-7788E32C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199C-EF55-4D2A-A539-87F7C27321D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5396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DDDDB3-0DA0-4182-9FE5-3223FBED3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71635F-B78F-40A9-8236-06B6EF0AE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4B36E9-B28C-4E24-83EA-323797C51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3F138-7681-4725-9E20-940499728D31}" type="datetimeFigureOut">
              <a:rPr lang="uk-UA" smtClean="0"/>
              <a:t>19.10.2023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8ED309-5DEE-4E0A-8D90-20A1DEC22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2714BF-47D5-480A-9D28-28DB5A9C2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9199C-EF55-4D2A-A539-87F7C27321D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7430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968BC0-471C-476E-9B65-46C6E2BD5A95}"/>
              </a:ext>
            </a:extLst>
          </p:cNvPr>
          <p:cNvSpPr txBox="1"/>
          <p:nvPr/>
        </p:nvSpPr>
        <p:spPr>
          <a:xfrm>
            <a:off x="1745137" y="1982769"/>
            <a:ext cx="87017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>
                <a:solidFill>
                  <a:schemeClr val="accent4">
                    <a:lumMod val="50000"/>
                  </a:schemeClr>
                </a:solidFill>
              </a:rPr>
              <a:t>Тема уроку: </a:t>
            </a:r>
            <a:r>
              <a:rPr lang="uk-UA" sz="8000" b="1" dirty="0">
                <a:solidFill>
                  <a:schemeClr val="accent4">
                    <a:lumMod val="50000"/>
                  </a:schemeClr>
                </a:solidFill>
              </a:rPr>
              <a:t>змінні й платформа</a:t>
            </a:r>
          </a:p>
        </p:txBody>
      </p:sp>
    </p:spTree>
    <p:extLst>
      <p:ext uri="{BB962C8B-B14F-4D97-AF65-F5344CB8AC3E}">
        <p14:creationId xmlns:p14="http://schemas.microsoft.com/office/powerpoint/2010/main" val="2885668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87859A-1062-4969-9C0A-A58ADF7319D5}"/>
              </a:ext>
            </a:extLst>
          </p:cNvPr>
          <p:cNvSpPr txBox="1"/>
          <p:nvPr/>
        </p:nvSpPr>
        <p:spPr>
          <a:xfrm>
            <a:off x="8832916" y="831677"/>
            <a:ext cx="28751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Коли в </a:t>
            </a:r>
            <a:r>
              <a:rPr lang="ru-RU" sz="2400" dirty="0" err="1"/>
              <a:t>одній</a:t>
            </a:r>
            <a:r>
              <a:rPr lang="ru-RU" sz="2400" dirty="0"/>
              <a:t> </a:t>
            </a:r>
            <a:r>
              <a:rPr lang="ru-RU" sz="2400" dirty="0" err="1"/>
              <a:t>операції</a:t>
            </a:r>
            <a:r>
              <a:rPr lang="ru-RU" sz="2400" dirty="0"/>
              <a:t> </a:t>
            </a:r>
            <a:r>
              <a:rPr lang="ru-RU" sz="2400" dirty="0" err="1"/>
              <a:t>залучені</a:t>
            </a:r>
            <a:r>
              <a:rPr lang="ru-RU" sz="2400" dirty="0"/>
              <a:t> </a:t>
            </a:r>
            <a:r>
              <a:rPr lang="ru-RU" sz="2400" dirty="0" err="1"/>
              <a:t>дані</a:t>
            </a:r>
            <a:r>
              <a:rPr lang="ru-RU" sz="2400" dirty="0"/>
              <a:t> </a:t>
            </a:r>
            <a:r>
              <a:rPr lang="ru-RU" sz="2400" dirty="0" err="1"/>
              <a:t>різних</a:t>
            </a:r>
            <a:r>
              <a:rPr lang="ru-RU" sz="2400" dirty="0"/>
              <a:t> </a:t>
            </a:r>
            <a:r>
              <a:rPr lang="ru-RU" sz="2400" dirty="0" err="1"/>
              <a:t>типів</a:t>
            </a:r>
            <a:r>
              <a:rPr lang="ru-RU" sz="2400" dirty="0"/>
              <a:t>, не </a:t>
            </a:r>
            <a:r>
              <a:rPr lang="ru-RU" sz="2400" dirty="0" err="1"/>
              <a:t>завжди</a:t>
            </a:r>
            <a:r>
              <a:rPr lang="ru-RU" sz="2400" dirty="0"/>
              <a:t> </a:t>
            </a:r>
            <a:r>
              <a:rPr lang="ru-RU" sz="2400" dirty="0" err="1"/>
              <a:t>потрібно</a:t>
            </a:r>
            <a:r>
              <a:rPr lang="ru-RU" sz="2400" dirty="0"/>
              <a:t> </a:t>
            </a:r>
            <a:r>
              <a:rPr lang="ru-RU" sz="2400" dirty="0" err="1"/>
              <a:t>використовувати</a:t>
            </a:r>
            <a:r>
              <a:rPr lang="ru-RU" sz="2400" dirty="0"/>
              <a:t> </a:t>
            </a:r>
            <a:r>
              <a:rPr lang="ru-RU" sz="2400" dirty="0" err="1"/>
              <a:t>операцію</a:t>
            </a:r>
            <a:r>
              <a:rPr lang="ru-RU" sz="2400" dirty="0"/>
              <a:t> </a:t>
            </a:r>
            <a:r>
              <a:rPr lang="ru-RU" sz="2400" dirty="0" err="1"/>
              <a:t>перетворення</a:t>
            </a:r>
            <a:r>
              <a:rPr lang="ru-RU" sz="2400" dirty="0"/>
              <a:t> </a:t>
            </a:r>
            <a:r>
              <a:rPr lang="ru-RU" sz="2400" dirty="0" err="1"/>
              <a:t>типів</a:t>
            </a:r>
            <a:r>
              <a:rPr lang="ru-RU" sz="2400" dirty="0"/>
              <a:t>. </a:t>
            </a:r>
            <a:r>
              <a:rPr lang="ru-RU" sz="2400" dirty="0" err="1"/>
              <a:t>Деякі</a:t>
            </a:r>
            <a:r>
              <a:rPr lang="ru-RU" sz="2400" dirty="0"/>
              <a:t> </a:t>
            </a:r>
            <a:r>
              <a:rPr lang="ru-RU" sz="2400" dirty="0" err="1"/>
              <a:t>види</a:t>
            </a:r>
            <a:r>
              <a:rPr lang="ru-RU" sz="2400" dirty="0"/>
              <a:t> </a:t>
            </a:r>
            <a:r>
              <a:rPr lang="ru-RU" sz="2400" dirty="0" err="1"/>
              <a:t>перетворень</a:t>
            </a:r>
            <a:r>
              <a:rPr lang="ru-RU" sz="2400" dirty="0"/>
              <a:t> </a:t>
            </a:r>
            <a:r>
              <a:rPr lang="ru-RU" sz="2400" dirty="0" err="1"/>
              <a:t>виконуються</a:t>
            </a:r>
            <a:r>
              <a:rPr lang="ru-RU" sz="2400" dirty="0"/>
              <a:t> неявно автоматично.</a:t>
            </a:r>
            <a:endParaRPr lang="uk-UA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83C15-AA82-429D-A57B-A479C064A02C}"/>
              </a:ext>
            </a:extLst>
          </p:cNvPr>
          <p:cNvSpPr txBox="1"/>
          <p:nvPr/>
        </p:nvSpPr>
        <p:spPr>
          <a:xfrm>
            <a:off x="3583756" y="188379"/>
            <a:ext cx="5024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dirty="0">
                <a:latin typeface="Comic Sans MS" panose="030F0702030302020204" pitchFamily="66" charset="0"/>
              </a:rPr>
              <a:t>Перетворення типів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43960F9-948E-4725-B44A-E7ED4BC67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998" y="1466131"/>
            <a:ext cx="6867525" cy="2886075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9192FBDE-7DDC-4EF2-B9FA-63587B6CE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11" y="5269477"/>
            <a:ext cx="654220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a =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2147483647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float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b = a;            // от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типа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 к типу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float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System.out.println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(b);  // 2.14748365E9</a:t>
            </a:r>
            <a:endParaRPr kumimoji="0" lang="uk-UA" altLang="uk-U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0286C2-F34A-4B9F-844F-C57EFD538C7C}"/>
              </a:ext>
            </a:extLst>
          </p:cNvPr>
          <p:cNvSpPr txBox="1"/>
          <p:nvPr/>
        </p:nvSpPr>
        <p:spPr>
          <a:xfrm>
            <a:off x="2973320" y="3429000"/>
            <a:ext cx="1985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/>
              <a:t>*пунктир – точність страждає</a:t>
            </a:r>
          </a:p>
        </p:txBody>
      </p:sp>
    </p:spTree>
    <p:extLst>
      <p:ext uri="{BB962C8B-B14F-4D97-AF65-F5344CB8AC3E}">
        <p14:creationId xmlns:p14="http://schemas.microsoft.com/office/powerpoint/2010/main" val="3096210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9852F5-4DA8-49F5-8F21-ECE3AD55C9E5}"/>
              </a:ext>
            </a:extLst>
          </p:cNvPr>
          <p:cNvSpPr txBox="1"/>
          <p:nvPr/>
        </p:nvSpPr>
        <p:spPr>
          <a:xfrm>
            <a:off x="3583756" y="188379"/>
            <a:ext cx="5024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dirty="0">
                <a:latin typeface="Comic Sans MS" panose="030F0702030302020204" pitchFamily="66" charset="0"/>
              </a:rPr>
              <a:t>Перетворення типів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2796CD1-9EA4-4876-B156-BD52D4051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1599" y="2276294"/>
            <a:ext cx="2072427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long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a =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4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b = (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) a;</a:t>
            </a:r>
            <a:endParaRPr kumimoji="0" lang="uk-UA" altLang="uk-UA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70E40C-78AD-42A0-8278-96133A4CADF9}"/>
              </a:ext>
            </a:extLst>
          </p:cNvPr>
          <p:cNvSpPr txBox="1"/>
          <p:nvPr/>
        </p:nvSpPr>
        <p:spPr>
          <a:xfrm>
            <a:off x="514546" y="4282920"/>
            <a:ext cx="1048653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/>
              <a:t>В інших перетвореннях примітивних типів явним чином застосовується операція перетворення типів. Зазвичай це звуження перетворення (</a:t>
            </a:r>
            <a:r>
              <a:rPr lang="uk-UA" sz="2800" dirty="0" err="1"/>
              <a:t>narrowing</a:t>
            </a:r>
            <a:r>
              <a:rPr lang="uk-UA" sz="2800" dirty="0"/>
              <a:t>) від типу з більшою розрядністю до типу з меншою розрядністю:</a:t>
            </a:r>
          </a:p>
        </p:txBody>
      </p:sp>
    </p:spTree>
    <p:extLst>
      <p:ext uri="{BB962C8B-B14F-4D97-AF65-F5344CB8AC3E}">
        <p14:creationId xmlns:p14="http://schemas.microsoft.com/office/powerpoint/2010/main" val="529793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402938-487D-44EC-A057-891716FE8526}"/>
              </a:ext>
            </a:extLst>
          </p:cNvPr>
          <p:cNvSpPr txBox="1"/>
          <p:nvPr/>
        </p:nvSpPr>
        <p:spPr>
          <a:xfrm>
            <a:off x="3048786" y="239540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 dirty="0"/>
              <a:t>Втрата даних під час перетворення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89D4E4-CB77-4D15-8559-331A76C06A9B}"/>
              </a:ext>
            </a:extLst>
          </p:cNvPr>
          <p:cNvSpPr txBox="1"/>
          <p:nvPr/>
        </p:nvSpPr>
        <p:spPr>
          <a:xfrm>
            <a:off x="294588" y="762760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При застосуванні явних змін ми можемо зіткнутися з втратою даних. Наприклад, у наступному коді у нас не виникне жодних проблем: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CD30713-E1C6-476A-A658-AC07C803F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588" y="1793812"/>
            <a:ext cx="296708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a 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5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byte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b = 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byte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) a;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System.out.println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(b);      // 5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3ED0AE-D398-435D-BA43-8E5DB9194F11}"/>
              </a:ext>
            </a:extLst>
          </p:cNvPr>
          <p:cNvSpPr txBox="1"/>
          <p:nvPr/>
        </p:nvSpPr>
        <p:spPr>
          <a:xfrm>
            <a:off x="294588" y="288847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Але: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51E9B46-A636-4434-82D2-660843781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588" y="3413303"/>
            <a:ext cx="275419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a 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var(--code-font-family)"/>
              </a:rPr>
              <a:t>258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;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byte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b = 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byte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) a;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System.out.println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(b);      // 2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59DE9B-2ACC-4FEB-8355-3A4EB11243BA}"/>
              </a:ext>
            </a:extLst>
          </p:cNvPr>
          <p:cNvSpPr txBox="1"/>
          <p:nvPr/>
        </p:nvSpPr>
        <p:spPr>
          <a:xfrm>
            <a:off x="5202811" y="4587135"/>
            <a:ext cx="62248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/>
              <a:t>Число </a:t>
            </a:r>
            <a:r>
              <a:rPr lang="en-US" b="1" dirty="0"/>
              <a:t>a, </a:t>
            </a:r>
            <a:r>
              <a:rPr lang="uk-UA" b="1" dirty="0"/>
              <a:t>яке дорівнює 258, у двійковому системі буде дорівнює 00000000 00000000 00000001 00000010. Значення типу </a:t>
            </a:r>
            <a:r>
              <a:rPr lang="en-US" b="1" dirty="0"/>
              <a:t>byte </a:t>
            </a:r>
            <a:r>
              <a:rPr lang="uk-UA" b="1" dirty="0"/>
              <a:t>займають у пам'яті лише 8 біт. Тому двійкове уявлення числа </a:t>
            </a:r>
            <a:r>
              <a:rPr lang="en-US" b="1" dirty="0"/>
              <a:t>int </a:t>
            </a:r>
            <a:r>
              <a:rPr lang="uk-UA" b="1" dirty="0" err="1"/>
              <a:t>усікається</a:t>
            </a:r>
            <a:r>
              <a:rPr lang="uk-UA" b="1" dirty="0"/>
              <a:t> до 8 правих розрядів, тобто 00000010, що у десятковій системі дає число 2.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C2FDB3-F11E-4DED-929F-374BEF5CB356}"/>
              </a:ext>
            </a:extLst>
          </p:cNvPr>
          <p:cNvSpPr txBox="1"/>
          <p:nvPr/>
        </p:nvSpPr>
        <p:spPr>
          <a:xfrm>
            <a:off x="294588" y="4587135"/>
            <a:ext cx="35821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/>
              <a:t>Результатом буде число 2. У цьому випадку число 258 поза діапазоном типу </a:t>
            </a:r>
            <a:r>
              <a:rPr lang="en-US" b="1" dirty="0"/>
              <a:t>byte (</a:t>
            </a:r>
            <a:r>
              <a:rPr lang="uk-UA" b="1" dirty="0"/>
              <a:t>від -128 до 127), тому відбудеться усічення значення. Чому результатом буде саме число 2?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23546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План статьи: как написать логичный и полезный текст - Блог об email и  интернет-маркетинге">
            <a:extLst>
              <a:ext uri="{FF2B5EF4-FFF2-40B4-BE49-F238E27FC236}">
                <a16:creationId xmlns:a16="http://schemas.microsoft.com/office/drawing/2014/main" id="{689750AC-C880-4F9A-B42F-41FD5EBFBD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3" r="29106"/>
          <a:stretch/>
        </p:blipFill>
        <p:spPr bwMode="auto">
          <a:xfrm>
            <a:off x="3908981" y="1777542"/>
            <a:ext cx="4374037" cy="40005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84C0C8-8995-44C6-AC85-9CC821612801}"/>
              </a:ext>
            </a:extLst>
          </p:cNvPr>
          <p:cNvSpPr txBox="1"/>
          <p:nvPr/>
        </p:nvSpPr>
        <p:spPr>
          <a:xfrm>
            <a:off x="3350345" y="651006"/>
            <a:ext cx="5491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План </a:t>
            </a:r>
            <a:r>
              <a:rPr lang="ru-RU" sz="2800" b="1" dirty="0" err="1"/>
              <a:t>заняття</a:t>
            </a:r>
            <a:r>
              <a:rPr lang="ru-RU" sz="2800" b="1" dirty="0"/>
              <a:t>. </a:t>
            </a:r>
            <a:r>
              <a:rPr lang="ru-RU" sz="2800" b="1" dirty="0" err="1"/>
              <a:t>Проговоримо</a:t>
            </a:r>
            <a:r>
              <a:rPr lang="ru-RU" sz="2800" b="1" dirty="0"/>
              <a:t> </a:t>
            </a:r>
            <a:r>
              <a:rPr lang="ru-RU" sz="2800" b="1" dirty="0" err="1"/>
              <a:t>його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1837514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55B3E7-097C-401A-BF17-02C610DC1E36}"/>
              </a:ext>
            </a:extLst>
          </p:cNvPr>
          <p:cNvSpPr txBox="1"/>
          <p:nvPr/>
        </p:nvSpPr>
        <p:spPr>
          <a:xfrm flipH="1">
            <a:off x="2607689" y="555056"/>
            <a:ext cx="6976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accent2">
                    <a:lumMod val="50000"/>
                  </a:schemeClr>
                </a:solidFill>
              </a:rPr>
              <a:t>Нам </a:t>
            </a:r>
            <a:r>
              <a:rPr lang="ru-RU" sz="3600" b="1" dirty="0" err="1">
                <a:solidFill>
                  <a:schemeClr val="accent2">
                    <a:lumMod val="50000"/>
                  </a:schemeClr>
                </a:solidFill>
              </a:rPr>
              <a:t>знадобиться</a:t>
            </a:r>
            <a:r>
              <a:rPr lang="ru-RU" sz="3600" b="1" dirty="0">
                <a:solidFill>
                  <a:schemeClr val="accent2">
                    <a:lumMod val="50000"/>
                  </a:schemeClr>
                </a:solidFill>
              </a:rPr>
              <a:t> одна </a:t>
            </a:r>
            <a:r>
              <a:rPr lang="ru-RU" sz="3600" b="1" dirty="0" err="1">
                <a:solidFill>
                  <a:schemeClr val="accent2">
                    <a:lumMod val="50000"/>
                  </a:schemeClr>
                </a:solidFill>
              </a:rPr>
              <a:t>програма</a:t>
            </a:r>
            <a:r>
              <a:rPr lang="ru-RU" sz="3600" b="1" dirty="0">
                <a:solidFill>
                  <a:schemeClr val="accent2">
                    <a:lumMod val="50000"/>
                  </a:schemeClr>
                </a:solidFill>
              </a:rPr>
              <a:t>: </a:t>
            </a:r>
            <a:endParaRPr lang="uk-UA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13B68-3EF1-4DE2-BDF1-452F2AF856D8}"/>
              </a:ext>
            </a:extLst>
          </p:cNvPr>
          <p:cNvSpPr txBox="1"/>
          <p:nvPr/>
        </p:nvSpPr>
        <p:spPr>
          <a:xfrm>
            <a:off x="3922139" y="1376626"/>
            <a:ext cx="434772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6600" b="1" dirty="0">
                <a:solidFill>
                  <a:srgbClr val="FF0000"/>
                </a:solidFill>
                <a:effectLst/>
                <a:latin typeface="var(--rs-font-family-headers,var(--rs-font-family-jb-sans,&quot;JetBrains Sans&quot;,Inter,system-ui,-apple-system,BlinkMacSystemFont,&quot;Segoe UI&quot;,Roboto,Oxygen,Ubuntu,Cantarell,&quot;Droid Sans&quot;,&quot;Helvetica Neue&quot;,Arial,sans-serif))"/>
              </a:rPr>
              <a:t>IntelliJ IDEA</a:t>
            </a:r>
          </a:p>
        </p:txBody>
      </p:sp>
      <p:pic>
        <p:nvPicPr>
          <p:cNvPr id="3074" name="Picture 2" descr="IntelliJ IDEA — Википедия">
            <a:extLst>
              <a:ext uri="{FF2B5EF4-FFF2-40B4-BE49-F238E27FC236}">
                <a16:creationId xmlns:a16="http://schemas.microsoft.com/office/drawing/2014/main" id="{5539D6C2-1752-45E5-BA45-CF7F7B022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955" y="2500194"/>
            <a:ext cx="3746369" cy="374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7272A1-7323-41EC-A1F7-8D78D42BC289}"/>
              </a:ext>
            </a:extLst>
          </p:cNvPr>
          <p:cNvSpPr txBox="1"/>
          <p:nvPr/>
        </p:nvSpPr>
        <p:spPr>
          <a:xfrm>
            <a:off x="583676" y="3327662"/>
            <a:ext cx="59388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IntelliJ IDEA — </a:t>
            </a:r>
            <a:r>
              <a:rPr lang="ru-RU" sz="32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інтегроване</a:t>
            </a:r>
            <a:r>
              <a:rPr lang="ru-RU" sz="3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середовище</a:t>
            </a:r>
            <a:r>
              <a:rPr lang="ru-RU" sz="3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розробки</a:t>
            </a:r>
            <a:r>
              <a:rPr lang="ru-RU" sz="3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програмного</a:t>
            </a:r>
            <a:r>
              <a:rPr lang="ru-RU" sz="3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забезпечення</a:t>
            </a:r>
            <a:r>
              <a:rPr lang="ru-RU" sz="3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для </a:t>
            </a:r>
            <a:r>
              <a:rPr lang="en-US" sz="3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Java, </a:t>
            </a:r>
            <a:r>
              <a:rPr lang="ru-RU" sz="32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розроблене</a:t>
            </a:r>
            <a:r>
              <a:rPr lang="ru-RU" sz="3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компанією</a:t>
            </a:r>
            <a:r>
              <a:rPr lang="ru-RU" sz="3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3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JetBrains.</a:t>
            </a:r>
            <a:endParaRPr lang="uk-UA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123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7D7E95-AA82-45DC-84F1-B395F799A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63" y="1317127"/>
            <a:ext cx="9967274" cy="53342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191314-16E4-4969-A31C-278147CE9763}"/>
              </a:ext>
            </a:extLst>
          </p:cNvPr>
          <p:cNvSpPr txBox="1"/>
          <p:nvPr/>
        </p:nvSpPr>
        <p:spPr>
          <a:xfrm>
            <a:off x="2869676" y="382877"/>
            <a:ext cx="645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chemeClr val="accent1">
                    <a:lumMod val="50000"/>
                  </a:schemeClr>
                </a:solidFill>
              </a:rPr>
              <a:t>Познайомимся з інтерфейсом</a:t>
            </a:r>
          </a:p>
        </p:txBody>
      </p:sp>
    </p:spTree>
    <p:extLst>
      <p:ext uri="{BB962C8B-B14F-4D97-AF65-F5344CB8AC3E}">
        <p14:creationId xmlns:p14="http://schemas.microsoft.com/office/powerpoint/2010/main" val="3057687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7B8F0F-302D-4338-93CE-B9D9B7784A16}"/>
              </a:ext>
            </a:extLst>
          </p:cNvPr>
          <p:cNvSpPr txBox="1"/>
          <p:nvPr/>
        </p:nvSpPr>
        <p:spPr>
          <a:xfrm>
            <a:off x="3819426" y="226492"/>
            <a:ext cx="4553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dirty="0">
                <a:solidFill>
                  <a:srgbClr val="FF0000"/>
                </a:solidFill>
                <a:latin typeface="Impact" panose="020B0806030902050204" pitchFamily="34" charset="0"/>
              </a:rPr>
              <a:t>Змінна</a:t>
            </a:r>
            <a:endParaRPr lang="uk-UA" dirty="0">
              <a:solidFill>
                <a:srgbClr val="FF0000"/>
              </a:solidFill>
              <a:latin typeface="Impact" panose="020B080603090205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C56473-FF2A-41DB-A795-DCBA0E8894FD}"/>
              </a:ext>
            </a:extLst>
          </p:cNvPr>
          <p:cNvSpPr txBox="1"/>
          <p:nvPr/>
        </p:nvSpPr>
        <p:spPr>
          <a:xfrm>
            <a:off x="179109" y="1291224"/>
            <a:ext cx="11670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0" dirty="0">
                <a:solidFill>
                  <a:srgbClr val="FF6600"/>
                </a:solidFill>
                <a:effectLst/>
                <a:latin typeface="inherit"/>
              </a:rPr>
              <a:t>	</a:t>
            </a:r>
            <a:r>
              <a:rPr lang="ru-RU" sz="2800" b="1" i="0" dirty="0" err="1">
                <a:solidFill>
                  <a:srgbClr val="FF6600"/>
                </a:solidFill>
                <a:effectLst/>
                <a:latin typeface="inherit"/>
              </a:rPr>
              <a:t>Змінна</a:t>
            </a:r>
            <a:r>
              <a:rPr lang="ru-RU" sz="2800" b="1" i="0" dirty="0">
                <a:solidFill>
                  <a:srgbClr val="FF6600"/>
                </a:solidFill>
                <a:effectLst/>
                <a:latin typeface="inherit"/>
              </a:rPr>
              <a:t> – </a:t>
            </a:r>
            <a:r>
              <a:rPr lang="ru-RU" sz="2800" b="1" i="0" dirty="0" err="1">
                <a:solidFill>
                  <a:srgbClr val="FF6600"/>
                </a:solidFill>
                <a:effectLst/>
                <a:latin typeface="inherit"/>
              </a:rPr>
              <a:t>це</a:t>
            </a:r>
            <a:r>
              <a:rPr lang="ru-RU" sz="2800" b="1" i="0" dirty="0">
                <a:solidFill>
                  <a:srgbClr val="444444"/>
                </a:solidFill>
                <a:effectLst/>
                <a:latin typeface="inherit"/>
              </a:rPr>
              <a:t> </a:t>
            </a:r>
            <a:r>
              <a:rPr lang="ru-RU" sz="2800" b="1" i="0" dirty="0" err="1">
                <a:solidFill>
                  <a:srgbClr val="FF6600"/>
                </a:solidFill>
                <a:effectLst/>
                <a:latin typeface="inherit"/>
              </a:rPr>
              <a:t>певний</a:t>
            </a:r>
            <a:r>
              <a:rPr lang="ru-RU" sz="2800" b="1" i="0" dirty="0">
                <a:solidFill>
                  <a:srgbClr val="FF6600"/>
                </a:solidFill>
                <a:effectLst/>
                <a:latin typeface="inherit"/>
              </a:rPr>
              <a:t> контейнер, 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inherit"/>
              </a:rPr>
              <a:t> у </a:t>
            </a:r>
            <a:r>
              <a:rPr lang="ru-RU" sz="2800" b="0" i="0" dirty="0" err="1">
                <a:solidFill>
                  <a:srgbClr val="333333"/>
                </a:solidFill>
                <a:effectLst/>
                <a:latin typeface="inherit"/>
              </a:rPr>
              <a:t>якому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lang="ru-RU" sz="2800" b="0" i="0" dirty="0" err="1">
                <a:solidFill>
                  <a:srgbClr val="333333"/>
                </a:solidFill>
                <a:effectLst/>
                <a:latin typeface="inherit"/>
              </a:rPr>
              <a:t>може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lang="ru-RU" sz="2800" b="0" i="0" dirty="0" err="1">
                <a:solidFill>
                  <a:srgbClr val="333333"/>
                </a:solidFill>
                <a:effectLst/>
                <a:latin typeface="inherit"/>
              </a:rPr>
              <a:t>зберігатися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lang="ru-RU" sz="2800" b="0" i="0" dirty="0" err="1">
                <a:solidFill>
                  <a:srgbClr val="333333"/>
                </a:solidFill>
                <a:effectLst/>
                <a:latin typeface="inherit"/>
              </a:rPr>
              <a:t>значення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inherit"/>
              </a:rPr>
              <a:t> для </a:t>
            </a:r>
            <a:r>
              <a:rPr lang="ru-RU" sz="2800" b="0" i="0" dirty="0" err="1">
                <a:solidFill>
                  <a:srgbClr val="333333"/>
                </a:solidFill>
                <a:effectLst/>
                <a:latin typeface="inherit"/>
              </a:rPr>
              <a:t>подальшого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lang="ru-RU" sz="2800" b="0" i="0" dirty="0" err="1">
                <a:solidFill>
                  <a:srgbClr val="333333"/>
                </a:solidFill>
                <a:effectLst/>
                <a:latin typeface="inherit"/>
              </a:rPr>
              <a:t>використання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inherit"/>
              </a:rPr>
              <a:t> в </a:t>
            </a:r>
            <a:r>
              <a:rPr lang="ru-RU" sz="2800" b="0" i="0" dirty="0" err="1">
                <a:solidFill>
                  <a:srgbClr val="333333"/>
                </a:solidFill>
                <a:effectLst/>
                <a:latin typeface="inherit"/>
              </a:rPr>
              <a:t>програмі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inherit"/>
              </a:rPr>
              <a:t>.</a:t>
            </a:r>
            <a:endParaRPr lang="ru-RU" sz="2800" b="0" i="0" dirty="0">
              <a:solidFill>
                <a:srgbClr val="444444"/>
              </a:solidFill>
              <a:effectLst/>
              <a:latin typeface="inherit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0706E21-153D-4E26-B481-C860A7FC3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324" y="2630717"/>
            <a:ext cx="8221352" cy="348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36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8D8DFC-22D8-4437-8298-A2B115328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801" y="1257742"/>
            <a:ext cx="8828398" cy="50633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592D13-145F-4BEB-96DA-B7883F3986B4}"/>
              </a:ext>
            </a:extLst>
          </p:cNvPr>
          <p:cNvSpPr txBox="1"/>
          <p:nvPr/>
        </p:nvSpPr>
        <p:spPr>
          <a:xfrm>
            <a:off x="3211398" y="378548"/>
            <a:ext cx="57692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/>
              <a:t>Типи даних у </a:t>
            </a:r>
            <a:r>
              <a:rPr lang="en-US" sz="4400" dirty="0"/>
              <a:t>Java</a:t>
            </a:r>
            <a:endParaRPr lang="uk-UA" sz="4400" dirty="0"/>
          </a:p>
        </p:txBody>
      </p:sp>
    </p:spTree>
    <p:extLst>
      <p:ext uri="{BB962C8B-B14F-4D97-AF65-F5344CB8AC3E}">
        <p14:creationId xmlns:p14="http://schemas.microsoft.com/office/powerpoint/2010/main" val="763190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1172F23-B40E-4349-A4A9-FB14E9FAE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25" y="1577799"/>
            <a:ext cx="10864749" cy="370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675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3328A7-3A2E-46F4-A968-AB2DFAD6E729}"/>
              </a:ext>
            </a:extLst>
          </p:cNvPr>
          <p:cNvSpPr txBox="1"/>
          <p:nvPr/>
        </p:nvSpPr>
        <p:spPr>
          <a:xfrm>
            <a:off x="3440784" y="377072"/>
            <a:ext cx="53072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</a:rPr>
              <a:t>Тип </a:t>
            </a:r>
            <a:r>
              <a:rPr lang="en-US" sz="6000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</a:rPr>
              <a:t>String</a:t>
            </a:r>
            <a:endParaRPr lang="uk-UA" sz="6000" dirty="0">
              <a:solidFill>
                <a:schemeClr val="accent5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8E34CD-81C1-425B-A07C-F9BFE7B45634}"/>
              </a:ext>
            </a:extLst>
          </p:cNvPr>
          <p:cNvSpPr txBox="1"/>
          <p:nvPr/>
        </p:nvSpPr>
        <p:spPr>
          <a:xfrm>
            <a:off x="393570" y="1788798"/>
            <a:ext cx="1138050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uk-UA" sz="3200" b="0" i="0" dirty="0">
                <a:solidFill>
                  <a:srgbClr val="333333"/>
                </a:solidFill>
                <a:effectLst/>
                <a:latin typeface="Cascadia Mono Light" panose="020B0609020000020004" pitchFamily="49" charset="0"/>
                <a:cs typeface="Cascadia Mono Light" panose="020B0609020000020004" pitchFamily="49" charset="0"/>
              </a:rPr>
              <a:t>Також є ще один тип змінних – тип 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Cascadia Mono Light" panose="020B0609020000020004" pitchFamily="49" charset="0"/>
                <a:cs typeface="Cascadia Mono Light" panose="020B0609020000020004" pitchFamily="49" charset="0"/>
              </a:rPr>
              <a:t>String. </a:t>
            </a:r>
            <a:r>
              <a:rPr lang="uk-UA" sz="3200" b="0" i="0" dirty="0">
                <a:solidFill>
                  <a:srgbClr val="333333"/>
                </a:solidFill>
                <a:effectLst/>
                <a:latin typeface="Cascadia Mono Light" panose="020B0609020000020004" pitchFamily="49" charset="0"/>
                <a:cs typeface="Cascadia Mono Light" panose="020B0609020000020004" pitchFamily="49" charset="0"/>
              </a:rPr>
              <a:t>В нього можна записувати цілі речення, вислови та тексти.</a:t>
            </a:r>
            <a:endParaRPr lang="en-US" sz="3200" b="0" i="0" dirty="0">
              <a:solidFill>
                <a:srgbClr val="444444"/>
              </a:solidFill>
              <a:effectLst/>
              <a:latin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C282637-A92B-4C2E-82E1-D8B9656FE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181" y="3754521"/>
            <a:ext cx="7269637" cy="252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74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4FD922-D2B4-4F33-BAFD-F65CEE9259E2}"/>
              </a:ext>
            </a:extLst>
          </p:cNvPr>
          <p:cNvSpPr txBox="1"/>
          <p:nvPr/>
        </p:nvSpPr>
        <p:spPr>
          <a:xfrm>
            <a:off x="313441" y="1281549"/>
            <a:ext cx="909450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+mj-lt"/>
              <a:buAutoNum type="arabicPeriod"/>
            </a:pPr>
            <a:r>
              <a:rPr lang="uk-UA" sz="2800" b="1" i="0" dirty="0">
                <a:solidFill>
                  <a:srgbClr val="333333"/>
                </a:solidFill>
                <a:effectLst/>
                <a:latin typeface="inherit"/>
              </a:rPr>
              <a:t>Змінні пишуться тільки латинськими літерами. Жодної кирилиці!!!</a:t>
            </a:r>
            <a:endParaRPr lang="uk-UA" sz="2800" b="1" i="0" dirty="0">
              <a:solidFill>
                <a:srgbClr val="444444"/>
              </a:solidFill>
              <a:effectLst/>
              <a:latin typeface="inherit"/>
            </a:endParaRPr>
          </a:p>
          <a:p>
            <a:pPr algn="l" fontAlgn="base">
              <a:buFont typeface="+mj-lt"/>
              <a:buAutoNum type="arabicPeriod"/>
            </a:pPr>
            <a:r>
              <a:rPr lang="uk-UA" sz="2800" b="1" i="0" dirty="0">
                <a:solidFill>
                  <a:srgbClr val="333333"/>
                </a:solidFill>
                <a:effectLst/>
                <a:latin typeface="inherit"/>
              </a:rPr>
              <a:t>Ім'я змінної, якщо можливо, має "говорити"</a:t>
            </a:r>
            <a:endParaRPr lang="uk-UA" sz="2800" b="1" i="0" dirty="0">
              <a:solidFill>
                <a:srgbClr val="444444"/>
              </a:solidFill>
              <a:effectLst/>
              <a:latin typeface="inherit"/>
            </a:endParaRPr>
          </a:p>
          <a:p>
            <a:pPr algn="l" fontAlgn="base">
              <a:buFont typeface="+mj-lt"/>
              <a:buAutoNum type="arabicPeriod"/>
            </a:pPr>
            <a:r>
              <a:rPr lang="uk-UA" sz="2800" b="1" i="0" dirty="0">
                <a:solidFill>
                  <a:srgbClr val="333333"/>
                </a:solidFill>
                <a:effectLst/>
                <a:latin typeface="inherit"/>
              </a:rPr>
              <a:t>Якщо змінна складається з 2 і більше слів, то пишеться в </a:t>
            </a:r>
            <a:r>
              <a:rPr lang="en-US" sz="2800" b="1" i="0" dirty="0" err="1">
                <a:solidFill>
                  <a:srgbClr val="333333"/>
                </a:solidFill>
                <a:effectLst/>
                <a:latin typeface="inherit"/>
              </a:rPr>
              <a:t>CamelStyle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inherit"/>
              </a:rPr>
              <a:t> (</a:t>
            </a:r>
            <a:r>
              <a:rPr lang="uk-UA" sz="2800" b="1" i="0" dirty="0">
                <a:solidFill>
                  <a:srgbClr val="333333"/>
                </a:solidFill>
                <a:effectLst/>
                <a:latin typeface="inherit"/>
              </a:rPr>
              <a:t>інша назва –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inherit"/>
              </a:rPr>
              <a:t>CamelCase)</a:t>
            </a:r>
          </a:p>
          <a:p>
            <a:pPr algn="l" fontAlgn="base">
              <a:buFont typeface="+mj-lt"/>
              <a:buAutoNum type="arabicPeriod" startAt="4"/>
            </a:pPr>
            <a:r>
              <a:rPr lang="uk-UA" sz="2800" b="1" i="0" dirty="0">
                <a:solidFill>
                  <a:srgbClr val="333333"/>
                </a:solidFill>
                <a:effectLst/>
                <a:latin typeface="inherit"/>
              </a:rPr>
              <a:t>Є 54 слова, які не можна використовувати в назвах змінних</a:t>
            </a:r>
            <a:endParaRPr lang="uk-UA" sz="2800" b="1" i="0" dirty="0">
              <a:solidFill>
                <a:srgbClr val="444444"/>
              </a:solidFill>
              <a:effectLst/>
              <a:latin typeface="inherit"/>
            </a:endParaRPr>
          </a:p>
          <a:p>
            <a:pPr algn="l" fontAlgn="base">
              <a:buFont typeface="+mj-lt"/>
              <a:buAutoNum type="arabicPeriod" startAt="4"/>
            </a:pPr>
            <a:r>
              <a:rPr lang="uk-UA" sz="2800" b="1" i="0" dirty="0">
                <a:solidFill>
                  <a:srgbClr val="333333"/>
                </a:solidFill>
                <a:effectLst/>
                <a:latin typeface="inherit"/>
              </a:rPr>
              <a:t>Ім'я змінної:</a:t>
            </a:r>
            <a:endParaRPr lang="en-US" sz="2800" b="1" i="0" dirty="0">
              <a:solidFill>
                <a:srgbClr val="333333"/>
              </a:solidFill>
              <a:effectLst/>
              <a:latin typeface="inherit"/>
            </a:endParaRPr>
          </a:p>
          <a:p>
            <a:pPr algn="l" fontAlgn="base"/>
            <a:endParaRPr lang="uk-UA" sz="2800" b="1" i="0" dirty="0">
              <a:solidFill>
                <a:srgbClr val="444444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800" b="1" i="0" dirty="0">
                <a:solidFill>
                  <a:srgbClr val="FF6600"/>
                </a:solidFill>
                <a:effectLst/>
                <a:latin typeface="inherit"/>
              </a:rPr>
              <a:t>може починатися</a:t>
            </a:r>
            <a:r>
              <a:rPr lang="uk-UA" sz="2800" b="0" i="0" dirty="0">
                <a:solidFill>
                  <a:srgbClr val="333333"/>
                </a:solidFill>
                <a:effectLst/>
                <a:latin typeface="inherit"/>
              </a:rPr>
              <a:t> з будь-яких латинських букв, $ або _</a:t>
            </a:r>
            <a:endParaRPr lang="uk-UA" sz="2800" b="0" i="0" dirty="0">
              <a:solidFill>
                <a:srgbClr val="444444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800" b="1" i="0" dirty="0">
                <a:solidFill>
                  <a:srgbClr val="FF6600"/>
                </a:solidFill>
                <a:effectLst/>
                <a:latin typeface="inherit"/>
              </a:rPr>
              <a:t>не може починатися</a:t>
            </a:r>
            <a:r>
              <a:rPr lang="uk-UA" sz="2800" b="0" i="0" dirty="0">
                <a:solidFill>
                  <a:srgbClr val="333333"/>
                </a:solidFill>
                <a:effectLst/>
                <a:latin typeface="inherit"/>
              </a:rPr>
              <a:t> з цифр</a:t>
            </a:r>
            <a:endParaRPr lang="en-US" sz="2800" b="0" i="0" dirty="0">
              <a:solidFill>
                <a:srgbClr val="333333"/>
              </a:solidFill>
              <a:effectLst/>
              <a:latin typeface="inheri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3CC068-8006-4C2C-B674-07424BED79B4}"/>
              </a:ext>
            </a:extLst>
          </p:cNvPr>
          <p:cNvSpPr txBox="1"/>
          <p:nvPr/>
        </p:nvSpPr>
        <p:spPr>
          <a:xfrm>
            <a:off x="2909348" y="358219"/>
            <a:ext cx="6370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i="0" dirty="0">
                <a:solidFill>
                  <a:srgbClr val="000080"/>
                </a:solidFill>
                <a:effectLst/>
                <a:latin typeface="inherit"/>
              </a:rPr>
              <a:t>5 правил вибору назв змінних:</a:t>
            </a:r>
            <a:endParaRPr lang="en-US" sz="3600" b="1" i="0" dirty="0">
              <a:solidFill>
                <a:srgbClr val="000080"/>
              </a:solidFill>
              <a:effectLst/>
              <a:latin typeface="inherit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230674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7816</TotalTime>
  <Words>416</Words>
  <Application>Microsoft Office PowerPoint</Application>
  <PresentationFormat>Широкоэкранный</PresentationFormat>
  <Paragraphs>41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3" baseType="lpstr">
      <vt:lpstr>Arial</vt:lpstr>
      <vt:lpstr>Calibri</vt:lpstr>
      <vt:lpstr>Calibri Light</vt:lpstr>
      <vt:lpstr>Cascadia Mono Light</vt:lpstr>
      <vt:lpstr>Comic Sans MS</vt:lpstr>
      <vt:lpstr>Consolas</vt:lpstr>
      <vt:lpstr>Impact</vt:lpstr>
      <vt:lpstr>inherit</vt:lpstr>
      <vt:lpstr>var(--code-font-family)</vt:lpstr>
      <vt:lpstr>var(--rs-font-family-headers,var(--rs-font-family-jb-sans,"JetBrains Sans",Inter,system-ui,-apple-system,BlinkMacSystemFont,"Segoe UI",Roboto,Oxygen,Ubuntu,Cantarell,"Droid Sans","Helvetica Neue",Arial,sans-serif))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Шейко Ростислав Олександрович</cp:lastModifiedBy>
  <cp:revision>22</cp:revision>
  <dcterms:created xsi:type="dcterms:W3CDTF">2023-09-05T10:15:32Z</dcterms:created>
  <dcterms:modified xsi:type="dcterms:W3CDTF">2023-10-19T12:52:39Z</dcterms:modified>
</cp:coreProperties>
</file>