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60" r:id="rId2"/>
    <p:sldId id="818" r:id="rId3"/>
    <p:sldId id="857" r:id="rId4"/>
    <p:sldId id="819" r:id="rId5"/>
    <p:sldId id="820" r:id="rId6"/>
    <p:sldId id="858" r:id="rId7"/>
    <p:sldId id="859" r:id="rId8"/>
    <p:sldId id="822" r:id="rId9"/>
    <p:sldId id="824" r:id="rId10"/>
    <p:sldId id="825" r:id="rId11"/>
    <p:sldId id="823" r:id="rId12"/>
    <p:sldId id="826" r:id="rId13"/>
    <p:sldId id="827" r:id="rId14"/>
    <p:sldId id="828" r:id="rId15"/>
    <p:sldId id="85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F2B-D9A5-4006-8636-0D7227425F12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815E-9B3E-4B85-93AD-59A1FDA7F5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83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4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7714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862-6C46-4304-BEF5-598EDA68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E8050-C637-42BD-A76C-7EBE9C2D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39C51A-F1E6-4F63-A480-889E249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E026E-1FD3-4BF9-AE3A-2FD6D37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24B13-4413-4050-87A7-9F2F79A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2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E772-034D-4CED-9CC0-A1EEF702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58041-F49F-47DD-9DC5-A21EF6B4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38304-5774-44F2-A836-5A64975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90CA0-6BD4-45B5-BC64-D096FDA0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B7DAB-DC0C-4649-BBC3-1FBC8A8E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432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68BB-6568-406F-A093-1F83E7B86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206AC9-71A3-4811-97B7-6F09F6F5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183D4-67DC-48D8-A128-D40E19C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F3CB9-1914-41AD-8883-7B225FB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53D70-C1D1-4F9D-835F-3E44E82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5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531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A89FE-676B-4F6B-B4EE-B59F579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649E-CFC3-49C0-A655-E7FAC59E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7706A-4E71-4844-BB03-45C86A16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D6F84-D247-49DF-9E59-E34DE35B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F2975-E95E-4222-8DF8-577A84A9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971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4269-11A9-4EF0-8325-973912A2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3C44D-CF94-486D-B385-759AC56F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0FE-F7DA-45EC-A817-B739440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78069-5AC0-4FA5-8677-5BAD69B7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2FDA2-F49C-41D9-8880-AEF73322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6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078B1-ADE1-4CAB-990F-88D536B6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E487-3FD8-470C-BCBD-66ABE6E9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D99F9-8ED9-4CF8-AB1F-3A33ECB2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28931-3AAF-486C-AACF-001331E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8B9A5-3320-470C-A094-3F841233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65D5A-EE4A-4B71-9865-8A794E64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68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1014-EE9F-4B43-9055-A1429EC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24274-C469-40FD-9BE6-AD30CC80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75730-9F90-4DB1-BB39-ACC9AA1C6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CC96BA-9A0D-4945-BE1A-346A6146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8EEDB-6449-4EA1-ABC7-97C1AC5EA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4AB10-B812-485B-B934-4CFA49A2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AFD974-9881-4537-9C3E-E97D135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6508-93B4-4475-A532-AC861F12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55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DA76-AD19-4E06-889B-60FB9D14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3FDCD5-C826-483F-B65A-1EAA90A8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A5E808-BE0C-4327-8D6F-4FCC46D2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76AC-E823-4F92-882A-02E7FB6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C63726-0824-440C-B9F5-27B7B86C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12D8AE-FCF1-49B1-BF75-544BD631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B39590-EB5A-4A8D-AFE7-00E86C9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82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E883E-377F-4B8A-BFBC-9F2A31F6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8ECE6-55A0-4568-9140-1361915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757E52-6F37-4ED7-A4E6-D7D3ED4E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1E4DFA-C644-4934-97C0-EC17381D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A6D36-AB89-4096-8AA3-4C30C5A4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2A29C-BE99-4077-8D1C-7D0065C6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01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0DC4-8C5E-49EF-A211-8854F1F4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F81C4D-413F-4B79-BD01-21D273F8F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4A95F-A682-4CE9-88C8-C127EAB0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6B2ED4-89D0-4268-AF92-A0E41DD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8249C-303A-47AA-B07B-E432CC4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A06F1-763A-42E0-A26F-BB4C1B77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72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7DB31-8A76-471D-A0D5-E9A56CB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19267E-47EE-45C4-B756-87F9EBFC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1A3FC-21C3-4D09-B6A0-6295A71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5C14-2D1E-4708-9F6B-065B17CFE46D}" type="datetimeFigureOut">
              <a:rPr lang="uk-UA" smtClean="0"/>
              <a:t>27.09.2024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A2129-920C-462D-AD40-C0D8C1F66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E31F-260B-4A55-9EB7-497E64D6F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69D-64CA-4DAA-8508-8B7F74EF68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709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CAD65-F57F-4E6C-ABCA-8C8770BD5B5B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Перерахування. Вкладені класи </a:t>
            </a:r>
          </a:p>
        </p:txBody>
      </p:sp>
    </p:spTree>
    <p:extLst>
      <p:ext uri="{BB962C8B-B14F-4D97-AF65-F5344CB8AC3E}">
        <p14:creationId xmlns:p14="http://schemas.microsoft.com/office/powerpoint/2010/main" val="305013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733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graphicFrame>
        <p:nvGraphicFramePr>
          <p:cNvPr id="220163" name="Объект 1"/>
          <p:cNvGraphicFramePr>
            <a:graphicFrameLocks noChangeAspect="1"/>
          </p:cNvGraphicFramePr>
          <p:nvPr/>
        </p:nvGraphicFramePr>
        <p:xfrm>
          <a:off x="2063750" y="1014413"/>
          <a:ext cx="4319588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78919" imgH="2072550" progId="Visio.Drawing.11">
                  <p:embed/>
                </p:oleObj>
              </mc:Choice>
              <mc:Fallback>
                <p:oleObj name="Visio" r:id="rId2" imgW="2878919" imgH="2072550" progId="Visio.Drawing.11">
                  <p:embed/>
                  <p:pic>
                    <p:nvPicPr>
                      <p:cNvPr id="220163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14413"/>
                        <a:ext cx="4319588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4" name="Стрелка вправо 3"/>
          <p:cNvSpPr>
            <a:spLocks noChangeArrowheads="1"/>
          </p:cNvSpPr>
          <p:nvPr/>
        </p:nvSpPr>
        <p:spPr bwMode="auto">
          <a:xfrm rot="-3347582">
            <a:off x="7801769" y="3766344"/>
            <a:ext cx="900112" cy="546100"/>
          </a:xfrm>
          <a:prstGeom prst="right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20165" name="Объект 4"/>
          <p:cNvGraphicFramePr>
            <a:graphicFrameLocks noChangeAspect="1"/>
          </p:cNvGraphicFramePr>
          <p:nvPr/>
        </p:nvGraphicFramePr>
        <p:xfrm>
          <a:off x="8561389" y="2376489"/>
          <a:ext cx="714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0641" imgH="505046" progId="Visio.Drawing.11">
                  <p:embed/>
                </p:oleObj>
              </mc:Choice>
              <mc:Fallback>
                <p:oleObj name="Visio" r:id="rId4" imgW="360641" imgH="505046" progId="Visio.Drawing.11">
                  <p:embed/>
                  <p:pic>
                    <p:nvPicPr>
                      <p:cNvPr id="22016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1389" y="2376489"/>
                        <a:ext cx="714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Объект 6"/>
          <p:cNvGraphicFramePr>
            <a:graphicFrameLocks noChangeAspect="1"/>
          </p:cNvGraphicFramePr>
          <p:nvPr/>
        </p:nvGraphicFramePr>
        <p:xfrm>
          <a:off x="2068513" y="4141789"/>
          <a:ext cx="7085012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723425" imgH="1736753" progId="Visio.Drawing.11">
                  <p:embed/>
                </p:oleObj>
              </mc:Choice>
              <mc:Fallback>
                <p:oleObj name="Visio" r:id="rId6" imgW="4723425" imgH="1736753" progId="Visio.Drawing.11">
                  <p:embed/>
                  <p:pic>
                    <p:nvPicPr>
                      <p:cNvPr id="220166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141789"/>
                        <a:ext cx="7085012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6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</a:p>
        </p:txBody>
      </p:sp>
      <p:sp>
        <p:nvSpPr>
          <p:cNvPr id="177155" name="Объект 2"/>
          <p:cNvSpPr>
            <a:spLocks noGrp="1"/>
          </p:cNvSpPr>
          <p:nvPr>
            <p:ph idx="1"/>
          </p:nvPr>
        </p:nvSpPr>
        <p:spPr>
          <a:xfrm>
            <a:off x="694286" y="879475"/>
            <a:ext cx="10925666" cy="1831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Статичний вкладений клас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 елементом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СВК визначається специфікаторами доступу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СВК не може звертатись до методів і полів екземпляру зовнішнього класу (нестатичних)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СВК створюються і існують незалежно від об’єктів зовнішнього класу</a:t>
            </a: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uk-UA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8116" name="Объект 1"/>
          <p:cNvGraphicFramePr>
            <a:graphicFrameLocks noChangeAspect="1"/>
          </p:cNvGraphicFramePr>
          <p:nvPr/>
        </p:nvGraphicFramePr>
        <p:xfrm>
          <a:off x="2998789" y="2806700"/>
          <a:ext cx="47402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65771" imgH="1397716" progId="Visio.Drawing.11">
                  <p:embed/>
                </p:oleObj>
              </mc:Choice>
              <mc:Fallback>
                <p:oleObj name="Visio" r:id="rId2" imgW="3465771" imgH="1397716" progId="Visio.Drawing.11">
                  <p:embed/>
                  <p:pic>
                    <p:nvPicPr>
                      <p:cNvPr id="218116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2806700"/>
                        <a:ext cx="4740275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Объект 2"/>
          <p:cNvGraphicFramePr>
            <a:graphicFrameLocks noChangeAspect="1"/>
          </p:cNvGraphicFramePr>
          <p:nvPr/>
        </p:nvGraphicFramePr>
        <p:xfrm>
          <a:off x="2982913" y="4603750"/>
          <a:ext cx="63484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39474" imgH="1569124" progId="Visio.Drawing.11">
                  <p:embed/>
                </p:oleObj>
              </mc:Choice>
              <mc:Fallback>
                <p:oleObj name="Visio" r:id="rId4" imgW="4639474" imgH="1569124" progId="Visio.Drawing.11">
                  <p:embed/>
                  <p:pic>
                    <p:nvPicPr>
                      <p:cNvPr id="218117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4603750"/>
                        <a:ext cx="63484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6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71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</a:p>
        </p:txBody>
      </p:sp>
      <p:sp>
        <p:nvSpPr>
          <p:cNvPr id="180227" name="Объект 2"/>
          <p:cNvSpPr>
            <a:spLocks noGrp="1"/>
          </p:cNvSpPr>
          <p:nvPr>
            <p:ph idx="1"/>
          </p:nvPr>
        </p:nvSpPr>
        <p:spPr>
          <a:xfrm>
            <a:off x="7180262" y="1005757"/>
            <a:ext cx="3792537" cy="3627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class) 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всередині методу або блоку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елементів зовнішнього класу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звертатись до локальних змінних блоку, оголошених зі специфікатором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 фінальних)</a:t>
            </a:r>
            <a:endParaRPr lang="ru-RU" alt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188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7161213" y="1036639"/>
            <a:ext cx="0" cy="3781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189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7161213" y="4818063"/>
            <a:ext cx="330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1190" name="Объект 7"/>
          <p:cNvGraphicFramePr>
            <a:graphicFrameLocks noChangeAspect="1"/>
          </p:cNvGraphicFramePr>
          <p:nvPr/>
        </p:nvGraphicFramePr>
        <p:xfrm>
          <a:off x="1911350" y="1119188"/>
          <a:ext cx="5602288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36574" imgH="3587687" progId="Visio.Drawing.11">
                  <p:embed/>
                </p:oleObj>
              </mc:Choice>
              <mc:Fallback>
                <p:oleObj name="Visio" r:id="rId2" imgW="4136574" imgH="3587687" progId="Visio.Drawing.11">
                  <p:embed/>
                  <p:pic>
                    <p:nvPicPr>
                      <p:cNvPr id="22119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119188"/>
                        <a:ext cx="5602288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36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sp>
        <p:nvSpPr>
          <p:cNvPr id="222211" name="Объект 2"/>
          <p:cNvSpPr>
            <a:spLocks noGrp="1"/>
          </p:cNvSpPr>
          <p:nvPr>
            <p:ph idx="1"/>
          </p:nvPr>
        </p:nvSpPr>
        <p:spPr>
          <a:xfrm>
            <a:off x="838200" y="1165749"/>
            <a:ext cx="10515600" cy="4351338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Анонімний клас</a:t>
            </a:r>
            <a:r>
              <a:rPr lang="ru-RU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локальний клас без імені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оголошується при створенні свого об’єкту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певний інтерфейс або розширює певний клас</a:t>
            </a:r>
          </a:p>
          <a:p>
            <a:pPr lvl="1"/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об’єктом анонімного класу здійснюється через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інтерфейсне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батьківське посилання</a:t>
            </a:r>
          </a:p>
        </p:txBody>
      </p:sp>
    </p:spTree>
    <p:extLst>
      <p:ext uri="{BB962C8B-B14F-4D97-AF65-F5344CB8AC3E}">
        <p14:creationId xmlns:p14="http://schemas.microsoft.com/office/powerpoint/2010/main" val="346873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09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</a:p>
        </p:txBody>
      </p:sp>
      <p:graphicFrame>
        <p:nvGraphicFramePr>
          <p:cNvPr id="223235" name="Объект 1"/>
          <p:cNvGraphicFramePr>
            <a:graphicFrameLocks noChangeAspect="1"/>
          </p:cNvGraphicFramePr>
          <p:nvPr/>
        </p:nvGraphicFramePr>
        <p:xfrm>
          <a:off x="2054226" y="1074738"/>
          <a:ext cx="7180263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07107" imgH="3753156" progId="Visio.Drawing.11">
                  <p:embed/>
                </p:oleObj>
              </mc:Choice>
              <mc:Fallback>
                <p:oleObj name="Visio" r:id="rId2" imgW="4807107" imgH="3753156" progId="Visio.Drawing.11">
                  <p:embed/>
                  <p:pic>
                    <p:nvPicPr>
                      <p:cNvPr id="22323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1074738"/>
                        <a:ext cx="7180263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80B0-1E2B-0FDC-2D15-03BBDFB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вкладених класів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ACCC92-4FD9-9993-94F4-F08A8A14E2B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98318071"/>
              </p:ext>
            </p:extLst>
          </p:nvPr>
        </p:nvGraphicFramePr>
        <p:xfrm>
          <a:off x="282804" y="952107"/>
          <a:ext cx="11726944" cy="52875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7976">
                  <a:extLst>
                    <a:ext uri="{9D8B030D-6E8A-4147-A177-3AD203B41FA5}">
                      <a16:colId xmlns:a16="http://schemas.microsoft.com/office/drawing/2014/main" val="1112321530"/>
                    </a:ext>
                  </a:extLst>
                </a:gridCol>
                <a:gridCol w="3585496">
                  <a:extLst>
                    <a:ext uri="{9D8B030D-6E8A-4147-A177-3AD203B41FA5}">
                      <a16:colId xmlns:a16="http://schemas.microsoft.com/office/drawing/2014/main" val="123835244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766379958"/>
                    </a:ext>
                  </a:extLst>
                </a:gridCol>
                <a:gridCol w="2931736">
                  <a:extLst>
                    <a:ext uri="{9D8B030D-6E8A-4147-A177-3AD203B41FA5}">
                      <a16:colId xmlns:a16="http://schemas.microsoft.com/office/drawing/2014/main" val="2589473368"/>
                    </a:ext>
                  </a:extLst>
                </a:gridCol>
              </a:tblGrid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з об’єктом зовнішнього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Місце описання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Видимість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1389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Статичний вкладений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09856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Внутрішній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 член іншого класу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Залежить від модифікатору доступу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99977"/>
                  </a:ext>
                </a:extLst>
              </a:tr>
              <a:tr h="975357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Всередині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точки визначення і до кінця методу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27520"/>
                  </a:ext>
                </a:extLst>
              </a:tr>
              <a:tr h="860671"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Анонімний клас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 (якщо визначений в не статичному методі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виразі при визначенні об’єкту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Ні</a:t>
                      </a:r>
                      <a:endParaRPr lang="LID4096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1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</a:p>
        </p:txBody>
      </p:sp>
      <p:sp>
        <p:nvSpPr>
          <p:cNvPr id="210947" name="Rectangle 3"/>
          <p:cNvSpPr>
            <a:spLocks noGrp="1"/>
          </p:cNvSpPr>
          <p:nvPr>
            <p:ph sz="quarter" idx="11"/>
          </p:nvPr>
        </p:nvSpPr>
        <p:spPr>
          <a:xfrm>
            <a:off x="820133" y="1027522"/>
            <a:ext cx="10567446" cy="5090703"/>
          </a:xfrm>
        </p:spPr>
        <p:txBody>
          <a:bodyPr>
            <a:normAutofit/>
          </a:bodyPr>
          <a:lstStyle/>
          <a:p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користувачевий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 даних, який визначає множину констант</a:t>
            </a:r>
          </a:p>
          <a:p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типу </a:t>
            </a:r>
            <a:r>
              <a:rPr lang="uk-UA" alt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повинна дорівнювати одній із заданих констант</a:t>
            </a:r>
          </a:p>
        </p:txBody>
      </p:sp>
      <p:graphicFrame>
        <p:nvGraphicFramePr>
          <p:cNvPr id="21094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46690"/>
              </p:ext>
            </p:extLst>
          </p:nvPr>
        </p:nvGraphicFramePr>
        <p:xfrm>
          <a:off x="1178351" y="3064381"/>
          <a:ext cx="6263908" cy="12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79956" imgH="720723" progId="Visio.Drawing.11">
                  <p:embed/>
                </p:oleObj>
              </mc:Choice>
              <mc:Fallback>
                <p:oleObj name="Visio" r:id="rId2" imgW="3579956" imgH="720723" progId="Visio.Drawing.11">
                  <p:embed/>
                  <p:pic>
                    <p:nvPicPr>
                      <p:cNvPr id="21094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351" y="3064381"/>
                        <a:ext cx="6263908" cy="1262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5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582C0-2215-C7F8-5C61-E44D6F28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826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абстрактного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java.lang.Enum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1A-0CA5-A6E5-6D25-67BD9B6A7B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5035" y="1348033"/>
            <a:ext cx="11043349" cy="476963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String name()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значення поточної константи у вигляді рядку символів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ordinal()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порядковий номер (позицію)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 на рівність. (Так як унікальні – через ==)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ідентифікатор поточної константи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опис поточної константи у вигляді рядку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int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порівнює два перерахування одного і того ж типу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E[] values()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масив всіх значень перерахування в порядку їх оголошення (реалізація відсутня, так як метод неявний і додається на етапі компіляції)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&lt;T extends Enum&lt;T&gt;&gt;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повертає константу перерахування, яка відповідає вказаному рядку символів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8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691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перерахуваннями</a:t>
            </a:r>
          </a:p>
        </p:txBody>
      </p:sp>
      <p:graphicFrame>
        <p:nvGraphicFramePr>
          <p:cNvPr id="211971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33635"/>
              </p:ext>
            </p:extLst>
          </p:nvPr>
        </p:nvGraphicFramePr>
        <p:xfrm>
          <a:off x="1968501" y="1194290"/>
          <a:ext cx="7543291" cy="42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629322" imgH="3171752" progId="Visio.Drawing.11">
                  <p:embed/>
                </p:oleObj>
              </mc:Choice>
              <mc:Fallback>
                <p:oleObj name="Visio" r:id="rId3" imgW="5629322" imgH="3171752" progId="Visio.Drawing.11">
                  <p:embed/>
                  <p:pic>
                    <p:nvPicPr>
                      <p:cNvPr id="211971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1194290"/>
                        <a:ext cx="7543291" cy="42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Стрелка вниз 5"/>
          <p:cNvSpPr>
            <a:spLocks noChangeArrowheads="1"/>
          </p:cNvSpPr>
          <p:nvPr/>
        </p:nvSpPr>
        <p:spPr bwMode="auto">
          <a:xfrm rot="-2159393">
            <a:off x="6186489" y="4813301"/>
            <a:ext cx="357187" cy="487363"/>
          </a:xfrm>
          <a:prstGeom prst="downArrow">
            <a:avLst>
              <a:gd name="adj1" fmla="val 50000"/>
              <a:gd name="adj2" fmla="val 49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11973" name="Объект 6"/>
          <p:cNvGraphicFramePr>
            <a:graphicFrameLocks noChangeAspect="1"/>
          </p:cNvGraphicFramePr>
          <p:nvPr/>
        </p:nvGraphicFramePr>
        <p:xfrm>
          <a:off x="3140075" y="5359401"/>
          <a:ext cx="6591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200622" imgH="447792" progId="Visio.Drawing.11">
                  <p:embed/>
                </p:oleObj>
              </mc:Choice>
              <mc:Fallback>
                <p:oleObj name="Visio" r:id="rId5" imgW="4200622" imgH="447792" progId="Visio.Drawing.11">
                  <p:embed/>
                  <p:pic>
                    <p:nvPicPr>
                      <p:cNvPr id="211973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359401"/>
                        <a:ext cx="65913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8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і поля перерахувань</a:t>
            </a:r>
          </a:p>
        </p:txBody>
      </p:sp>
      <p:graphicFrame>
        <p:nvGraphicFramePr>
          <p:cNvPr id="212995" name="Объект 1"/>
          <p:cNvGraphicFramePr>
            <a:graphicFrameLocks noChangeAspect="1"/>
          </p:cNvGraphicFramePr>
          <p:nvPr/>
        </p:nvGraphicFramePr>
        <p:xfrm>
          <a:off x="1981200" y="1246551"/>
          <a:ext cx="8062972" cy="301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0699" imgH="2171726" progId="Visio.Drawing.11">
                  <p:embed/>
                </p:oleObj>
              </mc:Choice>
              <mc:Fallback>
                <p:oleObj name="Visio" r:id="rId2" imgW="5800699" imgH="2171726" progId="Visio.Drawing.11">
                  <p:embed/>
                  <p:pic>
                    <p:nvPicPr>
                      <p:cNvPr id="212995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46551"/>
                        <a:ext cx="8062972" cy="3018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Объект 3"/>
          <p:cNvGraphicFramePr>
            <a:graphicFrameLocks noChangeAspect="1"/>
          </p:cNvGraphicFramePr>
          <p:nvPr/>
        </p:nvGraphicFramePr>
        <p:xfrm>
          <a:off x="2154238" y="4102099"/>
          <a:ext cx="7202594" cy="18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81722" imgH="1323924" progId="Visio.Drawing.11">
                  <p:embed/>
                </p:oleObj>
              </mc:Choice>
              <mc:Fallback>
                <p:oleObj name="Visio" r:id="rId4" imgW="5181722" imgH="1323924" progId="Visio.Drawing.11">
                  <p:embed/>
                  <p:pic>
                    <p:nvPicPr>
                      <p:cNvPr id="21299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02099"/>
                        <a:ext cx="7202594" cy="1840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57ADD-F77A-7E70-990C-845FDE32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перерахувань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88475-908D-48EF-44B7-679F500E31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047" y="846222"/>
            <a:ext cx="10930227" cy="5165556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перерахуванні може бути визначено декілька конструкторів, а за параметрами обирається відповідний з них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перерахування не повинен містити ключове слово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інакше буде помилка компіляції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статичних полів перерахування (якщо вони не є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неможливо з конструкторів, блоків ініціалізації екземплярів, а також виразів ініціалізації</a:t>
            </a: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Перерахування можуть містити абстрактні методи. В такому випадку всі константи повинні мати тіло анонімного класу, в якому обов’язково повинна бути реалізація всіх абстрактних методів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4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BE6DC-A3DC-9161-B79A-BD0E233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813" y="4868829"/>
            <a:ext cx="2099733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PLUS 4.0 = 6.0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MINUS 4.0 = -2.0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TIMES 4.0 = 8.0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2.0 DIVIDED_BY 4.0 = 0.5</a:t>
            </a:r>
            <a:endParaRPr lang="LID4096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4B651-114D-88A2-03F0-BDAB277F50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5351" y="167148"/>
            <a:ext cx="11580171" cy="669085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PLUS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+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MINUS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-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*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DIVIDED_BY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eval(double x, double y)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x / y;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abstract double eval(double x, double y);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 = 2.0;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 = 4.0;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(Operation op 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Operation.values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 + " " + op + " " + y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+ " = 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op.eval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 y));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LID4096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</a:t>
            </a:r>
          </a:p>
        </p:txBody>
      </p:sp>
      <p:sp>
        <p:nvSpPr>
          <p:cNvPr id="176131" name="Объект 2"/>
          <p:cNvSpPr>
            <a:spLocks noGrp="1"/>
          </p:cNvSpPr>
          <p:nvPr>
            <p:ph sz="half" idx="1"/>
          </p:nvPr>
        </p:nvSpPr>
        <p:spPr>
          <a:xfrm>
            <a:off x="575035" y="886120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Вкладений клас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оголошений всередині іншого класу</a:t>
            </a:r>
          </a:p>
          <a:p>
            <a:pPr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 використовуються для: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логічного групування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доступу до класів</a:t>
            </a:r>
          </a:p>
          <a:p>
            <a:pPr lvl="1">
              <a:defRPr/>
            </a:pPr>
            <a:r>
              <a:rPr lang="uk-UA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читабельності та керованості вихідного коду</a:t>
            </a: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6252066" y="904974"/>
            <a:ext cx="5677031" cy="52523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класи: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статичні вкладені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classes)</a:t>
            </a: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 класи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анонімні класи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(anonymous classes)</a:t>
            </a:r>
          </a:p>
          <a:p>
            <a:pPr marL="182562" lvl="1" indent="0">
              <a:buNone/>
              <a:defRPr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 класи</a:t>
            </a:r>
          </a:p>
        </p:txBody>
      </p:sp>
      <p:sp>
        <p:nvSpPr>
          <p:cNvPr id="219139" name="Объект 2"/>
          <p:cNvSpPr>
            <a:spLocks noGrp="1"/>
          </p:cNvSpPr>
          <p:nvPr>
            <p:ph idx="1"/>
          </p:nvPr>
        </p:nvSpPr>
        <p:spPr>
          <a:xfrm>
            <a:off x="536542" y="864091"/>
            <a:ext cx="11114988" cy="4351338"/>
          </a:xfrm>
        </p:spPr>
        <p:txBody>
          <a:bodyPr>
            <a:normAutofit/>
          </a:bodyPr>
          <a:lstStyle/>
          <a:p>
            <a:r>
              <a:rPr lang="uk-UA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class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елементом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 доступу до внутрішнього класу визначається специфікаторами доступу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 внутрішнього класу створюються для конкретних об’єктів зовнішнього класу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може звертатись до методів і полів екземпляру зовнішнього класу (прямий доступ)</a:t>
            </a:r>
          </a:p>
          <a:p>
            <a:pPr lvl="1"/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Внутрішній клас не може містити статичних елементів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16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1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791</Words>
  <Application>Microsoft Office PowerPoint</Application>
  <PresentationFormat>Широкоэкранный</PresentationFormat>
  <Paragraphs>113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Перерахування</vt:lpstr>
      <vt:lpstr>Методи абстрактного класу java.lang.Enum</vt:lpstr>
      <vt:lpstr>Робота з перерахуваннями</vt:lpstr>
      <vt:lpstr>Методи і поля перерахувань</vt:lpstr>
      <vt:lpstr>Особливості описання перерахувань</vt:lpstr>
      <vt:lpstr>2.0 PLUS 4.0 = 6.0  2.0 MINUS 4.0 = -2.0  2.0 TIMES 4.0 = 8.0  2.0 DIVIDED_BY 4.0 = 0.5</vt:lpstr>
      <vt:lpstr>Вкладені класи</vt:lpstr>
      <vt:lpstr>Внутрішні класи</vt:lpstr>
      <vt:lpstr>Внутрішні класи</vt:lpstr>
      <vt:lpstr>Статичні вкладені класи</vt:lpstr>
      <vt:lpstr>Локальні класи</vt:lpstr>
      <vt:lpstr>Анонімні класи</vt:lpstr>
      <vt:lpstr>Анонімні класи</vt:lpstr>
      <vt:lpstr>Характеристики вкладених класів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Перерахування</dc:title>
  <dc:creator>Шейко Ростислав Олександрович</dc:creator>
  <cp:lastModifiedBy>Шейко Ростислав Олександрович</cp:lastModifiedBy>
  <cp:revision>16</cp:revision>
  <dcterms:created xsi:type="dcterms:W3CDTF">2023-12-18T18:49:42Z</dcterms:created>
  <dcterms:modified xsi:type="dcterms:W3CDTF">2024-09-27T11:40:39Z</dcterms:modified>
</cp:coreProperties>
</file>