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21442-D1C0-40CF-A002-1FA372F23898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4B83A-A5F9-4518-A1D7-31F1126F28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872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4B83A-A5F9-4518-A1D7-31F1126F28E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000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FDFE2-948E-466C-87C8-234E43E01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6927E6-A90D-4B27-9157-4220D6793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2C7CC-9F3C-443E-AA34-A5B0DD8A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608F6-2740-4E5F-B5A5-29472CB8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15246-643E-4F25-9AC7-6B6E36BA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438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5B7BE-2E13-4ED4-B37A-C34A4C7A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F3B2E7-C69D-4C5F-BD5A-75B8124A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4CB9C1-CE3A-4379-A2EB-CD942043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40E56-A65B-46A7-BC0E-DEB194E6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877E0-9B4B-48D3-B525-2721E35F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663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4CFF6C-2A0C-46EE-B63F-4105F9D3D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C79589-67E7-46F7-A5DC-247743A94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B355C-4222-463A-B843-2027E37C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482DC-5B72-4674-A5CD-242BF0D9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8FA0B-66DB-412D-BD56-E77871D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952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B3348-3788-4A9F-AD46-0BAE1355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14358-7D7D-423B-AC83-A4A15A20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F4A57-A209-41F5-9F28-23F3218A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573EC-93A2-4A22-8F75-993A1F50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BB552-4986-4915-98E0-6680E47E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12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16577-F4EE-4A67-B534-913FE98C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83D84B-604D-47BD-B15C-56FABA47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48074-5956-493F-8165-C1E5375F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4C817-55B3-4AAB-A4C3-46349B01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B6B11-A47B-4EC1-A1D9-2A086D0A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483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98890-F265-481F-91AF-37011960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57E49-5826-43D7-8203-5F0D760CE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3A2442-5A79-409A-B3B2-C4226265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875ED-81FB-4042-93EA-7990E6A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74855D-EEB9-4A18-9DB4-DDFFD7C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C5621B-32B1-4F0B-BD23-1C6D0DD2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086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FF2E2-838E-44AC-B862-B68BA50B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A4D4-DBB9-4E2C-9D4E-EFDC8F09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4577BF-5CB4-40B7-B466-BFB2A03F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734CFE-FB1E-4B13-AB27-5B36DFA68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CDCFB5-E090-4FE4-AD60-DD2858687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D11499-D9D3-4E04-9BB4-3CF8ADBC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AB384C-C546-486B-A15E-E94408F8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FFEED2-19BC-4D18-BBF8-89A578CE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614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0E1C1-8EE1-4098-AE16-56BC4B44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51367B-995D-48D6-A98B-7848B02F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DAF99F-A012-4F53-A065-56E6EADA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CCB571-94D6-4B98-AE35-35CA889E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250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308110-182E-45F3-AF1D-B23B21EE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CBEA87-EA9D-42BE-97DB-9E7F3CE8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28400-5F02-4011-8683-84FDF705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291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36C63-FE8B-4546-939E-4007A9DC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20A65-CAC1-4E40-9815-65C83C99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61BB7D-C5F2-47EF-A153-EA8FF965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BEF175-552D-4249-ADFD-42ECAA9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BBE95B-4CD0-4812-B34E-665D1835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FC8D4B-35F8-4C61-AA85-9C97338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01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38FBA-E03A-42C9-91C1-F22BB5CB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C02893-5C0C-428B-B5CB-4E46AF1AB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C03D64-96EE-4853-8B6D-9B9FAA32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67980D-0A82-46BA-AF4C-C437DF04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F0A96-7E70-44B7-B6F8-ECEA19C4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074C52-061A-4B56-8BFC-DEAF9659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4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23E4A-A03D-4891-A38E-582C06BE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D5AE07-B01D-4C4B-A636-E1200D3E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313AE-1E44-4616-8CE6-500CAE1DC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F2CE-5EEA-403D-97C2-4F42B29D9550}" type="datetimeFigureOut">
              <a:rPr lang="uk-UA" smtClean="0"/>
              <a:t>09.01.2024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20D77-F13F-43DC-8B84-83E90C954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CE6FA-36AA-4ED7-AE3A-D0F28A4B5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F7FE-0321-4205-BEB2-693E16D7E4E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626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E503A-44D7-46D9-BB66-A6F5D91AB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5B698F-5747-4C4E-A73E-3C3CD2EF4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1930E-46D1-4BD3-9883-CA2244DA2429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alt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1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CBCF0AD-C33F-48CC-859C-FF3A3CD175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06D62-6ECE-4783-8E79-0FE48B168418}"/>
              </a:ext>
            </a:extLst>
          </p:cNvPr>
          <p:cNvSpPr txBox="1"/>
          <p:nvPr/>
        </p:nvSpPr>
        <p:spPr>
          <a:xfrm>
            <a:off x="377072" y="1165054"/>
            <a:ext cx="5608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випливає з назви,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GWT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послуги для керування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таймерами, поверхнями та чергами подій.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GWT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з'єднує платформу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зі своєю операційною системою.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F7945-73B9-418D-AAE8-F3B9FE144152}"/>
              </a:ext>
            </a:extLst>
          </p:cNvPr>
          <p:cNvSpPr txBox="1"/>
          <p:nvPr/>
        </p:nvSpPr>
        <p:spPr>
          <a:xfrm>
            <a:off x="6224830" y="1165054"/>
            <a:ext cx="5608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абстракція над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низькорівневими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компонентами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Prism, Glass, Media Engine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Engine. 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зв'язує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GWT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разом та робить їх доступними для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268B5-055F-4394-9ED7-4EC586DABC44}"/>
              </a:ext>
            </a:extLst>
          </p:cNvPr>
          <p:cNvSpPr txBox="1"/>
          <p:nvPr/>
        </p:nvSpPr>
        <p:spPr>
          <a:xfrm>
            <a:off x="446204" y="795722"/>
            <a:ext cx="547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GWT (</a:t>
            </a:r>
            <a:r>
              <a:rPr lang="uk-UA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склопакетний</a:t>
            </a:r>
            <a:r>
              <a:rPr lang="uk-UA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інструментарій)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70644-19E3-47A3-8436-1B8998712D3C}"/>
              </a:ext>
            </a:extLst>
          </p:cNvPr>
          <p:cNvSpPr txBox="1"/>
          <p:nvPr/>
        </p:nvSpPr>
        <p:spPr>
          <a:xfrm>
            <a:off x="6275110" y="848463"/>
            <a:ext cx="547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Toolkit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A115C-E7B1-45DC-BE94-B68001E034A7}"/>
              </a:ext>
            </a:extLst>
          </p:cNvPr>
          <p:cNvSpPr txBox="1"/>
          <p:nvPr/>
        </p:nvSpPr>
        <p:spPr>
          <a:xfrm>
            <a:off x="377072" y="26292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7BE94-7921-4FEE-B7CE-48E6F3447CCA}"/>
              </a:ext>
            </a:extLst>
          </p:cNvPr>
          <p:cNvSpPr txBox="1"/>
          <p:nvPr/>
        </p:nvSpPr>
        <p:spPr>
          <a:xfrm>
            <a:off x="446204" y="3015290"/>
            <a:ext cx="113875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також можете вбудовувати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 в граф сцени.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 –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компонент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 використовується для обробки цього вмісту. Він використовує технологію, що називається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Kit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яка є внутрішнім двигуном відкритого браузера. Цей компонент підтримує різні веб-технології, такі як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HTML5, CSS, JavaScript, DOM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SVG.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Рендеринг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вмісту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локальної або віддаленої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URL-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адреси.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Підтримайте історію та забезпечте Назад та Вперед навігацію.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Перезавантажте вміст.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Застосувати ефекти до веб-компонента.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Відредагуйте вміст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Виконайте команди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Обробляти події.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Загалом, використовуючи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WebView, </a:t>
            </a:r>
            <a:r>
              <a:rPr lang="uk-UA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керувати веб-контентом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</a:p>
        </p:txBody>
      </p:sp>
    </p:spTree>
    <p:extLst>
      <p:ext uri="{BB962C8B-B14F-4D97-AF65-F5344CB8AC3E}">
        <p14:creationId xmlns:p14="http://schemas.microsoft.com/office/powerpoint/2010/main" val="168844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6F7CEF-B362-4B6A-9625-79ADF9EDA0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53CC0-0968-4C20-8B2A-B0F8D3957647}"/>
              </a:ext>
            </a:extLst>
          </p:cNvPr>
          <p:cNvSpPr txBox="1"/>
          <p:nvPr/>
        </p:nvSpPr>
        <p:spPr>
          <a:xfrm>
            <a:off x="452486" y="821472"/>
            <a:ext cx="113121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Медіа-движок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заснований на 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движку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 відкритим вихідним кодом, відомому як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медіа-двигун підтримує відтворення відео та аудіо контенту.</a:t>
            </a:r>
          </a:p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Двигун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підтримку аудіо для наступних форматів файлів: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581F602-1908-4F5E-839F-D550B2094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98808"/>
              </p:ext>
            </p:extLst>
          </p:nvPr>
        </p:nvGraphicFramePr>
        <p:xfrm>
          <a:off x="561288" y="1971926"/>
          <a:ext cx="2577838" cy="1371600"/>
        </p:xfrm>
        <a:graphic>
          <a:graphicData uri="http://schemas.openxmlformats.org/drawingml/2006/table">
            <a:tbl>
              <a:tblPr/>
              <a:tblGrid>
                <a:gridCol w="1006608">
                  <a:extLst>
                    <a:ext uri="{9D8B030D-6E8A-4147-A177-3AD203B41FA5}">
                      <a16:colId xmlns:a16="http://schemas.microsoft.com/office/drawing/2014/main" val="1552423639"/>
                    </a:ext>
                  </a:extLst>
                </a:gridCol>
                <a:gridCol w="1571230">
                  <a:extLst>
                    <a:ext uri="{9D8B030D-6E8A-4147-A177-3AD203B41FA5}">
                      <a16:colId xmlns:a16="http://schemas.microsoft.com/office/drawing/2014/main" val="556551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uk-UA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аудіо</a:t>
                      </a:r>
                      <a:endParaRPr lang="uk-UA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68580" marB="6858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MP3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</a:t>
                      </a: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AIFF</a:t>
                      </a:r>
                    </a:p>
                  </a:txBody>
                  <a:tcPr marL="152400" marR="152400" marT="68580" marB="6858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43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uk-UA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відео</a:t>
                      </a:r>
                      <a:endParaRPr lang="uk-UA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68580" marB="6858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FLV</a:t>
                      </a:r>
                    </a:p>
                  </a:txBody>
                  <a:tcPr marL="152400" marR="152400" marT="68580" marB="68580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235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79E296-F0E9-40C0-90BA-8064ED6D48E0}"/>
              </a:ext>
            </a:extLst>
          </p:cNvPr>
          <p:cNvSpPr txBox="1"/>
          <p:nvPr/>
        </p:nvSpPr>
        <p:spPr>
          <a:xfrm>
            <a:off x="561288" y="3478317"/>
            <a:ext cx="110902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javafx.scene.media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та інтерфейси для забезпечення функціональності мультимедіа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представлений у вигляді трьох компонентів, які:</a:t>
            </a:r>
          </a:p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Медіа-об'єкт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представляє медіа-файл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Player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відтворення медіа-контенту.</a:t>
            </a:r>
          </a:p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 мультимедіа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щоб відобразити мультимедіа.</a:t>
            </a:r>
          </a:p>
        </p:txBody>
      </p:sp>
    </p:spTree>
    <p:extLst>
      <p:ext uri="{BB962C8B-B14F-4D97-AF65-F5344CB8AC3E}">
        <p14:creationId xmlns:p14="http://schemas.microsoft.com/office/powerpoint/2010/main" val="19343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3C85D43-33D0-4FA8-A0B2-791EACC1F1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41730-9590-4820-9E22-E402FF4EEF3A}"/>
              </a:ext>
            </a:extLst>
          </p:cNvPr>
          <p:cNvSpPr txBox="1"/>
          <p:nvPr/>
        </p:nvSpPr>
        <p:spPr>
          <a:xfrm>
            <a:off x="360576" y="2630257"/>
            <a:ext cx="5182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загальному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три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lang="ru-RU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як показано на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F00B51-DD4F-4396-BBE8-A7C8F7B2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86" y="886118"/>
            <a:ext cx="5435538" cy="5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97D70-E060-4694-B215-558FCE3503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1619C-34C3-4D89-92CF-7595B6AEA254}"/>
              </a:ext>
            </a:extLst>
          </p:cNvPr>
          <p:cNvSpPr txBox="1"/>
          <p:nvPr/>
        </p:nvSpPr>
        <p:spPr>
          <a:xfrm>
            <a:off x="424206" y="980388"/>
            <a:ext cx="114072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Етап (вікно) містить усі об'єкти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представлений класом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javafx.stage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Первинна стадія створюється самою платформою. Створений об'єкт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передається як аргумент методу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пояснення у наступному розділі).</a:t>
            </a:r>
          </a:p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Етап має два параметри, що визначають його положення, а саме: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ширина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висота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Він ділиться на область вмісту та прикраси (рядок заголовка та кордону).</a:t>
            </a:r>
          </a:p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п'ять типів доступних етапів.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Прикрашений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незабарвлений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прозорий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уніфікований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Корисність</a:t>
            </a:r>
          </a:p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повинні викликати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відображення вмісту сцени.</a:t>
            </a:r>
          </a:p>
        </p:txBody>
      </p:sp>
    </p:spTree>
    <p:extLst>
      <p:ext uri="{BB962C8B-B14F-4D97-AF65-F5344CB8AC3E}">
        <p14:creationId xmlns:p14="http://schemas.microsoft.com/office/powerpoint/2010/main" val="202209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D5D2E2-7919-4A0B-AF42-1B99CB65A302}"/>
              </a:ext>
            </a:extLst>
          </p:cNvPr>
          <p:cNvSpPr txBox="1"/>
          <p:nvPr/>
        </p:nvSpPr>
        <p:spPr>
          <a:xfrm>
            <a:off x="756501" y="980388"/>
            <a:ext cx="10744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Сцена представляє фізичний вміст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містить весь вміст графа сцени. Клас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представляє об'єкт сцени. У цьому випадку об'єкт сцени додається лише до однієї сцени.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створити сцену, створивши екземпляр класу сцени. Ви можете вибрати розмір сцени, передавши її розміри (висоту та ширину) разом із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кореневим вузлом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її конструктору.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2D1641C-2E66-4F3E-BC8E-0748BB79823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0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B5E6C1-6022-4B3C-8D1A-EF79785259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Граф сцени та вузли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7DC9-4EB1-4ED4-BC8C-60A3F9F89154}"/>
              </a:ext>
            </a:extLst>
          </p:cNvPr>
          <p:cNvSpPr txBox="1"/>
          <p:nvPr/>
        </p:nvSpPr>
        <p:spPr>
          <a:xfrm>
            <a:off x="405352" y="980388"/>
            <a:ext cx="1136872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 сцени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це деревоподібна структура даних (ієрархічна), що представляє вміст сцени. Навпаки, </a:t>
            </a: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є візуальним/графічним об'єктом графа сцени.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 може включати -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 (графічні) об'єкти (2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 як – Коло, Прямокутник, Багатокутник тощо.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управління інтерфейсу, такі як – кнопка, прапорець, поле вибору, область тексту тощо.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 (панелі макетів), такі як прикордонна панель, сітка, потокова панель тощо.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Медіа-елементи, такі як аудіо, відео та зображення об'єктів.</a:t>
            </a:r>
          </a:p>
          <a:p>
            <a:pPr algn="just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представляє вузол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клас є суперкласом всіх вузлів.</a:t>
            </a:r>
          </a:p>
        </p:txBody>
      </p:sp>
    </p:spTree>
    <p:extLst>
      <p:ext uri="{BB962C8B-B14F-4D97-AF65-F5344CB8AC3E}">
        <p14:creationId xmlns:p14="http://schemas.microsoft.com/office/powerpoint/2010/main" val="312516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16C7A-7F23-40FC-A270-831DC877D94C}"/>
              </a:ext>
            </a:extLst>
          </p:cNvPr>
          <p:cNvSpPr txBox="1"/>
          <p:nvPr/>
        </p:nvSpPr>
        <p:spPr>
          <a:xfrm>
            <a:off x="505905" y="980388"/>
            <a:ext cx="111801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обговорювалося раніше, вузол має три типи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 вузол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Перший граф сцени називається кореневим вузлом.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 розгалуження / батьківський вузол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Вузол з дочірніми вузлами називається вузлами розгалуження / батьківського вузла. Абстрактний клас з ім'ям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базовим класом всіх батьківських вузлів, і ці батьківські вузли будуть наступні типи: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 групи – це колективний вузол, який містить перелік дочірніх вузлів. Коли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візуалізується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вузол групи, всі його дочірні вузли відображаються в порядку. Будь-яке перетворення, стан ефекту, застосоване до групи, буде застосовано до всіх дочірніх вузлів.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Регіон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базовий клас всіх елементів керування інтерфейсу користувача, заснованих на </a:t>
            </a:r>
            <a:r>
              <a:rPr lang="uk-UA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таких як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Chart, Pane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вузол керує веб-движком та відображає його вміст.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Кінцевий вузол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вузол без дочірніх вузлів називається кінцевим вузлом. Наприклад,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Rectangle, Ellipse, Box,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ImageView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MediaView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прикладами кінцевих вузлів.</a:t>
            </a:r>
          </a:p>
          <a:p>
            <a:pPr algn="l"/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Обов'язково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кореневий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графу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передається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обрізані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будь-яка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вплине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макет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8F8A04D-FC5F-42B1-A466-14A45784A41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Граф сцени та вузли</a:t>
            </a:r>
          </a:p>
        </p:txBody>
      </p:sp>
    </p:spTree>
    <p:extLst>
      <p:ext uri="{BB962C8B-B14F-4D97-AF65-F5344CB8AC3E}">
        <p14:creationId xmlns:p14="http://schemas.microsoft.com/office/powerpoint/2010/main" val="109743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CCBB38-3155-4DBA-8E1A-7075B2890B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Створення програми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41FD7-5363-4E66-A210-F749E0F15943}"/>
              </a:ext>
            </a:extLst>
          </p:cNvPr>
          <p:cNvSpPr txBox="1"/>
          <p:nvPr/>
        </p:nvSpPr>
        <p:spPr>
          <a:xfrm>
            <a:off x="360968" y="881654"/>
            <a:ext cx="11470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вам потрібно створити екземпляр класу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реалізувати його абстрактний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методі ми напишемо код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0F4A1-4E37-465A-ACF4-748F10A09DA7}"/>
              </a:ext>
            </a:extLst>
          </p:cNvPr>
          <p:cNvSpPr txBox="1"/>
          <p:nvPr/>
        </p:nvSpPr>
        <p:spPr>
          <a:xfrm>
            <a:off x="443060" y="2281286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програми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F13C6-D054-4F89-9E24-6A464F0667E4}"/>
              </a:ext>
            </a:extLst>
          </p:cNvPr>
          <p:cNvSpPr txBox="1"/>
          <p:nvPr/>
        </p:nvSpPr>
        <p:spPr>
          <a:xfrm>
            <a:off x="443060" y="2993570"/>
            <a:ext cx="114700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пакета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javafx.application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точкою входу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створити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вам потрібно успадкувати цей клас і реалізувати його абстрактний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методі потрібно написати весь код для графіки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основному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методі ви повинні запустити програму, використовуючи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метод внутрішньо викликає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показано у наступній програмі.</a:t>
            </a:r>
          </a:p>
        </p:txBody>
      </p:sp>
    </p:spTree>
    <p:extLst>
      <p:ext uri="{BB962C8B-B14F-4D97-AF65-F5344CB8AC3E}">
        <p14:creationId xmlns:p14="http://schemas.microsoft.com/office/powerpoint/2010/main" val="340414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6D5B06-7E2B-440D-83CF-23ACEACCED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Створення програми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7E815-8F96-4015-A574-CD240327C9E8}"/>
              </a:ext>
            </a:extLst>
          </p:cNvPr>
          <p:cNvSpPr txBox="1"/>
          <p:nvPr/>
        </p:nvSpPr>
        <p:spPr>
          <a:xfrm>
            <a:off x="435991" y="4140611"/>
            <a:ext cx="113569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методі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типової програми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 виконати такі кроки: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Підготуйте графік сцени з необхідними вузлами.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Підготуйте сцену із необхідними розмірами та додайте до неї граф сцени (кореневий вузол графа сцени).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Підготуйте сцену та додайте сцену до сцени та відобразіть вміст сцени.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AC9CC5-503B-402D-8A48-5F1090CB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91" y="826500"/>
            <a:ext cx="1114012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HelloApplication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)*/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4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11E724-26D3-43E9-840F-4E55755AED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графа сцени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6DA7A-00C4-4502-8D07-9C5F626DE903}"/>
              </a:ext>
            </a:extLst>
          </p:cNvPr>
          <p:cNvSpPr txBox="1"/>
          <p:nvPr/>
        </p:nvSpPr>
        <p:spPr>
          <a:xfrm>
            <a:off x="271021" y="867887"/>
            <a:ext cx="113899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 вашим додатком, вам потрібно підготувати граф сцени з необхідними вузлами. Оскільки кореневий вузол є першим вузлом, необхідно створити кореневий вузол. Як кореневий сайт ви можете вибрати з 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групи, регіону або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вузол групи представлений класом з ім'ям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 належить пакету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створити вузол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створивши примірник цього класу, як показано нижче.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2E089A-E4AA-409B-9643-02B27DB24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1" y="2538401"/>
            <a:ext cx="1138993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FA409-2963-47FE-B416-FF44329BD1D1}"/>
              </a:ext>
            </a:extLst>
          </p:cNvPr>
          <p:cNvSpPr txBox="1"/>
          <p:nvPr/>
        </p:nvSpPr>
        <p:spPr>
          <a:xfrm>
            <a:off x="271021" y="2938511"/>
            <a:ext cx="11389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getChildren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вам об'єкт класу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ObservableList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 містить вузли. Ми можемо отримати цей об'єкт і додати до нього вузли, як показано нижче.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C3A7D24-BCBF-4FC3-AD91-07D322FA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2" y="3646397"/>
            <a:ext cx="11389936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//Retrieving the observable list object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 list = root.getChildren()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//Setting the text object as a node  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list.add(NodeObject)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FAD0D-0F13-4ECA-8736-6171C7958166}"/>
              </a:ext>
            </a:extLst>
          </p:cNvPr>
          <p:cNvSpPr txBox="1"/>
          <p:nvPr/>
        </p:nvSpPr>
        <p:spPr>
          <a:xfrm>
            <a:off x="271021" y="5389076"/>
            <a:ext cx="11389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просто передавши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конструктору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екземпляра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показано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458CB8F-6B67-4AFE-A895-C898B678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1" y="6146870"/>
            <a:ext cx="11389936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NodeObject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D274B-F825-4083-8C7B-9EA6627C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388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AC1FA-42B5-4B18-9A11-D3CD1A9DC564}"/>
              </a:ext>
            </a:extLst>
          </p:cNvPr>
          <p:cNvSpPr txBox="1"/>
          <p:nvPr/>
        </p:nvSpPr>
        <p:spPr>
          <a:xfrm>
            <a:off x="5571241" y="980388"/>
            <a:ext cx="6155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Графі́чний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інтерфе́йс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кори́стувача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́ — тип інтерфейсу, який дає змогу користувачам взаємодіяти з електронними пристроями через графічні зображення та візуальні вказівки, на відміну від текстових інтерфейсів, заснованих на використанні тексту, текстовому наборі команд та текстовій навігації. 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9D917-4920-4923-9879-14CA1A14C9DF}"/>
              </a:ext>
            </a:extLst>
          </p:cNvPr>
          <p:cNvSpPr txBox="1"/>
          <p:nvPr/>
        </p:nvSpPr>
        <p:spPr>
          <a:xfrm>
            <a:off x="465057" y="980388"/>
            <a:ext cx="45500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b="1" dirty="0">
                <a:solidFill>
                  <a:schemeClr val="accent4"/>
                </a:solidFill>
                <a:latin typeface="Segoe Print" panose="02000600000000000000" pitchFamily="2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Або коротко – це вся графіка, що ми бачимо при роботі з комп</a:t>
            </a:r>
            <a:r>
              <a:rPr lang="en-US" sz="3200" b="1" dirty="0">
                <a:solidFill>
                  <a:schemeClr val="accent4"/>
                </a:solidFill>
                <a:latin typeface="Segoe Print" panose="02000600000000000000" pitchFamily="2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`</a:t>
            </a:r>
            <a:r>
              <a:rPr lang="uk-UA" sz="3200" b="1" dirty="0" err="1">
                <a:solidFill>
                  <a:schemeClr val="accent4"/>
                </a:solidFill>
                <a:latin typeface="Segoe Print" panose="02000600000000000000" pitchFamily="2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ютером</a:t>
            </a:r>
            <a:r>
              <a:rPr lang="uk-UA" sz="3200" b="1" dirty="0">
                <a:solidFill>
                  <a:schemeClr val="accent4"/>
                </a:solidFill>
                <a:latin typeface="Segoe Print" panose="02000600000000000000" pitchFamily="2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\ додатками.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57E5A-C2F4-4CEC-B262-83EFABDED6BC}"/>
              </a:ext>
            </a:extLst>
          </p:cNvPr>
          <p:cNvSpPr txBox="1"/>
          <p:nvPr/>
        </p:nvSpPr>
        <p:spPr>
          <a:xfrm>
            <a:off x="465057" y="4317476"/>
            <a:ext cx="1126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Свій розвиток він починає приблизно в 70-80 роки й становиться частиною операційної системи.</a:t>
            </a:r>
          </a:p>
        </p:txBody>
      </p:sp>
    </p:spTree>
    <p:extLst>
      <p:ext uri="{BB962C8B-B14F-4D97-AF65-F5344CB8AC3E}">
        <p14:creationId xmlns:p14="http://schemas.microsoft.com/office/powerpoint/2010/main" val="3424289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665165-51FC-44C7-9C7D-93AB829D2F54}"/>
              </a:ext>
            </a:extLst>
          </p:cNvPr>
          <p:cNvSpPr txBox="1"/>
          <p:nvPr/>
        </p:nvSpPr>
        <p:spPr>
          <a:xfrm>
            <a:off x="501192" y="980388"/>
            <a:ext cx="1118961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Регіон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базовий клас всіх елементів керування інтерфейсу користувача, заснованих на вузлах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цей клас є базовим класом усіх діаграм і належить пакету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клас має два підкласи –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 два, своєю чергою, мають підкласи, такі як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BubbleChart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тощо. буд., використовувані малювання різних типів діаграм площині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використовувати ці класи для вбудовування діаграм у вашу програму.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– Панель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базовий клас всіх панелей макета, таких як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AnchorPane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BorderPane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DialogPane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тощо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використовувати ці класи для вставлення визначених макетів у вашу програму.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 управління</a:t>
            </a:r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це базовий клас елементів управління інтерфейсу користувача, таких як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Accordion,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ButtonBar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ChoiceBox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ComboBoxBase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HTMLEditor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т. д. Цей клас належить пакету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javafx.scene.control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/>
            <a:r>
              <a:rPr lang="uk-UA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використовувати ці класи для вставки різних елементів інтерфейсу користувача у ваш додаток.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A6A8BCB-8FDF-4485-82E6-D30699B705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графа сцени</a:t>
            </a:r>
          </a:p>
        </p:txBody>
      </p:sp>
    </p:spTree>
    <p:extLst>
      <p:ext uri="{BB962C8B-B14F-4D97-AF65-F5344CB8AC3E}">
        <p14:creationId xmlns:p14="http://schemas.microsoft.com/office/powerpoint/2010/main" val="328472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53EDCA9-278A-4EA6-B70D-7B5FAC03E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70" y="820383"/>
            <a:ext cx="1172066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//Creating a Stack Pane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StackPane pane = New StackPane()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//Adding text area to the pane  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 list = pane.getChildren()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list.add(NodeObject)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39F3248-6F0C-47B4-9622-E23B132FA5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графа сцени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C45D4-1B46-44E7-B277-4A647AFBE7BE}"/>
              </a:ext>
            </a:extLst>
          </p:cNvPr>
          <p:cNvSpPr txBox="1"/>
          <p:nvPr/>
        </p:nvSpPr>
        <p:spPr>
          <a:xfrm>
            <a:off x="235670" y="2979593"/>
            <a:ext cx="68061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вузол керує веб-движком та відображає його вміст.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 наведено схему, що представляє ієрархію класів вузлів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B835CA-CBB3-489B-B3FE-9C1E2014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533" y="3055007"/>
            <a:ext cx="4434546" cy="31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7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8BCC851-07CA-4644-9DE9-01998AFB69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сцени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7DE0A-4242-4866-8934-01A9D353A28F}"/>
              </a:ext>
            </a:extLst>
          </p:cNvPr>
          <p:cNvSpPr txBox="1"/>
          <p:nvPr/>
        </p:nvSpPr>
        <p:spPr>
          <a:xfrm>
            <a:off x="540077" y="1141264"/>
            <a:ext cx="11111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представлена ​​класом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пакету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Ви можете створити сцену, створивши екземпляр цього класу, як показано у наступному блоці коду.  При створенні екземпляра обов'язково передавати кореневий об'єкт у конструктор класу сцени.  </a:t>
            </a:r>
          </a:p>
          <a:p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 також можете передати два параметри типу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становлять висоту і ширину сцени, як показано нижче.  </a:t>
            </a:r>
          </a:p>
          <a:p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sz="28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uk-UA" sz="2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600, 300);</a:t>
            </a:r>
          </a:p>
        </p:txBody>
      </p:sp>
    </p:spTree>
    <p:extLst>
      <p:ext uri="{BB962C8B-B14F-4D97-AF65-F5344CB8AC3E}">
        <p14:creationId xmlns:p14="http://schemas.microsoft.com/office/powerpoint/2010/main" val="225490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2066CC-CCA7-4531-9280-755CF68787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Підготовка етапу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9315C-A67E-4835-AFAE-7AAA6AE4E1C9}"/>
              </a:ext>
            </a:extLst>
          </p:cNvPr>
          <p:cNvSpPr txBox="1"/>
          <p:nvPr/>
        </p:nvSpPr>
        <p:spPr>
          <a:xfrm>
            <a:off x="370002" y="980388"/>
            <a:ext cx="1130980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контейнер будь-якої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він надає вікно для програми. Він представлений класом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пакету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javafx.stage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 цього класу передається як параметр методу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цей об'єкт, можна виконувати різні операції на сцені. Насамперед ви можете виконати наступне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Встановіть заголовок для етапу, використовуючи метод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Прикріпіть об'єкт сцени до сцени за допомогою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методу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setScene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Відобразіть вміст сцени за допомогою методу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(),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показано нижче.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BFE7FD-DB96-40C5-A835-2DFEFDD3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02" y="4187247"/>
            <a:ext cx="1130980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4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06531-2F8F-4AE7-B4E0-FDA5831B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86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Життєвий цикл програми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88703-66A9-457D-BE87-03D596493DA8}"/>
              </a:ext>
            </a:extLst>
          </p:cNvPr>
          <p:cNvSpPr txBox="1"/>
          <p:nvPr/>
        </p:nvSpPr>
        <p:spPr>
          <a:xfrm>
            <a:off x="487051" y="1225689"/>
            <a:ext cx="112178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Application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 три методи життєвого циклу, які: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точки входу, де має бути написаний графічний код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порожній метод, який можна перевизначити, тут ви можете написати логіку для зупинення програми.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порожній метод, який можна перевизначити, але ви не можете створити сцену або сцену цього методу.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Крім цього, він надає статичний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статичним, його необхідно викликати зі статичного контексту (зазвичай загального). При кожному запуску програми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 виконуватися такі дії (у тому ж порядку).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Примірник класу програми створено.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викликається.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запуску очікує завершення програми і викликає метод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4254390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45009D5-E43F-4A4A-AAA1-73CED473FD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 програми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457FA-425E-4BB6-A8B8-F9F4815D5F49}"/>
              </a:ext>
            </a:extLst>
          </p:cNvPr>
          <p:cNvSpPr txBox="1"/>
          <p:nvPr/>
        </p:nvSpPr>
        <p:spPr>
          <a:xfrm>
            <a:off x="643380" y="1529575"/>
            <a:ext cx="10895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 останнє вікно програми закривається,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неявно завершується. Ви можете відключити цю поведінку, передавши булеве значення «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False»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статичному методу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setImplicitExit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 викликатися зі статичного контексту).</a:t>
            </a:r>
          </a:p>
          <a:p>
            <a:pPr algn="l"/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закрити програму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явно, використовуючи методи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Platform.exit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System.exit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(int).</a:t>
            </a:r>
          </a:p>
        </p:txBody>
      </p:sp>
    </p:spTree>
    <p:extLst>
      <p:ext uri="{BB962C8B-B14F-4D97-AF65-F5344CB8AC3E}">
        <p14:creationId xmlns:p14="http://schemas.microsoft.com/office/powerpoint/2010/main" val="255923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10D954-E118-4535-BABC-54E1B8FF7B0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1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295296-3A39-42CB-B786-6460AB1C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38" y="1261789"/>
            <a:ext cx="11659386" cy="53245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javafx.scene.paint.Color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scene.setFill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до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42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8D0C8-EF56-4883-AB13-5ECE751C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485900"/>
            <a:ext cx="7153275" cy="38862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2BB4FDB-0F1B-4927-8929-811079CF91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1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51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31D7A28-DFCD-4512-A07A-E6476EE613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2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AF69EC-514D-4024-B91F-EE7ACCC6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14" y="1192082"/>
            <a:ext cx="1118961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javafx.scene.shape.Line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DrawingLine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line.setStartX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line.setStartY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150.0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line.setEndX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500.0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line.setEndY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150.0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74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B488D6-896E-4301-8E32-C42D03A5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26" y="1528565"/>
            <a:ext cx="8339747" cy="452344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F32E24-4D84-42F4-BEC8-10A2EC26F9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2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7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76F4CF-281C-48EC-9640-A8D3F4AC4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B8C08-BC4D-4FAA-8994-609A0BA3D9DD}"/>
              </a:ext>
            </a:extLst>
          </p:cNvPr>
          <p:cNvSpPr txBox="1"/>
          <p:nvPr/>
        </p:nvSpPr>
        <p:spPr>
          <a:xfrm>
            <a:off x="741574" y="980388"/>
            <a:ext cx="107088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Найперша бібліотека була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AWT(About Windows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Typekit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Далі буквально через пару років з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являється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Вона взаємодіє з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 має деякі свої компоненти, класи та інше. </a:t>
            </a: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Вона доволі гарно себе проявляє й на ній починають писати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Приблизно років 10 вона тримала актуальність.</a:t>
            </a:r>
          </a:p>
          <a:p>
            <a:pPr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Приблизно в 2008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було придбано компанію, яка розробила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49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68A6ED8-B4C7-4BE4-929A-6E9F4DD3C2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3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03F105-2E05-4516-A3BC-7002FD7FD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1093663"/>
            <a:ext cx="12003464" cy="570925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com.example.demo1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javafx.collections.ObservableList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javafx.scene.text.Font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javafx.scene.text.Text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text.setText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Welcome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to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github.com/arg3ntuum/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JavaCourseRep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ObservableList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root.getChildren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stage.setTitle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stage.show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9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431B3D1-65F8-47B5-BEDF-28AA0E56C4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8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програми. </a:t>
            </a:r>
            <a:r>
              <a:rPr lang="uk-UA" i="0" dirty="0">
                <a:solidFill>
                  <a:srgbClr val="2A2F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3</a:t>
            </a:r>
            <a:endParaRPr lang="en-US" i="0" dirty="0">
              <a:solidFill>
                <a:srgbClr val="2A2F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666192-2419-4D33-8CE2-ED662D47C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495425"/>
            <a:ext cx="102584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B6BBB04-DC6B-499C-ADF1-35926C4D8AB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Чим крутий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D50E0-BC75-405A-A2FC-45A18DA1F336}"/>
              </a:ext>
            </a:extLst>
          </p:cNvPr>
          <p:cNvSpPr txBox="1"/>
          <p:nvPr/>
        </p:nvSpPr>
        <p:spPr>
          <a:xfrm>
            <a:off x="612742" y="904973"/>
            <a:ext cx="108691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була краще розвинена, а ніж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Додані були можливості працювати з операційними системами мобільних девайсів. </a:t>
            </a:r>
          </a:p>
          <a:p>
            <a:pPr algn="just"/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Додано підтримку веб додатків(чого не було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AWT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Додано підтримку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CSS(Cascading Style Sheets).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чи інакше, найсильніша сторона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backend.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ми маємо свою бібліотеку для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frontend-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ви зрозумієте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ви зрозумієте й інші бібліотеки в інших мовах програмування, бо логіка +- ідентична. Це великий плюс для вивчення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frontend.</a:t>
            </a:r>
          </a:p>
        </p:txBody>
      </p:sp>
    </p:spTree>
    <p:extLst>
      <p:ext uri="{BB962C8B-B14F-4D97-AF65-F5344CB8AC3E}">
        <p14:creationId xmlns:p14="http://schemas.microsoft.com/office/powerpoint/2010/main" val="32212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0C4C02-2A4C-4DD9-B36A-24FBD964D1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Архітектура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66BCD-EBE7-4F7D-A3AA-591951048BD6}"/>
              </a:ext>
            </a:extLst>
          </p:cNvPr>
          <p:cNvSpPr txBox="1"/>
          <p:nvPr/>
        </p:nvSpPr>
        <p:spPr>
          <a:xfrm>
            <a:off x="537328" y="980388"/>
            <a:ext cx="11217897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надає повний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багатим набором класів та інтерфейсів для створення програм з графічним інтерфейсом з багатою графікою. </a:t>
            </a:r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Важливими пакетами цього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javafx.animation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для додавання анімацій на основі переходів, таких як заливка, згасання, поворот, масштабування та переклад до вузлів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javafx.application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набір класів, які відповідають за життєвий цикл програми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javafx.css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для додавання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CSS-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подібного стилю додатків з графічним інтерфейсом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javafx.event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​​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та інтерфейси для доставки та обробки подій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javafx.geometry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 класи для визначення 2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об'єктів та виконання над ними операцій.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javafx.stage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пакет містить класи контейнерів верхнього рівня для програми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javafx.scene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 пакет надає класи та інтерфейси підтримки графа сцени. Крім того, він також надає </a:t>
            </a:r>
            <a:r>
              <a:rPr lang="uk-UA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підпакети</a:t>
            </a:r>
            <a:r>
              <a:rPr lang="uk-UA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такі як полотно, діаграма, елемент управління, ефект, зображення, введення, макет, мультимедіа, малювання, форма, текст, перетворення, веб і т. д. </a:t>
            </a:r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5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6484E3-A4FC-436E-A02D-4C9F7924CB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E9CD8-EAA1-49B8-9C3E-6DD1D3B6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15" y="1416819"/>
            <a:ext cx="7814969" cy="47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B418951-F238-4FC8-BD45-DCDE20010F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Графік сцени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2B631-C984-44C2-B416-2B8F06B5B576}"/>
              </a:ext>
            </a:extLst>
          </p:cNvPr>
          <p:cNvSpPr txBox="1"/>
          <p:nvPr/>
        </p:nvSpPr>
        <p:spPr>
          <a:xfrm>
            <a:off x="615099" y="847595"/>
            <a:ext cx="109327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 з графічним інтерфейсом було закодовано з використанням графа сцени. Граф сцени є відправною точкою під час створення програми з графічним інтерфейсом. Він містить прикладні примітиви (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GUI),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 називаються вузлами.</a:t>
            </a:r>
          </a:p>
          <a:p>
            <a:pPr algn="l"/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 є візуальним / графічним об'єктом і може включати: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 (графічні) об'єкти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(2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D),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такі як коло, прямокутник, багатокутник тощо.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управління інтерфейсу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такі як кнопка, прапорець, поле вибору, текстова область тощо.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(панелі макета), такі як Кордон, Панель сітки, Панель потоку тощо.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мультимедіа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такі як об'єкти аудіо, відео та зображення.</a:t>
            </a:r>
          </a:p>
        </p:txBody>
      </p:sp>
    </p:spTree>
    <p:extLst>
      <p:ext uri="{BB962C8B-B14F-4D97-AF65-F5344CB8AC3E}">
        <p14:creationId xmlns:p14="http://schemas.microsoft.com/office/powerpoint/2010/main" val="85680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Графік сцени">
            <a:extLst>
              <a:ext uri="{FF2B5EF4-FFF2-40B4-BE49-F238E27FC236}">
                <a16:creationId xmlns:a16="http://schemas.microsoft.com/office/drawing/2014/main" id="{094A9734-507B-4143-8F8D-BBB8313EA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3" y="1870462"/>
            <a:ext cx="3994925" cy="28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3B9791-8778-4DC7-AE01-22B32A54E5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Графік сцени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D67EF-8D5C-4494-8414-4E9A10DBCBB4}"/>
              </a:ext>
            </a:extLst>
          </p:cNvPr>
          <p:cNvSpPr txBox="1"/>
          <p:nvPr/>
        </p:nvSpPr>
        <p:spPr>
          <a:xfrm>
            <a:off x="560132" y="4827135"/>
            <a:ext cx="11071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Примірник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граф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раз. 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графа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непрозорість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обробники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обробники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специфічні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стану.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3BEC7-E6F5-4D08-AFA6-36538A0D3BCD}"/>
              </a:ext>
            </a:extLst>
          </p:cNvPr>
          <p:cNvSpPr txBox="1"/>
          <p:nvPr/>
        </p:nvSpPr>
        <p:spPr>
          <a:xfrm>
            <a:off x="560132" y="980388"/>
            <a:ext cx="11071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граф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ієрархічному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порядку, як показано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нижче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66242-9E02-4D28-847A-898EA3791731}"/>
              </a:ext>
            </a:extLst>
          </p:cNvPr>
          <p:cNvSpPr txBox="1"/>
          <p:nvPr/>
        </p:nvSpPr>
        <p:spPr>
          <a:xfrm>
            <a:off x="5344998" y="1780147"/>
            <a:ext cx="62868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сцени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жодних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кореневим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же чином,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кінцевим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вузлом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; 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вузол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дочірніми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вузлом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396573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386BCC-7F98-484F-AE93-40780DC6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387"/>
            <a:ext cx="10515600" cy="531671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 </a:t>
            </a:r>
            <a:r>
              <a:rPr lang="uk-UA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високопродуктивний графічний конвеєр з апаратним прискоренням,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який використовується для візуалізації графіки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JavaFX. 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може відображати як 2-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і 3-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графіку.</a:t>
            </a:r>
          </a:p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візуалізації графіки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DirectX 9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XP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DirectX 11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OpenGL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Linux,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вбудовані системи.</a:t>
            </a:r>
          </a:p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випадку, якщо апаратна підтримка графіки в системі недостатня,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шлях обробки програмного забезпечення для обробки графіки.</a:t>
            </a:r>
          </a:p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використанні з підтримуваною графічною картою або графічним процесором, він забезпечує більш плавну графіку. Якщо система не підтримує графічну карту, за замовчуванням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Prism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 стек програмного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рендерингу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(будь-який з двох вищезгаданих).</a:t>
            </a:r>
          </a:p>
          <a:p>
            <a:pPr algn="just">
              <a:lnSpc>
                <a:spcPct val="120000"/>
              </a:lnSpc>
            </a:pP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011B9D8-CAEA-48C2-A1A2-03CC238436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80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Prism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08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3500</Words>
  <Application>Microsoft Office PowerPoint</Application>
  <PresentationFormat>Широкоэкранный</PresentationFormat>
  <Paragraphs>184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JetBrains Mono</vt:lpstr>
      <vt:lpstr>Segoe Print</vt:lpstr>
      <vt:lpstr>Times New Roman</vt:lpstr>
      <vt:lpstr>Тема Office</vt:lpstr>
      <vt:lpstr>Презентация PowerPoint</vt:lpstr>
      <vt:lpstr>Історія FX. Розвиток GUI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JavaFX. Структура програми. Життєвий цикл програми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20</cp:revision>
  <dcterms:created xsi:type="dcterms:W3CDTF">2024-01-09T11:38:14Z</dcterms:created>
  <dcterms:modified xsi:type="dcterms:W3CDTF">2024-01-09T16:17:44Z</dcterms:modified>
</cp:coreProperties>
</file>