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0" r:id="rId2"/>
    <p:sldId id="258" r:id="rId3"/>
    <p:sldId id="259" r:id="rId4"/>
    <p:sldId id="263" r:id="rId5"/>
    <p:sldId id="266" r:id="rId6"/>
    <p:sldId id="307" r:id="rId7"/>
    <p:sldId id="262" r:id="rId8"/>
    <p:sldId id="308" r:id="rId9"/>
    <p:sldId id="267" r:id="rId10"/>
    <p:sldId id="268" r:id="rId11"/>
    <p:sldId id="269" r:id="rId12"/>
    <p:sldId id="265" r:id="rId13"/>
    <p:sldId id="296" r:id="rId14"/>
    <p:sldId id="277" r:id="rId15"/>
    <p:sldId id="301" r:id="rId16"/>
    <p:sldId id="309" r:id="rId17"/>
    <p:sldId id="712" r:id="rId18"/>
    <p:sldId id="272" r:id="rId19"/>
    <p:sldId id="274" r:id="rId20"/>
    <p:sldId id="710" r:id="rId21"/>
    <p:sldId id="711" r:id="rId22"/>
    <p:sldId id="708" r:id="rId23"/>
    <p:sldId id="709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1D67-7100-44FE-A36F-9F5A28970F2C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2459-0994-411E-A9B4-43AF97CE2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85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F51BD-6071-485D-BA59-33E45259167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FA0CF-2805-438A-868F-525E75AE349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E12A-1E48-4D3A-A852-1EB0D174BCFC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0879-7073-44E9-B562-E600B6120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151A7-78A6-484E-BC18-E700AAC9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34197-FB42-44CB-A6B1-9BEB360E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31669-52C3-474C-AAF5-84779F7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45BF8-1705-4A3C-A886-4A8804A2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16225-8E49-4F39-ABFC-43F0EB2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1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88210-C2F8-495F-AF97-313406B3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BC991C-B7C9-48DC-A5C9-674E3FF4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32AA1-7F0C-416E-9ACF-B0FE0EA8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AFD8C-2F9A-4832-A8E4-B07FB78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0F4D3-4FA1-419D-886E-110132B8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2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9FCA94-7B28-4E44-B551-C0AF5D7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ADCFE1-28EB-49CE-A23F-4A738689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228B5-CE9B-40A0-8D17-19C8211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D28F9-2F0D-4D20-AD6E-EA942F1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70E42-854B-415F-A57F-B17A4B37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C1E69-58BF-4CBC-AB1C-AE392619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9D50B-A8A3-4E9F-BBB8-49817A8C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D3F73-FA4B-4EC2-ADEA-E60B4E6B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D0443-F34F-419A-ACC6-6D03D9D0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87BC-D78C-4983-B4C6-FAC744E2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38359-164B-40A9-8FF8-72E42954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217D9F-BAA8-4D16-ADC5-D30214D0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DDA51-489A-418C-9DED-84C899E9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36890B-1D91-4493-B77D-9D2AB8A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4BE3C-8F59-4662-93A3-E793758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3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3D207-A9C1-44CA-901D-4AE57F63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E8A14-3E93-496A-A12A-4DC3254E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A87B7F-1044-45BF-B13B-07D6B97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5E1CB-D05A-47ED-9FEF-5360085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8ED56-A2F5-4E94-8D47-D8B9C3AF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62DB2-E49D-4D29-A6FC-0E1BB5E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87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11CD-6F83-4B07-A44A-5AF4D75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2B386D-6FB3-4D83-86CF-ED63ADE7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8AD60-B9A5-441E-A504-A65999303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53BC85-5587-4B09-AC4D-EBE1308D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77FEF1-9AA1-4FA5-B710-A81E002C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E135EB-E960-4190-9B4D-9AC1610E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9AD4E6-A394-4D1A-95E4-A3D8261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BB3C2-245D-4F8E-8481-9171DF0B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5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EDCA4-3145-41FE-832E-485E05AA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5734B6-BFBA-4AE3-B485-803466C8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BF9980-94EA-4785-9CB2-C9A6FE47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49FAB-226B-4DC0-A275-4BDF10CE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7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CAFBD5-F745-490A-A6FB-465E103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1A34EC-DD48-4758-9F73-08411C5C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779DD3-2D52-491A-8F01-AF18A39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6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4E498-EEFA-40B6-AE60-15EF78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346F7-73AC-4621-B745-2C4D9D21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CCE0D9-AB82-4C42-8210-7179D6CA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C8D01-B134-4DB8-9282-8A192EC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5E98E-F0F8-4621-BA7D-A2C764C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2E4FB4-9F45-4036-AC1D-7A081972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0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005B0-43FC-42E2-9FE5-C1CD2B20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31E81D-3480-4D33-AF57-BCD5BA29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73D268-384E-495D-8C4F-C1ED9C0F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FE452-7893-46AD-94D2-01A94CE4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C907D6-D03B-40DB-A590-353454B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BB9CD-BF27-45AA-B7BF-BC73F60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09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2363B-0C22-46BD-B326-63097AF9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FE4886-9974-4530-8845-7335AF35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699E8-51A6-4E78-AB89-8199DB12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28A8-C0A6-4093-B36F-1DD302790AA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043AA-3C7D-4B34-86AF-4E7F427A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49224-9E83-4409-AC5D-5303233A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F9A502-0FAA-45FD-A8DC-4163BD9A1475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B7546539-104C-4542-B775-5A34D205A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804716"/>
            <a:ext cx="8642350" cy="62642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/>
              <a:t>Звертання до елементу</a:t>
            </a:r>
            <a:r>
              <a:rPr lang="en-US" altLang="ru-RU" sz="2400" dirty="0"/>
              <a:t> </a:t>
            </a:r>
            <a:r>
              <a:rPr lang="uk-UA" altLang="ru-RU" sz="2400" dirty="0"/>
              <a:t>двовимірного масиву відбувається через його ідентифікатор та </a:t>
            </a:r>
            <a:r>
              <a:rPr lang="uk-UA" altLang="ru-RU" sz="2400" b="1" i="1" dirty="0"/>
              <a:t>два індекси</a:t>
            </a:r>
            <a:r>
              <a:rPr lang="uk-UA" altLang="ru-RU" sz="2400" dirty="0"/>
              <a:t> елементу. Очевидно, що останній елемент матиме індекс, рівний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Courier New" panose="02070309020205020404" pitchFamily="49" charset="0"/>
              </a:rPr>
              <a:t>кіл_1-1, кіл_2-1</a:t>
            </a:r>
            <a:r>
              <a:rPr lang="uk-UA" altLang="ru-RU" sz="2400" dirty="0"/>
              <a:t>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solidFill>
                  <a:srgbClr val="FF3300"/>
                </a:solidFill>
              </a:rPr>
              <a:t>Приклади:</a:t>
            </a:r>
            <a:endParaRPr lang="en-GB" altLang="ru-RU" sz="2400" dirty="0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400" dirty="0">
                <a:latin typeface="Courier New" panose="02070309020205020404" pitchFamily="49" charset="0"/>
              </a:rPr>
              <a:t>[]</a:t>
            </a:r>
            <a:r>
              <a:rPr lang="en-US" altLang="ru-RU" sz="2400" dirty="0">
                <a:latin typeface="Courier New" panose="02070309020205020404" pitchFamily="49" charset="0"/>
              </a:rPr>
              <a:t>[]</a:t>
            </a:r>
            <a:r>
              <a:rPr lang="uk-UA" altLang="ru-RU" sz="2400" dirty="0">
                <a:latin typeface="Courier New" panose="02070309020205020404" pitchFamily="49" charset="0"/>
              </a:rPr>
              <a:t> </a:t>
            </a:r>
            <a:r>
              <a:rPr lang="en-GB" altLang="ru-RU" sz="2400" dirty="0" err="1">
                <a:latin typeface="Courier New" panose="02070309020205020404" pitchFamily="49" charset="0"/>
              </a:rPr>
              <a:t>Arr</a:t>
            </a:r>
            <a:r>
              <a:rPr lang="uk-UA" altLang="ru-RU" sz="2400" dirty="0">
                <a:latin typeface="Courier New" panose="02070309020205020404" pitchFamily="49" charset="0"/>
              </a:rPr>
              <a:t> = </a:t>
            </a: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400" dirty="0">
                <a:latin typeface="Courier New" panose="02070309020205020404" pitchFamily="49" charset="0"/>
              </a:rPr>
              <a:t> </a:t>
            </a: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400" dirty="0">
                <a:latin typeface="Courier New" panose="02070309020205020404" pitchFamily="49" charset="0"/>
              </a:rPr>
              <a:t>[</a:t>
            </a:r>
            <a:r>
              <a:rPr lang="uk-UA" altLang="ru-RU" sz="2400" dirty="0">
                <a:latin typeface="Courier New" panose="02070309020205020404" pitchFamily="49" charset="0"/>
              </a:rPr>
              <a:t>3</a:t>
            </a:r>
            <a:r>
              <a:rPr lang="en-US" altLang="ru-RU" sz="2400" dirty="0">
                <a:latin typeface="Courier New" panose="02070309020205020404" pitchFamily="49" charset="0"/>
              </a:rPr>
              <a:t>][</a:t>
            </a:r>
            <a:r>
              <a:rPr lang="uk-UA" altLang="ru-RU" sz="2400" dirty="0">
                <a:latin typeface="Courier New" panose="02070309020205020404" pitchFamily="49" charset="0"/>
              </a:rPr>
              <a:t>4</a:t>
            </a:r>
            <a:r>
              <a:rPr lang="en-GB" altLang="ru-RU" sz="2400" dirty="0">
                <a:latin typeface="Courier New" panose="02070309020205020404" pitchFamily="49" charset="0"/>
              </a:rPr>
              <a:t>];</a:t>
            </a:r>
            <a:endParaRPr lang="uk-UA" altLang="ru-RU" sz="24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noProof="1">
                <a:latin typeface="Courier New" panose="02070309020205020404" pitchFamily="49" charset="0"/>
              </a:rPr>
              <a:t> (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400" dirty="0">
                <a:latin typeface="Courier New" panose="02070309020205020404" pitchFamily="49" charset="0"/>
              </a:rPr>
              <a:t>3</a:t>
            </a:r>
            <a:r>
              <a:rPr lang="en-US" altLang="ru-RU" sz="2400" noProof="1">
                <a:latin typeface="Courier New" panose="02070309020205020404" pitchFamily="49" charset="0"/>
              </a:rPr>
              <a:t>; i++)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Courier New" panose="02070309020205020404" pitchFamily="49" charset="0"/>
              </a:rPr>
              <a:t>   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noProof="1">
                <a:latin typeface="Courier New" panose="02070309020205020404" pitchFamily="49" charset="0"/>
              </a:rPr>
              <a:t> (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 = 0;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 &lt; </a:t>
            </a:r>
            <a:r>
              <a:rPr lang="en-US" altLang="ru-RU" sz="2400" dirty="0">
                <a:latin typeface="Courier New" panose="02070309020205020404" pitchFamily="49" charset="0"/>
              </a:rPr>
              <a:t>4</a:t>
            </a:r>
            <a:r>
              <a:rPr lang="en-US" altLang="ru-RU" sz="2400" noProof="1">
                <a:latin typeface="Courier New" panose="02070309020205020404" pitchFamily="49" charset="0"/>
              </a:rPr>
              <a:t>;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ABCDF3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ABCDF3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2400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400" noProof="1">
                <a:latin typeface="Courier New" panose="02070309020205020404" pitchFamily="49" charset="0"/>
              </a:rPr>
              <a:t>(</a:t>
            </a:r>
            <a:r>
              <a:rPr lang="en-US" altLang="ru-RU" sz="2400" noProof="1">
                <a:solidFill>
                  <a:srgbClr val="CC0000"/>
                </a:solidFill>
                <a:latin typeface="Courier New" panose="02070309020205020404" pitchFamily="49" charset="0"/>
              </a:rPr>
              <a:t>"Arr = “ +</a:t>
            </a:r>
            <a:r>
              <a:rPr lang="en-US" altLang="ru-RU" sz="2400" noProof="1">
                <a:latin typeface="Courier New" panose="02070309020205020404" pitchFamily="49" charset="0"/>
              </a:rPr>
              <a:t> Arr[</a:t>
            </a:r>
            <a:r>
              <a:rPr lang="en-US" altLang="ru-RU" sz="2400" dirty="0" err="1">
                <a:latin typeface="Courier New" panose="02070309020205020404" pitchFamily="49" charset="0"/>
              </a:rPr>
              <a:t>i</a:t>
            </a:r>
            <a:r>
              <a:rPr lang="en-US" altLang="ru-RU" sz="2400" dirty="0">
                <a:latin typeface="Courier New" panose="02070309020205020404" pitchFamily="49" charset="0"/>
              </a:rPr>
              <a:t>][j</a:t>
            </a:r>
            <a:r>
              <a:rPr lang="en-US" altLang="ru-RU" sz="2400" noProof="1">
                <a:latin typeface="Courier New" panose="02070309020205020404" pitchFamily="49" charset="0"/>
              </a:rPr>
              <a:t>]);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/>
              <a:t>або, використовуючи стандартні методи класу </a:t>
            </a:r>
            <a:r>
              <a:rPr lang="en-US" altLang="ru-RU" sz="2400" dirty="0">
                <a:latin typeface="Courier New" panose="02070309020205020404" pitchFamily="49" charset="0"/>
              </a:rPr>
              <a:t>Array</a:t>
            </a:r>
            <a:r>
              <a:rPr lang="en-US" altLang="ru-RU" sz="2400" dirty="0"/>
              <a:t> </a:t>
            </a:r>
            <a:r>
              <a:rPr lang="uk-UA" altLang="ru-RU" sz="2400" dirty="0"/>
              <a:t>для визначення кількості елементів по кожній вимірності масиву: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for(int i = 0; i &lt; arr.length; i++)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     for(int j = 0; j &lt; arr[i].length; j++)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            System.out.print(arr[i][j]);</a:t>
            </a:r>
            <a:endParaRPr lang="uk-UA" altLang="ru-RU" sz="2400" dirty="0">
              <a:latin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B51B63-F5B2-4C93-9522-6B204BF41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549276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масиви. Звертання по індексу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DF2C70-BD51-49B6-B177-A690FA294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двовимірних масивів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10F3A6D-820E-4C86-BEE2-21DDE4B53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765176"/>
            <a:ext cx="8569325" cy="56165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Двовимірний масив також можна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наприклад, таким чином: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dirty="0">
                <a:latin typeface="Courier New" panose="02070309020205020404" pitchFamily="49" charset="0"/>
              </a:rPr>
              <a:t> {</a:t>
            </a:r>
            <a:r>
              <a:rPr lang="en-US" altLang="ru-RU" sz="2400" noProof="1">
                <a:latin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</a:rPr>
              <a:t>};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з використанням операції</a:t>
            </a:r>
            <a:r>
              <a:rPr lang="uk-UA" altLang="ru-RU" sz="2400" dirty="0"/>
              <a:t> </a:t>
            </a:r>
            <a:r>
              <a:rPr lang="en-US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400" dirty="0"/>
              <a:t> : </a:t>
            </a:r>
            <a:endParaRPr lang="en-US" altLang="ru-RU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</a:t>
            </a:r>
            <a:r>
              <a:rPr lang="en-US" altLang="ru-RU" sz="2400" dirty="0">
                <a:latin typeface="Courier New" panose="02070309020205020404" pitchFamily="49" charset="0"/>
              </a:rPr>
              <a:t>new [2][3]</a:t>
            </a:r>
            <a:r>
              <a:rPr lang="en-US" altLang="ru-RU" sz="2400" noProof="1">
                <a:latin typeface="Courier New" panose="02070309020205020404" pitchFamily="49" charset="0"/>
              </a:rPr>
              <a:t>;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 створений масив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розмірностей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2*3 та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проініціалізований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його перший рядок значеннями 1, 2, 3, а другий – значеннями 4, 5, 6.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 так теж можна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</a:rPr>
              <a:t>};</a:t>
            </a:r>
            <a:endParaRPr lang="ru-RU" altLang="ru-RU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D0EAEB10-FF11-4BDC-BF53-57EF0992B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9366" y="866726"/>
            <a:ext cx="11651529" cy="556235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виявляється особливо зручним для перебору всіх елементів багатовимірних масивів, адже відпадає необхідність використовувати вкладені цикли.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[][] iArray ={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uk-UA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виводимо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кожний 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масиву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uk-UA" altLang="ru-RU" sz="24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uk-UA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i :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 i) {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 + </a:t>
            </a:r>
            <a:r>
              <a:rPr lang="ru-RU" alt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uk-UA" altLang="ru-RU" sz="2400" dirty="0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 у такий спосіб важко забезпечити “красивий вивід” масиву – всі елементи масиву виводитимуться просто з нового рядка.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Зверніть увагу цикл </a:t>
            </a:r>
            <a:r>
              <a:rPr lang="en-US" altLang="ru-RU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перебирає елементи у такому порядку, що найшвидше зростає останній індекс – саме так послідовно розташовані у пам'яті елементи двовимірного масиву (якщо мати за аналог матрицю – то по рядках). 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261782-A43C-4A7E-A3A4-4415FCD76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 і 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4665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81200" y="4396264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Доповнення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2400" b="1" i="1" dirty="0"/>
              <a:t>;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C8FDD-CD60-4EF2-996D-739DD057267F}"/>
              </a:ext>
            </a:extLst>
          </p:cNvPr>
          <p:cNvSpPr txBox="1"/>
          <p:nvPr/>
        </p:nvSpPr>
        <p:spPr>
          <a:xfrm>
            <a:off x="1981200" y="1331069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int max = </a:t>
            </a:r>
            <a:r>
              <a:rPr lang="en-US" sz="2400" dirty="0" err="1">
                <a:latin typeface="Courier New" pitchFamily="49" charset="0"/>
              </a:rPr>
              <a:t>Integer.</a:t>
            </a:r>
            <a:r>
              <a:rPr lang="en-US" sz="2400" b="1" dirty="0" err="1">
                <a:latin typeface="Courier New" pitchFamily="49" charset="0"/>
              </a:rPr>
              <a:t>MIN_VALUE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r>
              <a:rPr lang="nn-NO" sz="2400" dirty="0">
                <a:latin typeface="Courier New" pitchFamily="49" charset="0"/>
              </a:rPr>
              <a:t>for (int i = 0; i &lt; n; i++) {</a:t>
            </a:r>
          </a:p>
          <a:p>
            <a:r>
              <a:rPr lang="nn-NO" sz="2400" dirty="0">
                <a:latin typeface="Courier New" pitchFamily="49" charset="0"/>
              </a:rPr>
              <a:t>	arr[i] = in.nextInt();</a:t>
            </a:r>
          </a:p>
          <a:p>
            <a:r>
              <a:rPr lang="en-US" sz="2400" dirty="0">
                <a:latin typeface="Courier New" pitchFamily="49" charset="0"/>
              </a:rPr>
              <a:t>	if (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 &gt; max) {</a:t>
            </a:r>
          </a:p>
          <a:p>
            <a:r>
              <a:rPr lang="en-US" sz="2400" dirty="0">
                <a:latin typeface="Courier New" pitchFamily="49" charset="0"/>
              </a:rPr>
              <a:t>		max =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(max);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70360" y="1357460"/>
            <a:ext cx="291314" cy="4713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3  5  6  12  15  17  18  20  25</a:t>
            </a:r>
            <a:r>
              <a:rPr lang="en-US" dirty="0"/>
              <a:t> </a:t>
            </a:r>
            <a:r>
              <a:rPr lang="ru-RU" dirty="0"/>
              <a:t>25</a:t>
            </a:r>
            <a:endParaRPr lang="en-US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552989" y="2153158"/>
            <a:ext cx="6011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261675" y="1828800"/>
            <a:ext cx="291314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7E38138-B624-4AD9-B0FC-1F518F4C7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121920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60BBD-B5F1-460D-8A8F-3EA42FC9A53A}"/>
              </a:ext>
            </a:extLst>
          </p:cNvPr>
          <p:cNvSpPr txBox="1"/>
          <p:nvPr/>
        </p:nvSpPr>
        <p:spPr>
          <a:xfrm>
            <a:off x="1905000" y="4079360"/>
            <a:ext cx="88686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int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k; i &lt; n-1 ; i++)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[i+1];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n--;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/>
              <a:t>Є </a:t>
            </a:r>
            <a:r>
              <a:rPr lang="ru-RU" dirty="0" err="1"/>
              <a:t>масив</a:t>
            </a:r>
            <a:r>
              <a:rPr lang="ru-RU" dirty="0"/>
              <a:t> А: </a:t>
            </a:r>
            <a:endParaRPr lang="en-US" dirty="0"/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</a:t>
            </a:r>
            <a:r>
              <a:rPr lang="en-US" dirty="0"/>
              <a:t>x 8 </a:t>
            </a:r>
            <a:r>
              <a:rPr lang="ru-RU" dirty="0"/>
              <a:t>12  15  17  18  20  25</a:t>
            </a:r>
            <a:endParaRPr lang="en-US" b="1" dirty="0"/>
          </a:p>
        </p:txBody>
      </p:sp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33151" y="1385739"/>
            <a:ext cx="45719" cy="3992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430440" y="2073913"/>
            <a:ext cx="601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054285" y="1784988"/>
            <a:ext cx="37615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56A4D868-F63B-4EFC-A815-685642B11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121920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4B0E4-5083-472A-ACA3-7C3A987136B6}"/>
              </a:ext>
            </a:extLst>
          </p:cNvPr>
          <p:cNvSpPr txBox="1"/>
          <p:nvPr/>
        </p:nvSpPr>
        <p:spPr>
          <a:xfrm>
            <a:off x="1905000" y="4175126"/>
            <a:ext cx="8257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int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n; i &gt; k ; i--)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[i-1];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n++;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6D809-810D-4D85-9F27-AD61F37291F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0" y="-8683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893888" y="949327"/>
            <a:ext cx="837190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оберненому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інверсію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6213" indent="-176213">
              <a:spcBef>
                <a:spcPct val="5000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96875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a[n-1],</a:t>
            </a:r>
            <a:r>
              <a:rPr lang="en-US" sz="3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a[n-2],…</a:t>
            </a:r>
          </a:p>
        </p:txBody>
      </p:sp>
      <p:graphicFrame>
        <p:nvGraphicFramePr>
          <p:cNvPr id="385047" name="Group 23"/>
          <p:cNvGraphicFramePr>
            <a:graphicFrameLocks noGrp="1"/>
          </p:cNvGraphicFramePr>
          <p:nvPr/>
        </p:nvGraphicFramePr>
        <p:xfrm>
          <a:off x="2544763" y="205105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48" name="Group 24"/>
          <p:cNvGraphicFramePr>
            <a:graphicFrameLocks noGrp="1"/>
          </p:cNvGraphicFramePr>
          <p:nvPr/>
        </p:nvGraphicFramePr>
        <p:xfrm>
          <a:off x="6259513" y="203200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062" name="AutoShape 38"/>
          <p:cNvSpPr>
            <a:spLocks noChangeArrowheads="1"/>
          </p:cNvSpPr>
          <p:nvPr/>
        </p:nvSpPr>
        <p:spPr bwMode="auto">
          <a:xfrm>
            <a:off x="5405438" y="2146300"/>
            <a:ext cx="614362" cy="317500"/>
          </a:xfrm>
          <a:prstGeom prst="rightArrow">
            <a:avLst>
              <a:gd name="adj1" fmla="val 50000"/>
              <a:gd name="adj2" fmla="val 4837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aphicFrame>
        <p:nvGraphicFramePr>
          <p:cNvPr id="385119" name="Group 95"/>
          <p:cNvGraphicFramePr>
            <a:graphicFrameLocks noGrp="1"/>
          </p:cNvGraphicFramePr>
          <p:nvPr/>
        </p:nvGraphicFramePr>
        <p:xfrm>
          <a:off x="2536826" y="1685925"/>
          <a:ext cx="2633663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89" name="Group 65"/>
          <p:cNvGraphicFramePr>
            <a:graphicFrameLocks noGrp="1"/>
          </p:cNvGraphicFramePr>
          <p:nvPr/>
        </p:nvGraphicFramePr>
        <p:xfrm>
          <a:off x="6249988" y="1676400"/>
          <a:ext cx="26336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107" name="Freeform 83"/>
          <p:cNvSpPr>
            <a:spLocks/>
          </p:cNvSpPr>
          <p:nvPr/>
        </p:nvSpPr>
        <p:spPr bwMode="auto">
          <a:xfrm>
            <a:off x="2811463" y="2555875"/>
            <a:ext cx="5859462" cy="531812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08" name="Freeform 84"/>
          <p:cNvSpPr>
            <a:spLocks/>
          </p:cNvSpPr>
          <p:nvPr/>
        </p:nvSpPr>
        <p:spPr bwMode="auto">
          <a:xfrm>
            <a:off x="3333750" y="2565400"/>
            <a:ext cx="4795838" cy="355600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0" name="AutoShape 86"/>
          <p:cNvSpPr>
            <a:spLocks noChangeArrowheads="1"/>
          </p:cNvSpPr>
          <p:nvPr/>
        </p:nvSpPr>
        <p:spPr bwMode="auto">
          <a:xfrm>
            <a:off x="5867400" y="3200400"/>
            <a:ext cx="3276600" cy="457200"/>
          </a:xfrm>
          <a:prstGeom prst="wedgeRoundRectCallout">
            <a:avLst>
              <a:gd name="adj1" fmla="val -50063"/>
              <a:gd name="adj2" fmla="val -83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індексів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111" name="Freeform 87"/>
          <p:cNvSpPr>
            <a:spLocks/>
          </p:cNvSpPr>
          <p:nvPr/>
        </p:nvSpPr>
        <p:spPr bwMode="auto">
          <a:xfrm>
            <a:off x="5691188" y="3657600"/>
            <a:ext cx="1060450" cy="298450"/>
          </a:xfrm>
          <a:custGeom>
            <a:avLst/>
            <a:gdLst>
              <a:gd name="T0" fmla="*/ 0 w 511"/>
              <a:gd name="T1" fmla="*/ 2147483647 h 188"/>
              <a:gd name="T2" fmla="*/ 2147483647 w 511"/>
              <a:gd name="T3" fmla="*/ 0 h 188"/>
              <a:gd name="T4" fmla="*/ 2147483647 w 511"/>
              <a:gd name="T5" fmla="*/ 2147483647 h 188"/>
              <a:gd name="T6" fmla="*/ 0 60000 65536"/>
              <a:gd name="T7" fmla="*/ 0 60000 65536"/>
              <a:gd name="T8" fmla="*/ 0 60000 65536"/>
              <a:gd name="T9" fmla="*/ 0 w 511"/>
              <a:gd name="T10" fmla="*/ 0 h 188"/>
              <a:gd name="T11" fmla="*/ 511 w 511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" h="188">
                <a:moveTo>
                  <a:pt x="0" y="171"/>
                </a:moveTo>
                <a:lnTo>
                  <a:pt x="417" y="0"/>
                </a:lnTo>
                <a:lnTo>
                  <a:pt x="511" y="18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2" name="Freeform 88"/>
          <p:cNvSpPr>
            <a:spLocks/>
          </p:cNvSpPr>
          <p:nvPr/>
        </p:nvSpPr>
        <p:spPr bwMode="auto">
          <a:xfrm>
            <a:off x="7934326" y="3657601"/>
            <a:ext cx="1222375" cy="363537"/>
          </a:xfrm>
          <a:custGeom>
            <a:avLst/>
            <a:gdLst>
              <a:gd name="T0" fmla="*/ 0 w 770"/>
              <a:gd name="T1" fmla="*/ 2147483647 h 229"/>
              <a:gd name="T2" fmla="*/ 2147483647 w 770"/>
              <a:gd name="T3" fmla="*/ 0 h 229"/>
              <a:gd name="T4" fmla="*/ 2147483647 w 770"/>
              <a:gd name="T5" fmla="*/ 2147483647 h 229"/>
              <a:gd name="T6" fmla="*/ 0 60000 65536"/>
              <a:gd name="T7" fmla="*/ 0 60000 65536"/>
              <a:gd name="T8" fmla="*/ 0 60000 65536"/>
              <a:gd name="T9" fmla="*/ 0 w 770"/>
              <a:gd name="T10" fmla="*/ 0 h 229"/>
              <a:gd name="T11" fmla="*/ 770 w 770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0" h="229">
                <a:moveTo>
                  <a:pt x="0" y="194"/>
                </a:moveTo>
                <a:lnTo>
                  <a:pt x="188" y="0"/>
                </a:lnTo>
                <a:lnTo>
                  <a:pt x="770" y="22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build="p"/>
      <p:bldP spid="385062" grpId="0" animBg="1"/>
      <p:bldP spid="385107" grpId="0" animBg="1"/>
      <p:bldP spid="385108" grpId="0" animBg="1"/>
      <p:bldP spid="385110" grpId="0" animBg="1"/>
      <p:bldP spid="385111" grpId="0" animBg="1"/>
      <p:bldP spid="385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942A70-FD3F-4019-9637-5FEF2E4CECD2}"/>
              </a:ext>
            </a:extLst>
          </p:cNvPr>
          <p:cNvSpPr txBox="1"/>
          <p:nvPr/>
        </p:nvSpPr>
        <p:spPr>
          <a:xfrm>
            <a:off x="245097" y="822314"/>
            <a:ext cx="1194690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Обмін елементів на початку та в кінці масиву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Збільште початковий і зменште кінцевий індекс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F3F3D55-4210-4F6D-94D0-4F2A95465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8683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0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938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2971800"/>
            <a:ext cx="84201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Скільки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 %= n; </a:t>
            </a: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раз.</a:t>
            </a:r>
          </a:p>
          <a:p>
            <a:pPr marL="77788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18816"/>
              </p:ext>
            </p:extLst>
          </p:nvPr>
        </p:nvGraphicFramePr>
        <p:xfrm>
          <a:off x="4260057" y="1100790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51393"/>
              </p:ext>
            </p:extLst>
          </p:nvPr>
        </p:nvGraphicFramePr>
        <p:xfrm>
          <a:off x="4252119" y="795990"/>
          <a:ext cx="36877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59850"/>
              </p:ext>
            </p:extLst>
          </p:nvPr>
        </p:nvGraphicFramePr>
        <p:xfrm>
          <a:off x="4272757" y="2158065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688682" y="1572278"/>
            <a:ext cx="2809875" cy="647700"/>
            <a:chOff x="1900" y="1635"/>
            <a:chExt cx="1770" cy="408"/>
          </a:xfrm>
        </p:grpSpPr>
        <p:sp>
          <p:nvSpPr>
            <p:cNvPr id="26681" name="AutoShape 19"/>
            <p:cNvSpPr>
              <a:spLocks noChangeArrowheads="1"/>
            </p:cNvSpPr>
            <p:nvPr/>
          </p:nvSpPr>
          <p:spPr bwMode="auto">
            <a:xfrm rot="7804856">
              <a:off x="24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2" name="AutoShape 129"/>
            <p:cNvSpPr>
              <a:spLocks noChangeArrowheads="1"/>
            </p:cNvSpPr>
            <p:nvPr/>
          </p:nvSpPr>
          <p:spPr bwMode="auto">
            <a:xfrm rot="7804856">
              <a:off x="17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3" name="AutoShape 130"/>
            <p:cNvSpPr>
              <a:spLocks noChangeArrowheads="1"/>
            </p:cNvSpPr>
            <p:nvPr/>
          </p:nvSpPr>
          <p:spPr bwMode="auto">
            <a:xfrm rot="7804856">
              <a:off x="210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4" name="AutoShape 131"/>
            <p:cNvSpPr>
              <a:spLocks noChangeArrowheads="1"/>
            </p:cNvSpPr>
            <p:nvPr/>
          </p:nvSpPr>
          <p:spPr bwMode="auto">
            <a:xfrm rot="7804856">
              <a:off x="3089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5" name="AutoShape 132"/>
            <p:cNvSpPr>
              <a:spLocks noChangeArrowheads="1"/>
            </p:cNvSpPr>
            <p:nvPr/>
          </p:nvSpPr>
          <p:spPr bwMode="auto">
            <a:xfrm rot="7804856">
              <a:off x="3425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91305" name="Freeform 137"/>
          <p:cNvSpPr>
            <a:spLocks/>
          </p:cNvSpPr>
          <p:nvPr/>
        </p:nvSpPr>
        <p:spPr bwMode="auto">
          <a:xfrm>
            <a:off x="3729831" y="1361141"/>
            <a:ext cx="4833938" cy="1568450"/>
          </a:xfrm>
          <a:custGeom>
            <a:avLst/>
            <a:gdLst>
              <a:gd name="T0" fmla="*/ 2147483647 w 3045"/>
              <a:gd name="T1" fmla="*/ 0 h 1035"/>
              <a:gd name="T2" fmla="*/ 0 w 3045"/>
              <a:gd name="T3" fmla="*/ 0 h 1035"/>
              <a:gd name="T4" fmla="*/ 0 w 3045"/>
              <a:gd name="T5" fmla="*/ 2147483647 h 1035"/>
              <a:gd name="T6" fmla="*/ 2147483647 w 3045"/>
              <a:gd name="T7" fmla="*/ 2147483647 h 1035"/>
              <a:gd name="T8" fmla="*/ 2147483647 w 3045"/>
              <a:gd name="T9" fmla="*/ 2147483647 h 1035"/>
              <a:gd name="T10" fmla="*/ 2147483647 w 3045"/>
              <a:gd name="T11" fmla="*/ 2147483647 h 10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45"/>
              <a:gd name="T19" fmla="*/ 0 h 1035"/>
              <a:gd name="T20" fmla="*/ 3045 w 3045"/>
              <a:gd name="T21" fmla="*/ 1035 h 10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45" h="1035">
                <a:moveTo>
                  <a:pt x="329" y="0"/>
                </a:moveTo>
                <a:lnTo>
                  <a:pt x="0" y="0"/>
                </a:lnTo>
                <a:lnTo>
                  <a:pt x="0" y="1035"/>
                </a:lnTo>
                <a:lnTo>
                  <a:pt x="3045" y="1035"/>
                </a:lnTo>
                <a:lnTo>
                  <a:pt x="3045" y="637"/>
                </a:lnTo>
                <a:lnTo>
                  <a:pt x="2674" y="63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BEBDB-A85C-4A13-A05A-E8EDE56BABD3}"/>
              </a:ext>
            </a:extLst>
          </p:cNvPr>
          <p:cNvSpPr txBox="1"/>
          <p:nvPr/>
        </p:nvSpPr>
        <p:spPr>
          <a:xfrm>
            <a:off x="1395952" y="5000079"/>
            <a:ext cx="9762294" cy="151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temp = a[0];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++) {a[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= a[i+1];}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a[n-1] = temp;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3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84201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k-1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Зсунути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залишок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вліво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назад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/>
        </p:nvGraphicFramePr>
        <p:xfrm>
          <a:off x="4230685" y="1577595"/>
          <a:ext cx="4303715" cy="520320"/>
        </p:xfrm>
        <a:graphic>
          <a:graphicData uri="http://schemas.openxmlformats.org/drawingml/2006/table">
            <a:tbl>
              <a:tblPr/>
              <a:tblGrid>
                <a:gridCol w="53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/>
        </p:nvGraphicFramePr>
        <p:xfrm>
          <a:off x="4222750" y="1295400"/>
          <a:ext cx="4311648" cy="337440"/>
        </p:xfrm>
        <a:graphic>
          <a:graphicData uri="http://schemas.openxmlformats.org/drawingml/2006/table">
            <a:tbl>
              <a:tblPr/>
              <a:tblGrid>
                <a:gridCol w="53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/>
        </p:nvGraphicFramePr>
        <p:xfrm>
          <a:off x="4243388" y="2634870"/>
          <a:ext cx="210661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82" name="AutoShape 129"/>
          <p:cNvSpPr>
            <a:spLocks noChangeArrowheads="1"/>
          </p:cNvSpPr>
          <p:nvPr/>
        </p:nvSpPr>
        <p:spPr bwMode="auto">
          <a:xfrm rot="5400000">
            <a:off x="4355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AutoShape 129"/>
          <p:cNvSpPr>
            <a:spLocks noChangeArrowheads="1"/>
          </p:cNvSpPr>
          <p:nvPr/>
        </p:nvSpPr>
        <p:spPr bwMode="auto">
          <a:xfrm rot="5400000">
            <a:off x="48129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8" name="AutoShape 129"/>
          <p:cNvSpPr>
            <a:spLocks noChangeArrowheads="1"/>
          </p:cNvSpPr>
          <p:nvPr/>
        </p:nvSpPr>
        <p:spPr bwMode="auto">
          <a:xfrm rot="5400000">
            <a:off x="5879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" name="Развернутая стрелка 30"/>
          <p:cNvSpPr/>
          <p:nvPr/>
        </p:nvSpPr>
        <p:spPr>
          <a:xfrm flipH="1">
            <a:off x="4419600" y="914400"/>
            <a:ext cx="2286000" cy="457200"/>
          </a:xfrm>
          <a:prstGeom prst="utur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7127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System.arraycopy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(from,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to,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count);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uiExpand="1" build="p"/>
      <p:bldP spid="26682" grpId="0" animBg="1"/>
      <p:bldP spid="16" grpId="0" animBg="1"/>
      <p:bldP spid="18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84763-219F-438D-948D-2B2EE7EA125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-13493" y="-16264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339365" y="814733"/>
            <a:ext cx="1160439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Масив</a:t>
            </a:r>
            <a:r>
              <a:rPr lang="ru-RU" sz="2600" dirty="0"/>
              <a:t> - </a:t>
            </a:r>
            <a:r>
              <a:rPr lang="ru-RU" sz="2600" dirty="0" err="1"/>
              <a:t>це</a:t>
            </a:r>
            <a:r>
              <a:rPr lang="ru-RU" sz="2600" dirty="0"/>
              <a:t> </a:t>
            </a:r>
            <a:r>
              <a:rPr lang="ru-RU" sz="2600" dirty="0" err="1"/>
              <a:t>група</a:t>
            </a:r>
            <a:r>
              <a:rPr lang="ru-RU" sz="2600" dirty="0"/>
              <a:t> </a:t>
            </a:r>
            <a:r>
              <a:rPr lang="ru-RU" sz="2600" dirty="0" err="1"/>
              <a:t>однотипних</a:t>
            </a:r>
            <a:r>
              <a:rPr lang="ru-RU" sz="2600" dirty="0"/>
              <a:t> </a:t>
            </a:r>
            <a:r>
              <a:rPr lang="ru-RU" sz="2600" dirty="0" err="1"/>
              <a:t>елементів</a:t>
            </a:r>
            <a:r>
              <a:rPr lang="ru-RU" sz="2600" dirty="0"/>
              <a:t>, </a:t>
            </a:r>
            <a:r>
              <a:rPr lang="ru-RU" sz="2600" dirty="0" err="1"/>
              <a:t>які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</a:t>
            </a:r>
            <a:r>
              <a:rPr lang="ru-RU" sz="2600" dirty="0" err="1"/>
              <a:t>спільну</a:t>
            </a:r>
            <a:r>
              <a:rPr lang="ru-RU" sz="2600" dirty="0"/>
              <a:t> </a:t>
            </a:r>
            <a:r>
              <a:rPr lang="ru-RU" sz="2600" dirty="0" err="1"/>
              <a:t>назву</a:t>
            </a:r>
            <a:r>
              <a:rPr lang="ru-RU" sz="2600" dirty="0"/>
              <a:t> і </a:t>
            </a:r>
            <a:r>
              <a:rPr lang="ru-RU" sz="2600" dirty="0" err="1"/>
              <a:t>розташовані</a:t>
            </a:r>
            <a:r>
              <a:rPr lang="ru-RU" sz="2600" dirty="0"/>
              <a:t> </a:t>
            </a:r>
            <a:r>
              <a:rPr lang="ru-RU" sz="2600" dirty="0" err="1"/>
              <a:t>поруч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.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Особливості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один тип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весь </a:t>
            </a:r>
            <a:r>
              <a:rPr lang="ru-RU" sz="2600" dirty="0" err="1"/>
              <a:t>масив</a:t>
            </a:r>
            <a:r>
              <a:rPr lang="ru-RU" sz="2600" dirty="0"/>
              <a:t> </a:t>
            </a:r>
            <a:r>
              <a:rPr lang="ru-RU" sz="2600" dirty="0" err="1"/>
              <a:t>має</a:t>
            </a:r>
            <a:r>
              <a:rPr lang="ru-RU" sz="2600" dirty="0"/>
              <a:t> одну </a:t>
            </a:r>
            <a:r>
              <a:rPr lang="ru-RU" sz="2600" dirty="0" err="1"/>
              <a:t>назву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розташовані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 один за одним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Приклади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список </a:t>
            </a:r>
            <a:r>
              <a:rPr lang="ru-RU" sz="2600" dirty="0" err="1"/>
              <a:t>учнів</a:t>
            </a:r>
            <a:r>
              <a:rPr lang="ru-RU" sz="2600" dirty="0"/>
              <a:t> в </a:t>
            </a:r>
            <a:r>
              <a:rPr lang="ru-RU" sz="2600" dirty="0" err="1"/>
              <a:t>класі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школи</a:t>
            </a:r>
            <a:r>
              <a:rPr lang="ru-RU" sz="2600" dirty="0"/>
              <a:t> в </a:t>
            </a:r>
            <a:r>
              <a:rPr lang="ru-RU" sz="2600" dirty="0" err="1"/>
              <a:t>місті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дані</a:t>
            </a:r>
            <a:r>
              <a:rPr lang="ru-RU" sz="2600" dirty="0"/>
              <a:t> про температуру </a:t>
            </a:r>
            <a:r>
              <a:rPr lang="ru-RU" sz="2600" dirty="0" err="1"/>
              <a:t>повітря</a:t>
            </a:r>
            <a:r>
              <a:rPr lang="ru-RU" sz="2600" dirty="0"/>
              <a:t> </a:t>
            </a:r>
            <a:r>
              <a:rPr lang="ru-RU" sz="2600" dirty="0" err="1"/>
              <a:t>протягом</a:t>
            </a:r>
            <a:r>
              <a:rPr lang="ru-RU" sz="2600" dirty="0"/>
              <a:t> року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7C5B8F3-C171-4289-96EB-B9EFF30F8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73" y="1087261"/>
            <a:ext cx="1190605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400" dirty="0">
                <a:solidFill>
                  <a:srgbClr val="0C0D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shiftLeft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 !=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b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C2A0257-0675-4EE5-895F-D008F65BD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2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8E670A-119C-4E3B-AE50-EC8C5E5D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94" y="1442300"/>
            <a:ext cx="9625012" cy="3822373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F84CB6-03BC-495F-88C3-806E7999D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Реалізація.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працює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/>
          </p:cNvSpPr>
          <p:nvPr>
            <p:ph type="body" sz="half" idx="2"/>
          </p:nvPr>
        </p:nvSpPr>
        <p:spPr>
          <a:xfrm>
            <a:off x="5751514" y="1458913"/>
            <a:ext cx="4459287" cy="4641850"/>
          </a:xfrm>
        </p:spPr>
        <p:txBody>
          <a:bodyPr/>
          <a:lstStyle/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масиву</a:t>
            </a:r>
          </a:p>
          <a:p>
            <a:endParaRPr lang="ru-RU" altLang="ru-RU" sz="1800" dirty="0"/>
          </a:p>
          <a:p>
            <a:endParaRPr lang="ru-RU" altLang="ru-RU" sz="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Заповнення масиву</a:t>
            </a:r>
          </a:p>
          <a:p>
            <a:endParaRPr lang="ru-RU" altLang="ru-RU" sz="1800" dirty="0"/>
          </a:p>
          <a:p>
            <a:endParaRPr lang="ru-RU" altLang="ru-RU" sz="1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масиву об’єктів</a:t>
            </a:r>
          </a:p>
        </p:txBody>
      </p:sp>
      <p:sp>
        <p:nvSpPr>
          <p:cNvPr id="71684" name="Rectangle 3"/>
          <p:cNvSpPr>
            <a:spLocks noGrp="1"/>
          </p:cNvSpPr>
          <p:nvPr>
            <p:ph type="body" sz="half" idx="1"/>
          </p:nvPr>
        </p:nvSpPr>
        <p:spPr>
          <a:xfrm>
            <a:off x="1835150" y="1458913"/>
            <a:ext cx="4184650" cy="4641850"/>
          </a:xfrm>
        </p:spPr>
        <p:txBody>
          <a:bodyPr/>
          <a:lstStyle/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Прохід по масиву</a:t>
            </a:r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Копіювання масиву</a:t>
            </a:r>
          </a:p>
          <a:p>
            <a:endParaRPr lang="ru-RU" altLang="ru-RU" sz="1800" dirty="0"/>
          </a:p>
        </p:txBody>
      </p:sp>
      <p:graphicFrame>
        <p:nvGraphicFramePr>
          <p:cNvPr id="71685" name="Object 7"/>
          <p:cNvGraphicFramePr>
            <a:graphicFrameLocks noChangeAspect="1"/>
          </p:cNvGraphicFramePr>
          <p:nvPr/>
        </p:nvGraphicFramePr>
        <p:xfrm>
          <a:off x="1835150" y="1935164"/>
          <a:ext cx="351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Visio" r:id="rId3" imgW="2955211" imgH="970497" progId="Visio.Drawing.11">
                  <p:embed/>
                </p:oleObj>
              </mc:Choice>
              <mc:Fallback>
                <p:oleObj name="Visio" r:id="rId3" imgW="2955211" imgH="970497" progId="Visio.Drawing.11">
                  <p:embed/>
                  <p:pic>
                    <p:nvPicPr>
                      <p:cNvPr id="7168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35164"/>
                        <a:ext cx="351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9"/>
          <p:cNvGraphicFramePr>
            <a:graphicFrameLocks noChangeAspect="1"/>
          </p:cNvGraphicFramePr>
          <p:nvPr/>
        </p:nvGraphicFramePr>
        <p:xfrm>
          <a:off x="1874839" y="6054725"/>
          <a:ext cx="59070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Visio" r:id="rId5" imgW="4967161" imgH="234249" progId="Visio.Drawing.11">
                  <p:embed/>
                </p:oleObj>
              </mc:Choice>
              <mc:Fallback>
                <p:oleObj name="Visio" r:id="rId5" imgW="4967161" imgH="234249" progId="Visio.Drawing.11">
                  <p:embed/>
                  <p:pic>
                    <p:nvPicPr>
                      <p:cNvPr id="7168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9" y="6054725"/>
                        <a:ext cx="59070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10"/>
          <p:cNvGraphicFramePr>
            <a:graphicFrameLocks noChangeAspect="1"/>
          </p:cNvGraphicFramePr>
          <p:nvPr/>
        </p:nvGraphicFramePr>
        <p:xfrm>
          <a:off x="5835650" y="1844675"/>
          <a:ext cx="41671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Visio" r:id="rId7" imgW="3503851" imgH="419054" progId="Visio.Drawing.11">
                  <p:embed/>
                </p:oleObj>
              </mc:Choice>
              <mc:Fallback>
                <p:oleObj name="Visio" r:id="rId7" imgW="3503851" imgH="419054" progId="Visio.Drawing.11">
                  <p:embed/>
                  <p:pic>
                    <p:nvPicPr>
                      <p:cNvPr id="7168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1844675"/>
                        <a:ext cx="41671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11"/>
          <p:cNvGraphicFramePr>
            <a:graphicFrameLocks noChangeAspect="1"/>
          </p:cNvGraphicFramePr>
          <p:nvPr/>
        </p:nvGraphicFramePr>
        <p:xfrm>
          <a:off x="1835150" y="3792539"/>
          <a:ext cx="351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Visio" r:id="rId9" imgW="2955211" imgH="969956" progId="Visio.Drawing.11">
                  <p:embed/>
                </p:oleObj>
              </mc:Choice>
              <mc:Fallback>
                <p:oleObj name="Visio" r:id="rId9" imgW="2955211" imgH="969956" progId="Visio.Drawing.11">
                  <p:embed/>
                  <p:pic>
                    <p:nvPicPr>
                      <p:cNvPr id="7168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92539"/>
                        <a:ext cx="351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12"/>
          <p:cNvGraphicFramePr>
            <a:graphicFrameLocks noChangeAspect="1"/>
          </p:cNvGraphicFramePr>
          <p:nvPr/>
        </p:nvGraphicFramePr>
        <p:xfrm>
          <a:off x="5835651" y="2794001"/>
          <a:ext cx="36226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Visio" r:id="rId11" imgW="3046651" imgH="419054" progId="Visio.Drawing.11">
                  <p:embed/>
                </p:oleObj>
              </mc:Choice>
              <mc:Fallback>
                <p:oleObj name="Visio" r:id="rId11" imgW="3046651" imgH="419054" progId="Visio.Drawing.11">
                  <p:embed/>
                  <p:pic>
                    <p:nvPicPr>
                      <p:cNvPr id="7168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1" y="2794001"/>
                        <a:ext cx="36226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5"/>
          <p:cNvGraphicFramePr>
            <a:graphicFrameLocks noChangeAspect="1"/>
          </p:cNvGraphicFramePr>
          <p:nvPr/>
        </p:nvGraphicFramePr>
        <p:xfrm>
          <a:off x="1865313" y="5118101"/>
          <a:ext cx="3746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Visio" r:id="rId13" imgW="3138091" imgH="603048" progId="Visio.Drawing.11">
                  <p:embed/>
                </p:oleObj>
              </mc:Choice>
              <mc:Fallback>
                <p:oleObj name="Visio" r:id="rId13" imgW="3138091" imgH="603048" progId="Visio.Drawing.11">
                  <p:embed/>
                  <p:pic>
                    <p:nvPicPr>
                      <p:cNvPr id="7169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5118101"/>
                        <a:ext cx="37465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Line 16"/>
          <p:cNvSpPr>
            <a:spLocks noChangeShapeType="1"/>
          </p:cNvSpPr>
          <p:nvPr/>
        </p:nvSpPr>
        <p:spPr bwMode="auto">
          <a:xfrm>
            <a:off x="5684838" y="1500189"/>
            <a:ext cx="0" cy="439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71692" name="Object 17"/>
          <p:cNvGraphicFramePr>
            <a:graphicFrameLocks noChangeAspect="1"/>
          </p:cNvGraphicFramePr>
          <p:nvPr/>
        </p:nvGraphicFramePr>
        <p:xfrm>
          <a:off x="5807075" y="3919539"/>
          <a:ext cx="471170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Visio" r:id="rId15" imgW="3961051" imgH="1522210" progId="Visio.Drawing.11">
                  <p:embed/>
                </p:oleObj>
              </mc:Choice>
              <mc:Fallback>
                <p:oleObj name="Visio" r:id="rId15" imgW="3961051" imgH="1522210" progId="Visio.Drawing.11">
                  <p:embed/>
                  <p:pic>
                    <p:nvPicPr>
                      <p:cNvPr id="7169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3919539"/>
                        <a:ext cx="4711700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>
            <a:extLst>
              <a:ext uri="{FF2B5EF4-FFF2-40B4-BE49-F238E27FC236}">
                <a16:creationId xmlns:a16="http://schemas.microsoft.com/office/drawing/2014/main" id="{F6A51F0B-9A3F-4410-9BF6-AB552892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 операції з масивами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6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altLang="ru-RU" dirty="0"/>
              <a:t>Перетворення в рядок</a:t>
            </a:r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dirty="0"/>
          </a:p>
          <a:p>
            <a:r>
              <a:rPr lang="uk-UA" altLang="ru-RU" dirty="0"/>
              <a:t>Порівняння масивів на рівність елементів</a:t>
            </a:r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dirty="0"/>
          </a:p>
        </p:txBody>
      </p:sp>
      <p:graphicFrame>
        <p:nvGraphicFramePr>
          <p:cNvPr id="727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68491"/>
              </p:ext>
            </p:extLst>
          </p:nvPr>
        </p:nvGraphicFramePr>
        <p:xfrm>
          <a:off x="2070100" y="2395538"/>
          <a:ext cx="53800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3" imgW="3686731" imgH="601967" progId="Visio.Drawing.11">
                  <p:embed/>
                </p:oleObj>
              </mc:Choice>
              <mc:Fallback>
                <p:oleObj name="Visio" r:id="rId3" imgW="3686731" imgH="601967" progId="Visio.Drawing.11">
                  <p:embed/>
                  <p:pic>
                    <p:nvPicPr>
                      <p:cNvPr id="727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395538"/>
                        <a:ext cx="53800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69749"/>
              </p:ext>
            </p:extLst>
          </p:nvPr>
        </p:nvGraphicFramePr>
        <p:xfrm>
          <a:off x="2070100" y="4001294"/>
          <a:ext cx="5826755" cy="182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5" imgW="3990928" imgH="1247812" progId="Visio.Drawing.11">
                  <p:embed/>
                </p:oleObj>
              </mc:Choice>
              <mc:Fallback>
                <p:oleObj name="Visio" r:id="rId5" imgW="3990928" imgH="1247812" progId="Visio.Drawing.11">
                  <p:embed/>
                  <p:pic>
                    <p:nvPicPr>
                      <p:cNvPr id="7270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001294"/>
                        <a:ext cx="5826755" cy="1821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A452B5AF-C173-49BA-883C-E5E7C85B5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 операції з масивами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5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F9888-0599-41CB-89E2-7B03A7B4074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0" y="17866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5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57339"/>
              </p:ext>
            </p:extLst>
          </p:nvPr>
        </p:nvGraphicFramePr>
        <p:xfrm>
          <a:off x="2752725" y="2051050"/>
          <a:ext cx="6096000" cy="5203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67245"/>
              </p:ext>
            </p:extLst>
          </p:nvPr>
        </p:nvGraphicFramePr>
        <p:xfrm>
          <a:off x="2773363" y="1517651"/>
          <a:ext cx="6096000" cy="5064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2349501" y="1512888"/>
            <a:ext cx="6880225" cy="15668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17739" y="1019175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2740026" y="1031727"/>
            <a:ext cx="981656" cy="46384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5299076" y="1414463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/>
              <a:t>2</a:t>
            </a: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5081589" y="1925638"/>
            <a:ext cx="1404937" cy="773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8251" name="AutoShape 59"/>
          <p:cNvSpPr>
            <a:spLocks noChangeArrowheads="1"/>
          </p:cNvSpPr>
          <p:nvPr/>
        </p:nvSpPr>
        <p:spPr bwMode="auto">
          <a:xfrm>
            <a:off x="7810512" y="714357"/>
            <a:ext cx="2459038" cy="998537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(ІНДЕКС)</a:t>
            </a:r>
          </a:p>
        </p:txBody>
      </p:sp>
      <p:sp>
        <p:nvSpPr>
          <p:cNvPr id="8252" name="AutoShape 60"/>
          <p:cNvSpPr>
            <a:spLocks noChangeArrowheads="1"/>
          </p:cNvSpPr>
          <p:nvPr/>
        </p:nvSpPr>
        <p:spPr bwMode="auto">
          <a:xfrm>
            <a:off x="2803525" y="3198813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3" name="AutoShape 61"/>
          <p:cNvSpPr>
            <a:spLocks noChangeArrowheads="1"/>
          </p:cNvSpPr>
          <p:nvPr/>
        </p:nvSpPr>
        <p:spPr bwMode="auto">
          <a:xfrm>
            <a:off x="4019550" y="3198813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4" name="AutoShape 62"/>
          <p:cNvSpPr>
            <a:spLocks noChangeArrowheads="1"/>
          </p:cNvSpPr>
          <p:nvPr/>
        </p:nvSpPr>
        <p:spPr bwMode="auto">
          <a:xfrm>
            <a:off x="5235575" y="3198813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2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5" name="AutoShape 63"/>
          <p:cNvSpPr>
            <a:spLocks noChangeArrowheads="1"/>
          </p:cNvSpPr>
          <p:nvPr/>
        </p:nvSpPr>
        <p:spPr bwMode="auto">
          <a:xfrm>
            <a:off x="6451600" y="3198813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3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6" name="AutoShape 64"/>
          <p:cNvSpPr>
            <a:spLocks noChangeArrowheads="1"/>
          </p:cNvSpPr>
          <p:nvPr/>
        </p:nvSpPr>
        <p:spPr bwMode="auto">
          <a:xfrm>
            <a:off x="7669214" y="3198813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49" name="AutoShape 57"/>
          <p:cNvSpPr>
            <a:spLocks noChangeArrowheads="1"/>
          </p:cNvSpPr>
          <p:nvPr/>
        </p:nvSpPr>
        <p:spPr bwMode="auto">
          <a:xfrm>
            <a:off x="4881555" y="3143249"/>
            <a:ext cx="2352675" cy="841379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8" name="Rectangle 66"/>
          <p:cNvSpPr>
            <a:spLocks noChangeArrowheads="1"/>
          </p:cNvSpPr>
          <p:nvPr/>
        </p:nvSpPr>
        <p:spPr bwMode="auto">
          <a:xfrm>
            <a:off x="5154613" y="4092576"/>
            <a:ext cx="1687512" cy="1120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9" name="AutoShape 67"/>
          <p:cNvSpPr>
            <a:spLocks noChangeArrowheads="1"/>
          </p:cNvSpPr>
          <p:nvPr/>
        </p:nvSpPr>
        <p:spPr bwMode="auto">
          <a:xfrm>
            <a:off x="7453322" y="4029075"/>
            <a:ext cx="2840038" cy="801688"/>
          </a:xfrm>
          <a:prstGeom prst="wedgeRoundRectCallout">
            <a:avLst>
              <a:gd name="adj1" fmla="val -81863"/>
              <a:gd name="adj2" fmla="val 2909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(ІНДЕКС)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0" name="AutoShape 68"/>
          <p:cNvSpPr>
            <a:spLocks noChangeArrowheads="1"/>
          </p:cNvSpPr>
          <p:nvPr/>
        </p:nvSpPr>
        <p:spPr bwMode="auto">
          <a:xfrm>
            <a:off x="2024034" y="4143381"/>
            <a:ext cx="2941638" cy="714375"/>
          </a:xfrm>
          <a:prstGeom prst="wedgeRoundRectCallout">
            <a:avLst>
              <a:gd name="adj1" fmla="val 60925"/>
              <a:gd name="adj2" fmla="val 131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>
            <a:off x="5170489" y="40814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>
            <a:off x="5860229" y="4403263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24035" y="5286385"/>
            <a:ext cx="8228013" cy="663575"/>
            <a:chOff x="350" y="3436"/>
            <a:chExt cx="5183" cy="418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644" y="3503"/>
              <a:ext cx="4889" cy="291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Нумерація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елементів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масиву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в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починаєтся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з  </a:t>
              </a:r>
              <a:r>
                <a:rPr lang="ru-RU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НУЛЯ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  <p:sp>
          <p:nvSpPr>
            <p:cNvPr id="6189" name="Oval 73"/>
            <p:cNvSpPr>
              <a:spLocks noChangeArrowheads="1"/>
            </p:cNvSpPr>
            <p:nvPr/>
          </p:nvSpPr>
          <p:spPr bwMode="auto">
            <a:xfrm>
              <a:off x="350" y="34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 animBg="1"/>
      <p:bldP spid="8245" grpId="1" animBg="1"/>
      <p:bldP spid="8246" grpId="0" animBg="1"/>
      <p:bldP spid="8247" grpId="0"/>
      <p:bldP spid="8250" grpId="0" animBg="1"/>
      <p:bldP spid="8250" grpId="1" animBg="1"/>
      <p:bldP spid="8248" grpId="0" animBg="1"/>
      <p:bldP spid="8248" grpId="1" animBg="1"/>
      <p:bldP spid="8251" grpId="0" animBg="1"/>
      <p:bldP spid="8251" grpId="1" animBg="1"/>
      <p:bldP spid="8252" grpId="0" animBg="1"/>
      <p:bldP spid="8253" grpId="0" animBg="1"/>
      <p:bldP spid="8254" grpId="0" animBg="1"/>
      <p:bldP spid="8255" grpId="0" animBg="1"/>
      <p:bldP spid="8256" grpId="0" animBg="1"/>
      <p:bldP spid="8249" grpId="0" animBg="1"/>
      <p:bldP spid="8249" grpId="1" animBg="1"/>
      <p:bldP spid="8258" grpId="0"/>
      <p:bldP spid="8259" grpId="0" animBg="1"/>
      <p:bldP spid="8260" grpId="0" animBg="1"/>
      <p:bldP spid="8261" grpId="0" animBg="1"/>
      <p:bldP spid="8262" grpId="0" animBg="1"/>
      <p:bldP spid="826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3481BBE-5489-4381-AD11-8D1C806B7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854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масивів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E8A252-B132-4D6B-AE0B-B0307A4E0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9728" y="878299"/>
            <a:ext cx="10812544" cy="4938040"/>
          </a:xfrm>
        </p:spPr>
        <p:txBody>
          <a:bodyPr/>
          <a:lstStyle/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може бути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проініціалізований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момент створення деякими значеннями (автоматично елементи новоствореного масиву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ініціалізуються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нульовими значеннями), наприклад, таким чином:</a:t>
            </a:r>
          </a:p>
          <a:p>
            <a:pPr marL="0" indent="0">
              <a:buNone/>
            </a:pPr>
            <a:r>
              <a:rPr lang="en-US" altLang="ru-RU" sz="22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200" b="1" noProof="1">
                <a:latin typeface="Courier New" panose="02070309020205020404" pitchFamily="49" charset="0"/>
              </a:rPr>
              <a:t>[] iArray = {1, 2, 3, 4, 5};</a:t>
            </a:r>
            <a:endParaRPr lang="uk-UA" altLang="ru-RU" sz="22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Зверніть увагу – операція створення масиву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 dirty="0"/>
              <a:t> 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пропущена, адже, якщо вказані початкові значення елементів, масив створюється компілятором автоматично, а розмір масиву визначається по кількості заданих початкових значень.</a:t>
            </a:r>
          </a:p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визначити і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проініціалізувати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масив, явно задавши його розмір (хоча це й надмірна для компілятора інформація), проте в цьому випадку службове слово</a:t>
            </a:r>
            <a:r>
              <a:rPr lang="uk-UA" altLang="ru-RU" sz="2200" dirty="0"/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 dirty="0"/>
              <a:t> 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необхідним. Крім того, вказаний розмір масиву має співпадати з кількістю значень ініціалізації: </a:t>
            </a:r>
            <a:endParaRPr lang="ru-RU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 dirty="0">
                <a:latin typeface="Courier New" panose="02070309020205020404" pitchFamily="49" charset="0"/>
              </a:rPr>
              <a:t>[] </a:t>
            </a:r>
            <a:r>
              <a:rPr lang="en-US" altLang="ru-RU" sz="2200" b="1" dirty="0" err="1">
                <a:latin typeface="Courier New" panose="02070309020205020404" pitchFamily="49" charset="0"/>
              </a:rPr>
              <a:t>dArray</a:t>
            </a:r>
            <a:r>
              <a:rPr lang="uk-UA" altLang="ru-RU" sz="2200" b="1" dirty="0">
                <a:latin typeface="Courier New" panose="02070309020205020404" pitchFamily="49" charset="0"/>
              </a:rPr>
              <a:t> =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ru-RU" sz="2200" b="1" dirty="0">
                <a:latin typeface="Courier New" panose="02070309020205020404" pitchFamily="49" charset="0"/>
              </a:rPr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 dirty="0">
                <a:latin typeface="Courier New" panose="02070309020205020404" pitchFamily="49" charset="0"/>
              </a:rPr>
              <a:t>[3];</a:t>
            </a:r>
            <a:r>
              <a:rPr lang="uk-UA" altLang="ru-RU" sz="2200" dirty="0"/>
              <a:t> </a:t>
            </a:r>
            <a:endParaRPr lang="ru-RU" altLang="ru-RU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8C2E9497-275B-4B5C-9599-9FC7CC1BF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9106" y="901373"/>
            <a:ext cx="8713788" cy="564082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</a:t>
            </a:r>
            <a:r>
              <a:rPr lang="en-US" altLang="ru-RU" sz="2200" dirty="0">
                <a:latin typeface="Courier New" panose="02070309020205020404" pitchFamily="49" charset="0"/>
              </a:rPr>
              <a:t>; </a:t>
            </a:r>
            <a:r>
              <a:rPr lang="en-GB" altLang="ru-RU" sz="2200" dirty="0">
                <a:latin typeface="Courier New" panose="02070309020205020404" pitchFamily="49" charset="0"/>
              </a:rPr>
              <a:t>	</a:t>
            </a:r>
            <a:r>
              <a:rPr lang="uk-UA" altLang="ru-RU" sz="2200" dirty="0">
                <a:latin typeface="Courier New" panose="02070309020205020404" pitchFamily="49" charset="0"/>
              </a:rPr>
              <a:t>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22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</a:t>
            </a:r>
            <a:r>
              <a:rPr lang="en-GB" altLang="ru-RU" sz="2200" dirty="0">
                <a:latin typeface="Courier New" panose="02070309020205020404" pitchFamily="49" charset="0"/>
              </a:rPr>
              <a:t>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</a:t>
            </a:r>
            <a:r>
              <a:rPr lang="uk-UA" altLang="ru-RU" sz="2200" dirty="0">
                <a:latin typeface="Courier New" panose="02070309020205020404" pitchFamily="49" charset="0"/>
              </a:rPr>
              <a:t>10</a:t>
            </a:r>
            <a:r>
              <a:rPr lang="en-GB" altLang="ru-RU" sz="2200" dirty="0">
                <a:latin typeface="Courier New" panose="02070309020205020404" pitchFamily="49" charset="0"/>
              </a:rPr>
              <a:t>];</a:t>
            </a:r>
            <a:r>
              <a:rPr lang="uk-UA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 з 10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елементів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latin typeface="Courier New" panose="02070309020205020404" pitchFamily="49" charset="0"/>
              </a:rPr>
              <a:t>або 	</a:t>
            </a:r>
            <a:endParaRPr lang="en-GB" altLang="ru-RU" sz="22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[10];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[20]; 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створення іншого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//з тим самим ідентифікатором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</a:t>
            </a:r>
            <a:r>
              <a:rPr lang="en-US" altLang="ru-RU" sz="2200" dirty="0">
                <a:latin typeface="Courier New" panose="02070309020205020404" pitchFamily="49" charset="0"/>
              </a:rPr>
              <a:t>; </a:t>
            </a:r>
            <a:r>
              <a:rPr lang="en-GB" altLang="ru-RU" sz="2200" dirty="0">
                <a:latin typeface="Courier New" panose="02070309020205020404" pitchFamily="49" charset="0"/>
              </a:rPr>
              <a:t>	</a:t>
            </a:r>
            <a:r>
              <a:rPr lang="uk-UA" altLang="ru-RU" sz="2200" dirty="0">
                <a:latin typeface="Courier New" panose="02070309020205020404" pitchFamily="49" charset="0"/>
              </a:rPr>
              <a:t>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ще одного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[30];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його створення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noProof="1">
                <a:latin typeface="Courier New" panose="02070309020205020404" pitchFamily="49" charset="0"/>
              </a:rPr>
              <a:t>			Arr1.length ? Arr2.length</a:t>
            </a:r>
            <a:endParaRPr lang="uk-UA" altLang="ru-RU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2;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тепер перший масив той самий,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що другий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noProof="1">
                <a:latin typeface="Courier New" panose="02070309020205020404" pitchFamily="49" charset="0"/>
              </a:rPr>
              <a:t>			Arr1.length ? Arr2.length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01A9-0FE0-4A4B-B3BA-F01C9995BFC6}"/>
              </a:ext>
            </a:extLst>
          </p:cNvPr>
          <p:cNvSpPr txBox="1"/>
          <p:nvPr/>
        </p:nvSpPr>
        <p:spPr>
          <a:xfrm>
            <a:off x="0" y="100627"/>
            <a:ext cx="1219200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FCC3D-E1F7-4E59-B000-8DECE1F61772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-8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903413" y="83978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958975" y="2828924"/>
            <a:ext cx="840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дефолту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24034" y="5143513"/>
            <a:ext cx="8228012" cy="936625"/>
            <a:chOff x="333" y="3224"/>
            <a:chExt cx="5183" cy="590"/>
          </a:xfrm>
        </p:grpSpPr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627" y="3291"/>
              <a:ext cx="4889" cy="523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чисельні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ініціалізуються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нулями;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булевий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false,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інші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null.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4" name="Oval 13"/>
            <p:cNvSpPr>
              <a:spLocks noChangeArrowheads="1"/>
            </p:cNvSpPr>
            <p:nvPr/>
          </p:nvSpPr>
          <p:spPr bwMode="auto">
            <a:xfrm>
              <a:off x="333" y="3224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9D7B14-4ABD-45F9-BFCC-C97D0FB090B2}"/>
              </a:ext>
            </a:extLst>
          </p:cNvPr>
          <p:cNvSpPr txBox="1"/>
          <p:nvPr/>
        </p:nvSpPr>
        <p:spPr>
          <a:xfrm>
            <a:off x="2070939" y="1473256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[] </a:t>
            </a: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</a:rPr>
              <a:t>new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[6];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[3] = 5;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[5] = 7;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3DF3B-9545-4145-9621-FFA3F36081BD}"/>
              </a:ext>
            </a:extLst>
          </p:cNvPr>
          <p:cNvSpPr txBox="1"/>
          <p:nvPr/>
        </p:nvSpPr>
        <p:spPr>
          <a:xfrm>
            <a:off x="2070939" y="3607663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int[] </a:t>
            </a:r>
            <a:r>
              <a:rPr lang="en-US" sz="1800" dirty="0" err="1">
                <a:latin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</a:rPr>
              <a:t> = {0, 1, 2, 3, 4};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double[] </a:t>
            </a: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= {3.14, 2.71, 0, -2.5,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99.123};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build="p"/>
      <p:bldP spid="3522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EF6433A6-4ED9-4434-BAA4-7470A9688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134654"/>
            <a:ext cx="8642350" cy="495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відбувається через його ідентифікатор та індекс елементу. Важливо пам'ятати, що в мові </a:t>
            </a:r>
            <a:r>
              <a:rPr lang="en-US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масиву індексуються від 0. Таким чином, перший елемент масиву завжди має індекс 0, а останній – індекс, рівний </a:t>
            </a:r>
            <a:r>
              <a:rPr lang="uk-UA" altLang="ru-RU" sz="2300" b="1" dirty="0">
                <a:latin typeface="Courier New" panose="02070309020205020404" pitchFamily="49" charset="0"/>
              </a:rPr>
              <a:t>кіл_елементів-1</a:t>
            </a:r>
            <a:r>
              <a:rPr lang="uk-UA" altLang="ru-RU" sz="2300" dirty="0"/>
              <a:t>. 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звертанні до елементу з неіснуючим індексом генерується переривання </a:t>
            </a:r>
            <a:r>
              <a:rPr lang="en-US" altLang="ru-RU" sz="2300" b="1" noProof="1">
                <a:solidFill>
                  <a:srgbClr val="ABCDF3"/>
                </a:solidFill>
                <a:latin typeface="Courier New" panose="02070309020205020404" pitchFamily="49" charset="0"/>
              </a:rPr>
              <a:t>Exception</a:t>
            </a:r>
            <a:r>
              <a:rPr lang="uk-UA" altLang="ru-RU" sz="2300" dirty="0"/>
              <a:t>.</a:t>
            </a:r>
          </a:p>
          <a:p>
            <a:pPr marL="0" indent="0">
              <a:buNone/>
            </a:pPr>
            <a:r>
              <a:rPr lang="uk-UA" altLang="ru-RU" sz="23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23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 dirty="0">
                <a:latin typeface="Courier New" panose="02070309020205020404" pitchFamily="49" charset="0"/>
              </a:rPr>
              <a:t>[] </a:t>
            </a:r>
            <a:r>
              <a:rPr lang="en-GB" altLang="ru-RU" sz="2300" b="1" dirty="0" err="1">
                <a:latin typeface="Courier New" panose="02070309020205020404" pitchFamily="49" charset="0"/>
              </a:rPr>
              <a:t>Arr</a:t>
            </a:r>
            <a:r>
              <a:rPr lang="uk-UA" altLang="ru-RU" sz="2300" b="1" dirty="0">
                <a:latin typeface="Courier New" panose="02070309020205020404" pitchFamily="49" charset="0"/>
              </a:rPr>
              <a:t> = </a:t>
            </a: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300" b="1" dirty="0">
                <a:latin typeface="Courier New" panose="02070309020205020404" pitchFamily="49" charset="0"/>
              </a:rPr>
              <a:t> </a:t>
            </a: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 dirty="0">
                <a:latin typeface="Courier New" panose="02070309020205020404" pitchFamily="49" charset="0"/>
              </a:rPr>
              <a:t>[10];</a:t>
            </a:r>
            <a:r>
              <a:rPr lang="uk-UA" altLang="ru-RU" sz="2300" b="1" dirty="0">
                <a:solidFill>
                  <a:srgbClr val="339933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300" b="1" dirty="0">
                <a:latin typeface="Courier New" panose="02070309020205020404" pitchFamily="49" charset="0"/>
              </a:rPr>
              <a:t>10</a:t>
            </a:r>
            <a:r>
              <a:rPr lang="en-US" altLang="ru-RU" sz="2300" b="1" noProof="1">
                <a:latin typeface="Courier New" panose="02070309020205020404" pitchFamily="49" charset="0"/>
              </a:rPr>
              <a:t>; i++)    </a:t>
            </a:r>
          </a:p>
          <a:p>
            <a:pPr marL="0" indent="0">
              <a:buNone/>
            </a:pPr>
            <a:r>
              <a:rPr lang="en-US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000" b="1" noProof="1">
                <a:latin typeface="Courier New" panose="02070309020205020404" pitchFamily="49" charset="0"/>
              </a:rPr>
              <a:t>(</a:t>
            </a:r>
            <a:r>
              <a:rPr lang="en-US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US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(що більш правильно, оскільки кожний масив сам знає свій розмір через властивість </a:t>
            </a:r>
            <a:r>
              <a:rPr lang="en-US" altLang="ru-RU" sz="23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en-GB" altLang="ru-RU" sz="2300" b="1" dirty="0" err="1">
                <a:latin typeface="Courier New" panose="02070309020205020404" pitchFamily="49" charset="0"/>
              </a:rPr>
              <a:t>Arr</a:t>
            </a:r>
            <a:r>
              <a:rPr lang="en-GB" altLang="ru-RU" sz="2300" b="1" noProof="1">
                <a:latin typeface="Courier New" panose="02070309020205020404" pitchFamily="49" charset="0"/>
              </a:rPr>
              <a:t>.Length; i++)    </a:t>
            </a:r>
          </a:p>
          <a:p>
            <a:pPr marL="0" indent="0">
              <a:buNone/>
            </a:pPr>
            <a:r>
              <a:rPr lang="en-GB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ru-RU" sz="2000" b="1" noProof="1">
                <a:latin typeface="Courier New" panose="02070309020205020404" pitchFamily="49" charset="0"/>
              </a:rPr>
              <a:t>(</a:t>
            </a:r>
            <a:r>
              <a:rPr lang="en-GB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GB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 dirty="0"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1AB4D-6865-43D7-BADC-D2CD0681B055}"/>
              </a:ext>
            </a:extLst>
          </p:cNvPr>
          <p:cNvSpPr txBox="1"/>
          <p:nvPr/>
        </p:nvSpPr>
        <p:spPr>
          <a:xfrm>
            <a:off x="0" y="7568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0"/>
            <a:ext cx="121920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елементів масиву. Довжина. Останн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ій елемент. Заповнення випадковими числами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69205" y="1396054"/>
            <a:ext cx="40106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0070C0"/>
                </a:solidFill>
              </a:rPr>
              <a:t>  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довжину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Java?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251756" y="2993179"/>
            <a:ext cx="568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48786" y="4412419"/>
            <a:ext cx="609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заповнити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випадковими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числами?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8F18B-EDBE-4EC6-8929-CF101988A236}"/>
              </a:ext>
            </a:extLst>
          </p:cNvPr>
          <p:cNvSpPr txBox="1"/>
          <p:nvPr/>
        </p:nvSpPr>
        <p:spPr>
          <a:xfrm>
            <a:off x="274624" y="1886826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nn-NO" sz="18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nn-NO" sz="18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i = 0; i &lt; n; i++) {</a:t>
            </a:r>
          </a:p>
          <a:p>
            <a:pPr fontAlgn="t"/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800" b="1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.out.print(arr[i] + " ");</a:t>
            </a:r>
          </a:p>
          <a:p>
            <a:pPr fontAlgn="t"/>
            <a:r>
              <a:rPr lang="nn-NO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825C9-9C96-418C-8A17-B85E045A89BF}"/>
              </a:ext>
            </a:extLst>
          </p:cNvPr>
          <p:cNvSpPr txBox="1"/>
          <p:nvPr/>
        </p:nvSpPr>
        <p:spPr>
          <a:xfrm>
            <a:off x="7669205" y="2281139"/>
            <a:ext cx="391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845C0-0F24-43FF-A0BA-E4145E7CA870}"/>
              </a:ext>
            </a:extLst>
          </p:cNvPr>
          <p:cNvSpPr txBox="1"/>
          <p:nvPr/>
        </p:nvSpPr>
        <p:spPr>
          <a:xfrm>
            <a:off x="274624" y="139091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елементів масиву </a:t>
            </a:r>
            <a:endParaRPr lang="uk-UA" sz="24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913B1F-494E-4079-905F-62E1963EF396}"/>
              </a:ext>
            </a:extLst>
          </p:cNvPr>
          <p:cNvSpPr txBox="1"/>
          <p:nvPr/>
        </p:nvSpPr>
        <p:spPr>
          <a:xfrm>
            <a:off x="3280036" y="351109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lastElem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- 1];</a:t>
            </a:r>
            <a:endParaRPr lang="uk-U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341B8D-56A2-4EE7-B87D-C20C52E07199}"/>
              </a:ext>
            </a:extLst>
          </p:cNvPr>
          <p:cNvSpPr txBox="1"/>
          <p:nvPr/>
        </p:nvSpPr>
        <p:spPr>
          <a:xfrm>
            <a:off x="3043464" y="5023742"/>
            <a:ext cx="65816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=(int) round( random() * 10);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+ "  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err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2D0F994-95C1-44F0-9A2A-66C0A8931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549276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332FB20-6938-450B-B745-6F0DE0BA1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462" y="620713"/>
            <a:ext cx="11321591" cy="59039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використання масивів розмірності, більшої за одиницю. Для вивчення багатовимірних масивів обмежимось розмірністю 2.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визначення двовимірного масиву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наступний:</a:t>
            </a:r>
            <a:endParaRPr lang="uk-UA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</a:rPr>
              <a:t>&gt; []</a:t>
            </a:r>
            <a:r>
              <a:rPr lang="en-US" altLang="ru-RU" sz="2000" dirty="0">
                <a:latin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</a:rPr>
              <a:t>&gt;;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</a:rPr>
              <a:t>&gt; =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000" dirty="0">
                <a:latin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</a:rPr>
              <a:t>&gt; [кіл_1</a:t>
            </a:r>
            <a:r>
              <a:rPr lang="en-US" altLang="ru-RU" sz="2000" dirty="0">
                <a:latin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</a:rPr>
              <a:t>кіл_2];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першому рядку – двовимірний масив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декларується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(описується), у другому рядку –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 декларації масиву кома в квадратних дужках позиціонує дві розмірності масиву, кількість перша і друга вказує відповідно на кількість елементів у рядку та у стовпчику, якщо розглядати двовимірний масив як аналог матриці).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(одним рядком):</a:t>
            </a:r>
            <a:endParaRPr lang="uk-UA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[]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[кіл_1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кіл_2];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декларація масиву</a:t>
            </a:r>
            <a:endParaRPr lang="en-GB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створення масиву, здатного </a:t>
            </a:r>
            <a:endParaRPr lang="en-US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вмістити матрицю з 3 рядків та 4 стовпчиків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або 	</a:t>
            </a:r>
            <a:endParaRPr lang="en-GB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uk-UA" altLang="ru-RU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//декларація і створення масиву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2080</Words>
  <Application>Microsoft Office PowerPoint</Application>
  <PresentationFormat>Широкоэкранный</PresentationFormat>
  <Paragraphs>325</Paragraphs>
  <Slides>23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Ініціалізація масивів</vt:lpstr>
      <vt:lpstr>Презентация PowerPoint</vt:lpstr>
      <vt:lpstr>Презентация PowerPoint</vt:lpstr>
      <vt:lpstr>Презентация PowerPoint</vt:lpstr>
      <vt:lpstr>Презентация PowerPoint</vt:lpstr>
      <vt:lpstr>Двовимірні масиви</vt:lpstr>
      <vt:lpstr>Двовимірні масиви. Звертання по індексу</vt:lpstr>
      <vt:lpstr>Ініціалізація двовимірних масивів</vt:lpstr>
      <vt:lpstr>Двовимірні масиви і foreach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64</cp:revision>
  <dcterms:created xsi:type="dcterms:W3CDTF">2023-10-27T15:46:22Z</dcterms:created>
  <dcterms:modified xsi:type="dcterms:W3CDTF">2023-12-22T18:38:18Z</dcterms:modified>
</cp:coreProperties>
</file>