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75" r:id="rId9"/>
    <p:sldId id="276" r:id="rId10"/>
    <p:sldId id="261" r:id="rId11"/>
    <p:sldId id="265" r:id="rId12"/>
    <p:sldId id="267" r:id="rId13"/>
    <p:sldId id="269" r:id="rId14"/>
    <p:sldId id="271" r:id="rId15"/>
    <p:sldId id="268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E8D64-5E70-493E-AAE1-DD02162AEC26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85C70-2813-4CDD-BDCD-D35444F005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91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FBDC74F-F315-43EB-95D2-C35C1F12B73F}" type="slidenum">
              <a:rPr lang="ru-RU" altLang="ru-RU" b="0" smtClean="0"/>
              <a:pPr eaLnBrk="1" hangingPunct="1"/>
              <a:t>8</a:t>
            </a:fld>
            <a:endParaRPr lang="ru-RU" altLang="ru-RU" b="0"/>
          </a:p>
        </p:txBody>
      </p:sp>
      <p:sp>
        <p:nvSpPr>
          <p:cNvPr id="253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FF8097-914A-4D36-8F39-DB6B4D7D24A4}" type="slidenum">
              <a:rPr lang="ru-RU" altLang="ru-RU" b="0" smtClean="0"/>
              <a:pPr eaLnBrk="1" hangingPunct="1"/>
              <a:t>9</a:t>
            </a:fld>
            <a:endParaRPr lang="ru-RU" altLang="ru-RU" b="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B491B-A251-498F-944B-23171B7CFC9D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086500-0AFD-4BDF-ACE7-92F9E6E96B21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49CAC-8E49-4FDB-BAD4-40B95B2E65BF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C6A14-4DD5-47F5-A4A4-D1838A1DB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8851C6-BF02-49E5-8334-433C37346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FDFE1-3BAF-4862-B231-1C2D744A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C406A-FDA5-411D-9C58-2DC9AA79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DAECED-8C29-4D69-B898-BD0B49D4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8471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9B39-0BA4-43EA-A275-99C15B90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DD18D1-6213-4CCC-B248-3E292A670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14B997-2BDE-4D1E-B624-66E927EA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8E55E4-1472-47A4-A350-F956FE3F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CF79A-96BB-4403-A0B4-D540988E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006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911D4D-4600-49E0-8F07-44B87DACA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BE39A2-547E-48F2-8046-71A2742C7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AA925-54F7-4054-BDD8-F46EFD5B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97FA35-A26A-4440-BA35-7F25CB19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19CA61-4D9E-4A8B-B69B-6084E16A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34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D9B83-DD7E-4366-9A4D-E11E2047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B0FB71-0D9A-429D-8085-381F2DDF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CC8C2-1992-4AA6-AC04-FFBE8ED1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86277E-EFE6-4858-A8D7-7796029D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93786-9635-4F44-92A3-985A15F5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018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B92AE-D5ED-486D-84E7-B22E7370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B30E03-DB3D-43EC-9447-D18368D96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872CC2-5698-4DB8-8405-4F80D11B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B21A01-59EF-49A7-BDD5-6BCCD21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849A3-4EE8-47A8-955B-FE7F9AA6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295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2B081-2D0E-4F0D-9F53-CE3D0E19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09C036-1CEF-4114-B669-D16B3828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DEBC01-C34D-4017-8ADD-3EF10250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90F596-692F-4900-B1C3-6E0A445F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B4297B-71DE-4997-98C9-0F9F13C5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0D5F3-B698-4491-87D7-43CC700D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451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3B4A3-7AC7-49B5-A24A-60FDAB2D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20F581-1AE9-4188-8AEC-39188D326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37BC3E-A712-44B5-948A-68DAE2D4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DC38B1-FF8B-45DE-9062-E01A921F0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37B8EF-0488-4ED4-BE68-4F6F31169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6ABA0C-4C05-492C-A6B2-E513C088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A317D8-8DCF-48D7-92EA-201D6A62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9A890F-DE95-4B2E-A87A-AE218D4C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611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5283C-85D5-4B3D-8F12-374DE775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E0C30E-981D-4086-A75B-CD6C390B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742208-A02A-4BAE-8EE2-47420AE7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3F9C92-1841-495F-B3B5-C061EB5A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2996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73960F-277E-4C3A-B628-B16769B2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281EB0-D40B-4880-A900-4750C2C9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0B21A-D8F1-457A-A8AD-56EEEB5F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642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1E4D8C-AC77-4650-BD7E-97323D46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41E45-69FB-4563-9276-AEF626EC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951727-7B93-4F59-AEFD-142A54745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446B6B-59E8-476B-A516-2B6A5CAD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5BAC3-417D-4B4B-82BB-D5304A83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278D64-8D24-4B2A-BBA8-90C5C1C6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659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6CFE7-D691-4366-A4B2-8C73C31D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95B47B-EE8C-4C2F-963F-BAB9907D9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9B0690-D4FF-4778-97B0-8DBADFD56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BAF4E5-0EEF-4B9A-9B65-0B7824A7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37EF-AD68-4469-990C-D3DEFFCD4AB5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CF201A-9CEE-450D-94E7-CAA1D1ED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51CE07-E5A5-43D0-82E3-42AA7F4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375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BA127-293B-4236-B689-2ABE12E1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9585D3-39AF-4666-B4D1-582EFC9F8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86B271-DCFB-4205-877C-5EA945289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37EF-AD68-4469-990C-D3DEFFCD4AB5}" type="datetimeFigureOut">
              <a:rPr lang="uk-UA" smtClean="0"/>
              <a:t>01.11.2023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EB6290-0867-4E31-BF5F-DAB3C43FB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28935-3B7D-4738-AFF4-5DA4581B3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A5BC-80AE-4ECE-BF15-B2C39AF99D4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177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6CEA34-4B86-437B-BE1A-B38C99CF6442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accent4">
                    <a:lumMod val="50000"/>
                  </a:schemeClr>
                </a:solidFill>
              </a:rPr>
              <a:t>Тема уроку: 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for (do)while </a:t>
            </a:r>
            <a:endParaRPr lang="uk-UA" sz="8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4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FC8CE9-774F-4247-B52E-5ED156665857}"/>
              </a:ext>
            </a:extLst>
          </p:cNvPr>
          <p:cNvSpPr txBox="1"/>
          <p:nvPr/>
        </p:nvSpPr>
        <p:spPr>
          <a:xfrm>
            <a:off x="4713401" y="2978870"/>
            <a:ext cx="4204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80"/>
                </a:solidFill>
                <a:effectLst/>
                <a:latin typeface="Menlo"/>
              </a:rPr>
              <a:t>while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4000" b="0" i="0" dirty="0">
                <a:solidFill>
                  <a:srgbClr val="000080"/>
                </a:solidFill>
                <a:effectLst/>
                <a:latin typeface="Menlo"/>
              </a:rPr>
              <a:t>true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uk-UA" sz="40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4000" b="0" i="0" dirty="0">
                <a:effectLst/>
                <a:latin typeface="Menlo"/>
              </a:rPr>
              <a:t>// </a:t>
            </a:r>
            <a:r>
              <a:rPr lang="uk-UA" sz="4000" b="0" i="0" dirty="0">
                <a:effectLst/>
                <a:latin typeface="Menlo"/>
              </a:rPr>
              <a:t>Тіло </a:t>
            </a:r>
            <a:r>
              <a:rPr lang="uk-UA" sz="4000" b="0" i="0" dirty="0" err="1">
                <a:effectLst/>
                <a:latin typeface="Menlo"/>
              </a:rPr>
              <a:t>цикла</a:t>
            </a:r>
            <a:endParaRPr lang="uk-UA" sz="4000" b="0" i="0" dirty="0">
              <a:effectLst/>
              <a:latin typeface="Menlo"/>
            </a:endParaRPr>
          </a:p>
          <a:p>
            <a:r>
              <a:rPr lang="uk-UA" sz="4000" b="0" i="0" dirty="0">
                <a:solidFill>
                  <a:srgbClr val="000000"/>
                </a:solidFill>
                <a:effectLst/>
                <a:latin typeface="Menlo"/>
              </a:rPr>
              <a:t> }</a:t>
            </a:r>
            <a:endParaRPr lang="uk-UA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7ED9F-437D-46C2-8C34-0E60DC281F91}"/>
              </a:ext>
            </a:extLst>
          </p:cNvPr>
          <p:cNvSpPr txBox="1"/>
          <p:nvPr/>
        </p:nvSpPr>
        <p:spPr>
          <a:xfrm>
            <a:off x="3993823" y="192405"/>
            <a:ext cx="4204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/>
              <a:t>Безкінечний цикл</a:t>
            </a:r>
          </a:p>
        </p:txBody>
      </p:sp>
    </p:spTree>
    <p:extLst>
      <p:ext uri="{BB962C8B-B14F-4D97-AF65-F5344CB8AC3E}">
        <p14:creationId xmlns:p14="http://schemas.microsoft.com/office/powerpoint/2010/main" val="180206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59AC7F-AB4E-4670-808A-580CE56BB8BF}"/>
              </a:ext>
            </a:extLst>
          </p:cNvPr>
          <p:cNvSpPr txBox="1"/>
          <p:nvPr/>
        </p:nvSpPr>
        <p:spPr>
          <a:xfrm>
            <a:off x="501191" y="1744953"/>
            <a:ext cx="1118961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 err="1"/>
              <a:t>public</a:t>
            </a:r>
            <a:r>
              <a:rPr lang="uk-UA" sz="2400" dirty="0"/>
              <a:t> </a:t>
            </a:r>
            <a:r>
              <a:rPr lang="uk-UA" sz="2400" dirty="0" err="1"/>
              <a:t>static</a:t>
            </a:r>
            <a:r>
              <a:rPr lang="uk-UA" sz="2400" dirty="0"/>
              <a:t> </a:t>
            </a:r>
            <a:r>
              <a:rPr lang="uk-UA" sz="2400" dirty="0" err="1"/>
              <a:t>void</a:t>
            </a:r>
            <a:r>
              <a:rPr lang="uk-UA" sz="2400" dirty="0"/>
              <a:t> </a:t>
            </a:r>
            <a:r>
              <a:rPr lang="uk-UA" sz="2400" dirty="0" err="1"/>
              <a:t>main</a:t>
            </a:r>
            <a:r>
              <a:rPr lang="uk-UA" sz="2400" dirty="0"/>
              <a:t>(</a:t>
            </a:r>
            <a:r>
              <a:rPr lang="uk-UA" sz="2400" dirty="0" err="1"/>
              <a:t>String</a:t>
            </a:r>
            <a:r>
              <a:rPr lang="uk-UA" sz="2400" dirty="0"/>
              <a:t>[] </a:t>
            </a:r>
            <a:r>
              <a:rPr lang="uk-UA" sz="2400" dirty="0" err="1"/>
              <a:t>args</a:t>
            </a:r>
            <a:r>
              <a:rPr lang="uk-UA" sz="2400" dirty="0"/>
              <a:t>) { </a:t>
            </a:r>
          </a:p>
          <a:p>
            <a:r>
              <a:rPr lang="uk-UA" sz="2400" dirty="0"/>
              <a:t>	</a:t>
            </a:r>
            <a:r>
              <a:rPr lang="uk-UA" sz="2400" dirty="0" err="1"/>
              <a:t>int</a:t>
            </a:r>
            <a:r>
              <a:rPr lang="uk-UA" sz="2400" dirty="0"/>
              <a:t> число = 3; // Піднесення числа до ступеня</a:t>
            </a:r>
          </a:p>
          <a:p>
            <a:r>
              <a:rPr lang="uk-UA" sz="2400" dirty="0"/>
              <a:t>	</a:t>
            </a:r>
            <a:r>
              <a:rPr lang="uk-UA" sz="2400" dirty="0" err="1"/>
              <a:t>int</a:t>
            </a:r>
            <a:r>
              <a:rPr lang="uk-UA" sz="2400" dirty="0"/>
              <a:t> результат = 1; // Результат піднесення до ступеня </a:t>
            </a:r>
          </a:p>
          <a:p>
            <a:r>
              <a:rPr lang="uk-UA" sz="2400" dirty="0"/>
              <a:t>	</a:t>
            </a:r>
            <a:r>
              <a:rPr lang="uk-UA" sz="2400" dirty="0" err="1"/>
              <a:t>int</a:t>
            </a:r>
            <a:r>
              <a:rPr lang="uk-UA" sz="2400" dirty="0"/>
              <a:t> показник = 1; // Початковий показник ступеня </a:t>
            </a:r>
          </a:p>
          <a:p>
            <a:r>
              <a:rPr lang="uk-UA" sz="2400" dirty="0"/>
              <a:t>	</a:t>
            </a:r>
            <a:r>
              <a:rPr lang="uk-UA" sz="2400" dirty="0" err="1"/>
              <a:t>while</a:t>
            </a:r>
            <a:r>
              <a:rPr lang="uk-UA" sz="2400" dirty="0"/>
              <a:t>(</a:t>
            </a:r>
            <a:r>
              <a:rPr lang="uk-UA" sz="2400" dirty="0" err="1"/>
              <a:t>true</a:t>
            </a:r>
            <a:r>
              <a:rPr lang="uk-UA" sz="2400" dirty="0"/>
              <a:t>) { </a:t>
            </a:r>
          </a:p>
          <a:p>
            <a:r>
              <a:rPr lang="uk-UA" sz="2400" dirty="0"/>
              <a:t>		результат = результат * число; </a:t>
            </a:r>
          </a:p>
          <a:p>
            <a:r>
              <a:rPr lang="uk-UA" sz="2400" dirty="0"/>
              <a:t>		</a:t>
            </a:r>
            <a:r>
              <a:rPr lang="uk-UA" sz="2400" dirty="0" err="1"/>
              <a:t>System.out.println</a:t>
            </a:r>
            <a:r>
              <a:rPr lang="uk-UA" sz="2400" dirty="0"/>
              <a:t>(число + " у ступені " + показник + " = " + результат); </a:t>
            </a:r>
          </a:p>
          <a:p>
            <a:r>
              <a:rPr lang="uk-UA" sz="2400" dirty="0"/>
              <a:t>		показник++; </a:t>
            </a:r>
          </a:p>
          <a:p>
            <a:r>
              <a:rPr lang="uk-UA" sz="2400" dirty="0"/>
              <a:t>		</a:t>
            </a:r>
            <a:r>
              <a:rPr lang="uk-UA" sz="2400" dirty="0" err="1"/>
              <a:t>if</a:t>
            </a:r>
            <a:r>
              <a:rPr lang="uk-UA" sz="2400" dirty="0"/>
              <a:t> (показник &gt; 10) </a:t>
            </a:r>
          </a:p>
          <a:p>
            <a:r>
              <a:rPr lang="uk-UA" sz="2400" dirty="0"/>
              <a:t>			</a:t>
            </a:r>
            <a:r>
              <a:rPr lang="uk-UA" sz="2400" dirty="0" err="1"/>
              <a:t>break</a:t>
            </a:r>
            <a:r>
              <a:rPr lang="uk-UA" sz="2400" dirty="0"/>
              <a:t>; // вихід з циклу </a:t>
            </a:r>
          </a:p>
          <a:p>
            <a:r>
              <a:rPr lang="uk-UA" sz="2400" dirty="0"/>
              <a:t>	} </a:t>
            </a:r>
          </a:p>
          <a:p>
            <a:r>
              <a:rPr lang="uk-UA" sz="24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AEB90-899E-434E-8FD8-D110BC965B7B}"/>
              </a:ext>
            </a:extLst>
          </p:cNvPr>
          <p:cNvSpPr txBox="1"/>
          <p:nvPr/>
        </p:nvSpPr>
        <p:spPr>
          <a:xfrm>
            <a:off x="0" y="27337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/>
              <a:t>Приклад 3</a:t>
            </a:r>
          </a:p>
        </p:txBody>
      </p:sp>
    </p:spTree>
    <p:extLst>
      <p:ext uri="{BB962C8B-B14F-4D97-AF65-F5344CB8AC3E}">
        <p14:creationId xmlns:p14="http://schemas.microsoft.com/office/powerpoint/2010/main" val="2769349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1919288" y="2889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/>
              <a:t>Цикл </a:t>
            </a:r>
            <a:r>
              <a:rPr lang="ru-RU" sz="3000" dirty="0" err="1"/>
              <a:t>зі</a:t>
            </a:r>
            <a:r>
              <a:rPr lang="ru-RU" sz="3000" dirty="0"/>
              <a:t> </a:t>
            </a:r>
            <a:r>
              <a:rPr lang="ru-RU" sz="3000" dirty="0" err="1"/>
              <a:t>змінною</a:t>
            </a:r>
            <a:endParaRPr lang="ru-RU" sz="3000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900238" y="901339"/>
            <a:ext cx="8375650" cy="1735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	for (</a:t>
            </a:r>
            <a:r>
              <a:rPr lang="ru-RU" sz="2400" i="1" dirty="0" err="1">
                <a:solidFill>
                  <a:srgbClr val="3333FF"/>
                </a:solidFill>
                <a:latin typeface="Comic Sans MS" pitchFamily="66" charset="0"/>
              </a:rPr>
              <a:t>ініціалізація</a:t>
            </a:r>
            <a:r>
              <a:rPr lang="en-US" sz="2400" dirty="0">
                <a:latin typeface="Courier New" pitchFamily="49" charset="0"/>
              </a:rPr>
              <a:t>; </a:t>
            </a:r>
            <a:r>
              <a:rPr lang="ru-RU" sz="2400" i="1" dirty="0" err="1">
                <a:solidFill>
                  <a:srgbClr val="3333FF"/>
                </a:solidFill>
                <a:latin typeface="Comic Sans MS" pitchFamily="66" charset="0"/>
              </a:rPr>
              <a:t>умова</a:t>
            </a:r>
            <a:r>
              <a:rPr lang="ru-RU" sz="2400" i="1" dirty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sz="2400" dirty="0">
                <a:latin typeface="Courier New" pitchFamily="49" charset="0"/>
              </a:rPr>
              <a:t>; </a:t>
            </a:r>
            <a:r>
              <a:rPr lang="ru-RU" sz="2400" i="1" dirty="0" err="1">
                <a:solidFill>
                  <a:srgbClr val="3333FF"/>
                </a:solidFill>
                <a:latin typeface="Comic Sans MS" pitchFamily="66" charset="0"/>
              </a:rPr>
              <a:t>ітерація</a:t>
            </a:r>
            <a:r>
              <a:rPr lang="en-US" sz="2400" dirty="0">
                <a:latin typeface="Courier New" pitchFamily="49" charset="0"/>
              </a:rPr>
              <a:t>)</a:t>
            </a:r>
            <a:endParaRPr lang="ru-RU" sz="2400" dirty="0"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 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</a:rPr>
              <a:t>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400" dirty="0" err="1">
                <a:solidFill>
                  <a:srgbClr val="3333FF"/>
                </a:solidFill>
                <a:latin typeface="Courier New" pitchFamily="49" charset="0"/>
              </a:rPr>
              <a:t>тіло</a:t>
            </a:r>
            <a:r>
              <a:rPr lang="ru-RU" sz="2400" dirty="0">
                <a:solidFill>
                  <a:srgbClr val="3333FF"/>
                </a:solidFill>
                <a:latin typeface="Courier New" pitchFamily="49" charset="0"/>
              </a:rPr>
              <a:t> циклу</a:t>
            </a:r>
            <a:endParaRPr lang="en-US" sz="2400" dirty="0">
              <a:solidFill>
                <a:srgbClr val="3333FF"/>
              </a:solidFill>
              <a:latin typeface="Courier New" pitchFamily="49" charset="0"/>
            </a:endParaRP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905000" y="2743200"/>
            <a:ext cx="8420100" cy="333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spcBef>
                <a:spcPct val="50000"/>
              </a:spcBef>
            </a:pPr>
            <a:r>
              <a:rPr lang="ru-RU" sz="2300" dirty="0" err="1">
                <a:solidFill>
                  <a:srgbClr val="3333FF"/>
                </a:solidFill>
              </a:rPr>
              <a:t>Ініціалізація</a:t>
            </a:r>
            <a:r>
              <a:rPr lang="en-US" sz="2300" dirty="0">
                <a:solidFill>
                  <a:srgbClr val="3333FF"/>
                </a:solidFill>
              </a:rPr>
              <a:t> </a:t>
            </a:r>
            <a:r>
              <a:rPr lang="ru-RU" sz="2300" dirty="0"/>
              <a:t>— Перший параметр </a:t>
            </a:r>
            <a:r>
              <a:rPr lang="ru-RU" sz="2300" dirty="0" err="1"/>
              <a:t>містить</a:t>
            </a:r>
            <a:r>
              <a:rPr lang="ru-RU" sz="2300" dirty="0"/>
              <a:t> </a:t>
            </a:r>
            <a:r>
              <a:rPr lang="ru-RU" sz="2300" dirty="0" err="1"/>
              <a:t>змінну</a:t>
            </a:r>
            <a:r>
              <a:rPr lang="ru-RU" sz="2300" dirty="0"/>
              <a:t> та </a:t>
            </a:r>
            <a:r>
              <a:rPr lang="ru-RU" sz="2300" dirty="0" err="1"/>
              <a:t>її</a:t>
            </a:r>
            <a:r>
              <a:rPr lang="ru-RU" sz="2300" dirty="0"/>
              <a:t> </a:t>
            </a:r>
            <a:r>
              <a:rPr lang="ru-RU" sz="2300" dirty="0" err="1"/>
              <a:t>початкове</a:t>
            </a:r>
            <a:r>
              <a:rPr lang="ru-RU" sz="2300" dirty="0"/>
              <a:t> </a:t>
            </a:r>
            <a:r>
              <a:rPr lang="ru-RU" sz="2300" dirty="0" err="1"/>
              <a:t>значення</a:t>
            </a:r>
            <a:r>
              <a:rPr lang="ru-RU" sz="2300" dirty="0"/>
              <a:t>. За </a:t>
            </a:r>
            <a:r>
              <a:rPr lang="ru-RU" sz="2300" dirty="0" err="1"/>
              <a:t>допомогою</a:t>
            </a:r>
            <a:r>
              <a:rPr lang="ru-RU" sz="2300" dirty="0"/>
              <a:t> </a:t>
            </a:r>
            <a:r>
              <a:rPr lang="ru-RU" sz="2300" dirty="0" err="1"/>
              <a:t>цієї</a:t>
            </a:r>
            <a:r>
              <a:rPr lang="ru-RU" sz="2300" dirty="0"/>
              <a:t> </a:t>
            </a:r>
            <a:r>
              <a:rPr lang="ru-RU" sz="2300" dirty="0" err="1"/>
              <a:t>змінної</a:t>
            </a:r>
            <a:r>
              <a:rPr lang="ru-RU" sz="2300" dirty="0"/>
              <a:t> буде </a:t>
            </a:r>
            <a:r>
              <a:rPr lang="ru-RU" sz="2300" dirty="0" err="1"/>
              <a:t>обчислюватися</a:t>
            </a:r>
            <a:r>
              <a:rPr lang="ru-RU" sz="2300" dirty="0"/>
              <a:t> </a:t>
            </a:r>
            <a:r>
              <a:rPr lang="ru-RU" sz="2300" dirty="0" err="1"/>
              <a:t>кількість</a:t>
            </a:r>
            <a:r>
              <a:rPr lang="ru-RU" sz="2300" dirty="0"/>
              <a:t> </a:t>
            </a:r>
            <a:r>
              <a:rPr lang="ru-RU" sz="2300" dirty="0" err="1"/>
              <a:t>повторень</a:t>
            </a:r>
            <a:r>
              <a:rPr lang="ru-RU" sz="2300" dirty="0"/>
              <a:t> циклу.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300" dirty="0" err="1">
                <a:solidFill>
                  <a:srgbClr val="3333FF"/>
                </a:solidFill>
              </a:rPr>
              <a:t>Умова</a:t>
            </a:r>
            <a:r>
              <a:rPr lang="ru-RU" sz="2300" dirty="0"/>
              <a:t> — </a:t>
            </a:r>
            <a:r>
              <a:rPr lang="ru-RU" sz="2300" dirty="0" err="1"/>
              <a:t>Другий</a:t>
            </a:r>
            <a:r>
              <a:rPr lang="ru-RU" sz="2300" dirty="0"/>
              <a:t> параметр </a:t>
            </a:r>
            <a:r>
              <a:rPr lang="ru-RU" sz="2300" dirty="0" err="1"/>
              <a:t>містить</a:t>
            </a:r>
            <a:r>
              <a:rPr lang="ru-RU" sz="2300" dirty="0"/>
              <a:t> </a:t>
            </a:r>
            <a:r>
              <a:rPr lang="ru-RU" sz="2300" dirty="0" err="1"/>
              <a:t>певний</a:t>
            </a:r>
            <a:r>
              <a:rPr lang="ru-RU" sz="2300" dirty="0"/>
              <a:t> </a:t>
            </a:r>
            <a:r>
              <a:rPr lang="ru-RU" sz="2300" dirty="0" err="1"/>
              <a:t>логічний</a:t>
            </a:r>
            <a:r>
              <a:rPr lang="ru-RU" sz="2300" dirty="0"/>
              <a:t> </a:t>
            </a:r>
            <a:r>
              <a:rPr lang="ru-RU" sz="2300" dirty="0" err="1"/>
              <a:t>вираз</a:t>
            </a:r>
            <a:r>
              <a:rPr lang="ru-RU" sz="2300" dirty="0"/>
              <a:t> - </a:t>
            </a:r>
            <a:r>
              <a:rPr lang="ru-RU" sz="2300" dirty="0" err="1"/>
              <a:t>умову</a:t>
            </a:r>
            <a:r>
              <a:rPr lang="ru-RU" sz="2300" dirty="0"/>
              <a:t>, за </a:t>
            </a:r>
            <a:r>
              <a:rPr lang="ru-RU" sz="2300" dirty="0" err="1"/>
              <a:t>якою</a:t>
            </a:r>
            <a:r>
              <a:rPr lang="ru-RU" sz="2300" dirty="0"/>
              <a:t> цикл буде </a:t>
            </a:r>
            <a:r>
              <a:rPr lang="ru-RU" sz="2300" dirty="0" err="1"/>
              <a:t>виконуватися</a:t>
            </a:r>
            <a:r>
              <a:rPr lang="ru-RU" sz="2300" dirty="0"/>
              <a:t>.</a:t>
            </a:r>
          </a:p>
          <a:p>
            <a:pPr marL="176213" indent="-176213">
              <a:spcBef>
                <a:spcPct val="50000"/>
              </a:spcBef>
            </a:pPr>
            <a:r>
              <a:rPr lang="ru-RU" sz="2300" dirty="0" err="1">
                <a:solidFill>
                  <a:srgbClr val="3333FF"/>
                </a:solidFill>
              </a:rPr>
              <a:t>Ітерація</a:t>
            </a:r>
            <a:r>
              <a:rPr lang="ru-RU" sz="2300" dirty="0"/>
              <a:t> — </a:t>
            </a:r>
            <a:r>
              <a:rPr lang="ru-RU" sz="2300" dirty="0" err="1"/>
              <a:t>Третій</a:t>
            </a:r>
            <a:r>
              <a:rPr lang="ru-RU" sz="2300" dirty="0"/>
              <a:t> параметр </a:t>
            </a:r>
            <a:r>
              <a:rPr lang="ru-RU" sz="2300" dirty="0" err="1"/>
              <a:t>містить</a:t>
            </a:r>
            <a:r>
              <a:rPr lang="ru-RU" sz="2300" dirty="0"/>
              <a:t> </a:t>
            </a:r>
            <a:r>
              <a:rPr lang="ru-RU" sz="2300" dirty="0" err="1"/>
              <a:t>вираз</a:t>
            </a:r>
            <a:r>
              <a:rPr lang="ru-RU" sz="2300" dirty="0"/>
              <a:t>, </a:t>
            </a:r>
            <a:r>
              <a:rPr lang="ru-RU" sz="2300" dirty="0" err="1"/>
              <a:t>який</a:t>
            </a:r>
            <a:r>
              <a:rPr lang="ru-RU" sz="2300" dirty="0"/>
              <a:t> </a:t>
            </a:r>
            <a:r>
              <a:rPr lang="ru-RU" sz="2300" dirty="0" err="1"/>
              <a:t>змінює</a:t>
            </a:r>
            <a:r>
              <a:rPr lang="ru-RU" sz="2300" dirty="0"/>
              <a:t> </a:t>
            </a:r>
            <a:r>
              <a:rPr lang="ru-RU" sz="2300" dirty="0" err="1"/>
              <a:t>змінну</a:t>
            </a:r>
            <a:r>
              <a:rPr lang="ru-RU" sz="2300" dirty="0"/>
              <a:t> </a:t>
            </a:r>
            <a:r>
              <a:rPr lang="ru-RU" sz="2300" dirty="0" err="1"/>
              <a:t>після</a:t>
            </a:r>
            <a:r>
              <a:rPr lang="ru-RU" sz="2300" dirty="0"/>
              <a:t> кожного кроку циклу.</a:t>
            </a:r>
            <a:endParaRPr lang="en-US" sz="2300" dirty="0"/>
          </a:p>
          <a:p>
            <a:pPr marL="628650" lvl="1" indent="-268288">
              <a:spcBef>
                <a:spcPct val="20000"/>
              </a:spcBef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Line 2"/>
          <p:cNvSpPr>
            <a:spLocks noChangeShapeType="1"/>
          </p:cNvSpPr>
          <p:nvPr/>
        </p:nvSpPr>
        <p:spPr bwMode="auto">
          <a:xfrm>
            <a:off x="1900238" y="685800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1911350" y="762001"/>
            <a:ext cx="8299450" cy="2554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indent="236538"/>
            <a:r>
              <a:rPr lang="ru-RU" sz="2000" dirty="0"/>
              <a:t>Представлена ​​</a:t>
            </a:r>
            <a:r>
              <a:rPr lang="ru-RU" sz="2000" dirty="0" err="1"/>
              <a:t>програма</a:t>
            </a:r>
            <a:r>
              <a:rPr lang="ru-RU" sz="2000" dirty="0"/>
              <a:t> </a:t>
            </a:r>
            <a:r>
              <a:rPr lang="ru-RU" sz="2000" dirty="0" err="1"/>
              <a:t>обчислить</a:t>
            </a:r>
            <a:r>
              <a:rPr lang="ru-RU" sz="2000" dirty="0"/>
              <a:t> суму </a:t>
            </a:r>
            <a:r>
              <a:rPr lang="ru-RU" sz="2000" dirty="0" err="1"/>
              <a:t>елементів</a:t>
            </a:r>
            <a:r>
              <a:rPr lang="ru-RU" sz="2000" dirty="0"/>
              <a:t> фрагмента </a:t>
            </a:r>
            <a:r>
              <a:rPr lang="ru-RU" sz="2000" dirty="0" err="1"/>
              <a:t>послідовності</a:t>
            </a:r>
            <a:r>
              <a:rPr lang="ru-RU" sz="2000" dirty="0"/>
              <a:t> 2, 4, 6, 8,… 98, 100</a:t>
            </a:r>
            <a:r>
              <a:rPr lang="en-US" sz="2000" dirty="0"/>
              <a:t>:</a:t>
            </a:r>
            <a:endParaRPr lang="ru-RU" sz="2400" dirty="0"/>
          </a:p>
          <a:p>
            <a:pPr indent="236538"/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sum=0;</a:t>
            </a:r>
            <a:endParaRPr lang="ru-RU" sz="2400" dirty="0">
              <a:latin typeface="Courier New" pitchFamily="49" charset="0"/>
            </a:endParaRPr>
          </a:p>
          <a:p>
            <a:pPr indent="236538"/>
            <a:r>
              <a:rPr lang="en-US" sz="2400" b="1" dirty="0">
                <a:latin typeface="Courier New" pitchFamily="49" charset="0"/>
              </a:rPr>
              <a:t>for</a:t>
            </a:r>
            <a:r>
              <a:rPr lang="en-US" sz="2400" dirty="0">
                <a:latin typeface="Courier New" pitchFamily="49" charset="0"/>
              </a:rPr>
              <a:t> (</a:t>
            </a:r>
            <a:r>
              <a:rPr lang="en-US" sz="2400" dirty="0" err="1">
                <a:latin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</a:rPr>
              <a:t> j = 2; j &lt;= 100; j+=2) {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  sum += j;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>
                <a:latin typeface="Courier New" pitchFamily="49" charset="0"/>
              </a:rPr>
              <a:t>}</a:t>
            </a:r>
            <a:br>
              <a:rPr lang="en-US" sz="2400" dirty="0">
                <a:latin typeface="Courier New" pitchFamily="49" charset="0"/>
              </a:rPr>
            </a:br>
            <a:r>
              <a:rPr lang="en-US" sz="2400" dirty="0" err="1">
                <a:latin typeface="Courier New" pitchFamily="49" charset="0"/>
              </a:rPr>
              <a:t>System.out.println</a:t>
            </a:r>
            <a:r>
              <a:rPr lang="en-US" sz="2400" dirty="0">
                <a:latin typeface="Courier New" pitchFamily="49" charset="0"/>
              </a:rPr>
              <a:t>(sum);</a:t>
            </a:r>
          </a:p>
        </p:txBody>
      </p:sp>
      <p:sp>
        <p:nvSpPr>
          <p:cNvPr id="611337" name="Rectangle 9"/>
          <p:cNvSpPr>
            <a:spLocks noChangeArrowheads="1"/>
          </p:cNvSpPr>
          <p:nvPr/>
        </p:nvSpPr>
        <p:spPr bwMode="auto">
          <a:xfrm>
            <a:off x="1905000" y="228601"/>
            <a:ext cx="1893765" cy="556179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 lIns="90000" tIns="46800" rIns="90000" bIns="46800">
            <a:spAutoFit/>
          </a:bodyPr>
          <a:lstStyle/>
          <a:p>
            <a:r>
              <a:rPr lang="ru-RU" sz="3000" dirty="0" err="1"/>
              <a:t>Приклади</a:t>
            </a:r>
            <a:r>
              <a:rPr lang="ru-RU" sz="2400" dirty="0">
                <a:solidFill>
                  <a:srgbClr val="3333FF"/>
                </a:solidFill>
              </a:rPr>
              <a:t>:</a:t>
            </a:r>
          </a:p>
        </p:txBody>
      </p:sp>
      <p:sp>
        <p:nvSpPr>
          <p:cNvPr id="611342" name="Text Box 14"/>
          <p:cNvSpPr txBox="1">
            <a:spLocks noChangeArrowheads="1"/>
          </p:cNvSpPr>
          <p:nvPr/>
        </p:nvSpPr>
        <p:spPr bwMode="auto">
          <a:xfrm>
            <a:off x="1905000" y="3416856"/>
            <a:ext cx="8305800" cy="2831544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r>
              <a:rPr lang="ru-RU" sz="2000" dirty="0"/>
              <a:t>Представлена ​​</a:t>
            </a:r>
            <a:r>
              <a:rPr lang="ru-RU" sz="2000" dirty="0" err="1"/>
              <a:t>програма</a:t>
            </a:r>
            <a:r>
              <a:rPr lang="ru-RU" sz="2000" dirty="0"/>
              <a:t> буде </a:t>
            </a:r>
            <a:r>
              <a:rPr lang="ru-RU" sz="2000" dirty="0" err="1"/>
              <a:t>зводити</a:t>
            </a:r>
            <a:r>
              <a:rPr lang="ru-RU" sz="2000" dirty="0"/>
              <a:t> число a в </a:t>
            </a:r>
            <a:r>
              <a:rPr lang="ru-RU" sz="2000" dirty="0" err="1"/>
              <a:t>натуральний</a:t>
            </a:r>
            <a:r>
              <a:rPr lang="ru-RU" sz="2000" dirty="0"/>
              <a:t> </a:t>
            </a:r>
            <a:r>
              <a:rPr lang="ru-RU" sz="2000" dirty="0" err="1"/>
              <a:t>ступінь</a:t>
            </a:r>
            <a:r>
              <a:rPr lang="ru-RU" sz="2000" dirty="0"/>
              <a:t> </a:t>
            </a:r>
            <a:r>
              <a:rPr lang="ru-RU" sz="2000" dirty="0" err="1"/>
              <a:t>зі</a:t>
            </a:r>
            <a:r>
              <a:rPr lang="ru-RU" sz="2000" dirty="0"/>
              <a:t> </a:t>
            </a:r>
            <a:r>
              <a:rPr lang="ru-RU" sz="2000" dirty="0" err="1"/>
              <a:t>змінної</a:t>
            </a:r>
            <a:r>
              <a:rPr lang="ru-RU" sz="2000" dirty="0"/>
              <a:t> n:</a:t>
            </a:r>
          </a:p>
          <a:p>
            <a:r>
              <a:rPr lang="en-US" sz="2300" dirty="0">
                <a:latin typeface="Courier New" pitchFamily="49" charset="0"/>
              </a:rPr>
              <a:t>double a = 2; int n = 10;</a:t>
            </a:r>
            <a:br>
              <a:rPr lang="en-US" sz="2300" dirty="0">
                <a:latin typeface="Courier New" pitchFamily="49" charset="0"/>
              </a:rPr>
            </a:br>
            <a:r>
              <a:rPr lang="en-US" sz="2300" dirty="0">
                <a:latin typeface="Courier New" pitchFamily="49" charset="0"/>
              </a:rPr>
              <a:t>double res = 1; </a:t>
            </a:r>
            <a:br>
              <a:rPr lang="ru-RU" sz="2300" dirty="0">
                <a:latin typeface="Courier New" pitchFamily="49" charset="0"/>
              </a:rPr>
            </a:br>
            <a:r>
              <a:rPr lang="en-US" sz="2300" b="1" dirty="0">
                <a:latin typeface="Courier New" pitchFamily="49" charset="0"/>
              </a:rPr>
              <a:t>for</a:t>
            </a:r>
            <a:r>
              <a:rPr lang="en-US" sz="2300" dirty="0">
                <a:latin typeface="Courier New" pitchFamily="49" charset="0"/>
              </a:rPr>
              <a:t> (</a:t>
            </a:r>
            <a:r>
              <a:rPr lang="en-US" sz="2300" dirty="0" err="1">
                <a:latin typeface="Courier New" pitchFamily="49" charset="0"/>
              </a:rPr>
              <a:t>int</a:t>
            </a:r>
            <a:r>
              <a:rPr lang="en-US" sz="2300" dirty="0">
                <a:latin typeface="Courier New" pitchFamily="49" charset="0"/>
              </a:rPr>
              <a:t> </a:t>
            </a:r>
            <a:r>
              <a:rPr lang="en-US" sz="2300" dirty="0" err="1">
                <a:latin typeface="Courier New" pitchFamily="49" charset="0"/>
              </a:rPr>
              <a:t>i</a:t>
            </a:r>
            <a:r>
              <a:rPr lang="en-US" sz="2300" dirty="0">
                <a:latin typeface="Courier New" pitchFamily="49" charset="0"/>
              </a:rPr>
              <a:t> = 1; </a:t>
            </a:r>
            <a:r>
              <a:rPr lang="en-US" sz="2300" dirty="0" err="1">
                <a:latin typeface="Courier New" pitchFamily="49" charset="0"/>
              </a:rPr>
              <a:t>i</a:t>
            </a:r>
            <a:r>
              <a:rPr lang="en-US" sz="2300" dirty="0">
                <a:latin typeface="Courier New" pitchFamily="49" charset="0"/>
              </a:rPr>
              <a:t> &lt;= n; </a:t>
            </a:r>
            <a:r>
              <a:rPr lang="en-US" sz="2300" dirty="0" err="1">
                <a:latin typeface="Courier New" pitchFamily="49" charset="0"/>
              </a:rPr>
              <a:t>i</a:t>
            </a:r>
            <a:r>
              <a:rPr lang="en-US" sz="2300" dirty="0">
                <a:latin typeface="Courier New" pitchFamily="49" charset="0"/>
              </a:rPr>
              <a:t>++) {</a:t>
            </a:r>
            <a:br>
              <a:rPr lang="en-US" sz="2300" dirty="0">
                <a:latin typeface="Courier New" pitchFamily="49" charset="0"/>
              </a:rPr>
            </a:br>
            <a:r>
              <a:rPr lang="en-US" sz="2300" dirty="0">
                <a:latin typeface="Courier New" pitchFamily="49" charset="0"/>
              </a:rPr>
              <a:t>  res *= a;</a:t>
            </a:r>
            <a:br>
              <a:rPr lang="en-US" sz="2300" dirty="0">
                <a:latin typeface="Courier New" pitchFamily="49" charset="0"/>
              </a:rPr>
            </a:br>
            <a:r>
              <a:rPr lang="en-US" sz="2300" dirty="0">
                <a:latin typeface="Courier New" pitchFamily="49" charset="0"/>
              </a:rPr>
              <a:t>}</a:t>
            </a:r>
            <a:br>
              <a:rPr lang="en-US" sz="2300" dirty="0">
                <a:latin typeface="Courier New" pitchFamily="49" charset="0"/>
              </a:rPr>
            </a:br>
            <a:r>
              <a:rPr lang="en-US" sz="2300" dirty="0" err="1">
                <a:latin typeface="Courier New" pitchFamily="49" charset="0"/>
              </a:rPr>
              <a:t>System.out.println</a:t>
            </a:r>
            <a:r>
              <a:rPr lang="en-US" sz="2300" dirty="0">
                <a:latin typeface="Courier New" pitchFamily="49" charset="0"/>
              </a:rPr>
              <a:t>(res);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7" grpId="0"/>
      <p:bldP spid="6113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2158D9-A774-4197-8437-42C027E2AD33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82947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2949" name="Text Box 4"/>
          <p:cNvSpPr txBox="1">
            <a:spLocks noChangeArrowheads="1"/>
          </p:cNvSpPr>
          <p:nvPr/>
        </p:nvSpPr>
        <p:spPr bwMode="auto">
          <a:xfrm>
            <a:off x="1919288" y="288926"/>
            <a:ext cx="81407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sz="3000" dirty="0" err="1"/>
              <a:t>Властивості</a:t>
            </a:r>
            <a:r>
              <a:rPr lang="ru-RU" sz="3000" dirty="0"/>
              <a:t> циклу </a:t>
            </a:r>
            <a:r>
              <a:rPr lang="en-US" sz="3000" dirty="0"/>
              <a:t>for </a:t>
            </a:r>
            <a:r>
              <a:rPr lang="ru-RU" sz="3000" dirty="0"/>
              <a:t>:</a:t>
            </a: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1866900" y="831851"/>
            <a:ext cx="8420100" cy="493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err="1"/>
              <a:t>умова</a:t>
            </a:r>
            <a:r>
              <a:rPr lang="ru-RU" sz="2200" i="1" dirty="0"/>
              <a:t> </a:t>
            </a:r>
            <a:r>
              <a:rPr lang="ru-RU" sz="2200" i="1" dirty="0" err="1"/>
              <a:t>перевіряється</a:t>
            </a:r>
            <a:r>
              <a:rPr lang="ru-RU" sz="2200" i="1" dirty="0"/>
              <a:t> на початку </a:t>
            </a:r>
            <a:r>
              <a:rPr lang="ru-RU" sz="2200" i="1" dirty="0" err="1"/>
              <a:t>чергового</a:t>
            </a:r>
            <a:r>
              <a:rPr lang="ru-RU" sz="2200" i="1" dirty="0"/>
              <a:t> кроку циклу, </a:t>
            </a:r>
            <a:r>
              <a:rPr lang="ru-RU" sz="2200" i="1" dirty="0" err="1"/>
              <a:t>якщо</a:t>
            </a:r>
            <a:r>
              <a:rPr lang="ru-RU" sz="2200" i="1" dirty="0"/>
              <a:t> вона </a:t>
            </a:r>
            <a:r>
              <a:rPr lang="ru-RU" sz="2200" i="1" dirty="0" err="1"/>
              <a:t>хибно</a:t>
            </a:r>
            <a:r>
              <a:rPr lang="ru-RU" sz="2200" i="1" dirty="0"/>
              <a:t> цикл не </a:t>
            </a:r>
            <a:r>
              <a:rPr lang="ru-RU" sz="2200" i="1" dirty="0" err="1"/>
              <a:t>виконується</a:t>
            </a:r>
            <a:r>
              <a:rPr lang="ru-RU" sz="2200" i="1" dirty="0"/>
              <a:t>;</a:t>
            </a: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err="1"/>
              <a:t>зміни</a:t>
            </a:r>
            <a:r>
              <a:rPr lang="ru-RU" sz="2200" i="1" dirty="0"/>
              <a:t> (третина в заголовку) </a:t>
            </a:r>
            <a:r>
              <a:rPr lang="ru-RU" sz="2200" i="1" dirty="0" err="1"/>
              <a:t>виконуються</a:t>
            </a:r>
            <a:r>
              <a:rPr lang="ru-RU" sz="2200" i="1" dirty="0"/>
              <a:t> </a:t>
            </a:r>
            <a:r>
              <a:rPr lang="ru-RU" sz="2200" i="1" dirty="0" err="1"/>
              <a:t>наприкінці</a:t>
            </a:r>
            <a:r>
              <a:rPr lang="ru-RU" sz="2200" i="1" dirty="0"/>
              <a:t> </a:t>
            </a:r>
            <a:r>
              <a:rPr lang="ru-RU" sz="2200" i="1" dirty="0" err="1"/>
              <a:t>чергового</a:t>
            </a:r>
            <a:r>
              <a:rPr lang="ru-RU" sz="2200" i="1" dirty="0"/>
              <a:t> кроку циклу;</a:t>
            </a:r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r>
              <a:rPr lang="ru-RU" sz="2200" i="1" dirty="0" err="1"/>
              <a:t>якщо</a:t>
            </a:r>
            <a:r>
              <a:rPr lang="ru-RU" sz="2200" i="1" dirty="0"/>
              <a:t> </a:t>
            </a:r>
            <a:r>
              <a:rPr lang="ru-RU" sz="2200" i="1" dirty="0" err="1"/>
              <a:t>умова</a:t>
            </a:r>
            <a:r>
              <a:rPr lang="ru-RU" sz="2200" i="1" dirty="0"/>
              <a:t> </a:t>
            </a:r>
            <a:r>
              <a:rPr lang="ru-RU" sz="2200" i="1" dirty="0" err="1"/>
              <a:t>ніколи</a:t>
            </a:r>
            <a:r>
              <a:rPr lang="ru-RU" sz="2200" i="1" dirty="0"/>
              <a:t> не стане </a:t>
            </a:r>
            <a:r>
              <a:rPr lang="ru-RU" sz="2200" i="1" dirty="0" err="1"/>
              <a:t>хибною</a:t>
            </a:r>
            <a:r>
              <a:rPr lang="ru-RU" sz="2200" i="1" dirty="0"/>
              <a:t>, цикл </a:t>
            </a:r>
            <a:r>
              <a:rPr lang="ru-RU" sz="2200" i="1" dirty="0" err="1"/>
              <a:t>може</a:t>
            </a:r>
            <a:r>
              <a:rPr lang="ru-RU" sz="2200" i="1" dirty="0"/>
              <a:t> </a:t>
            </a:r>
            <a:r>
              <a:rPr lang="ru-RU" sz="2200" i="1" dirty="0" err="1"/>
              <a:t>продовжуватися</a:t>
            </a:r>
            <a:r>
              <a:rPr lang="ru-RU" sz="2200" i="1" dirty="0"/>
              <a:t> </a:t>
            </a:r>
            <a:r>
              <a:rPr lang="ru-RU" sz="2200" i="1" dirty="0" err="1"/>
              <a:t>нескінченно</a:t>
            </a:r>
            <a:r>
              <a:rPr lang="ru-RU" sz="2200" i="1" dirty="0"/>
              <a:t> (</a:t>
            </a:r>
            <a:r>
              <a:rPr lang="ru-RU" sz="2200" i="1" dirty="0" err="1"/>
              <a:t>зациклювання</a:t>
            </a:r>
            <a:r>
              <a:rPr lang="ru-RU" sz="2200" i="1" dirty="0"/>
              <a:t>)</a:t>
            </a:r>
            <a:endParaRPr lang="ru-RU" sz="2200" dirty="0"/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dirty="0"/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dirty="0"/>
          </a:p>
          <a:p>
            <a:pPr marL="628650" lvl="1" indent="-268288">
              <a:spcBef>
                <a:spcPct val="20000"/>
              </a:spcBef>
              <a:buFontTx/>
              <a:buChar char="•"/>
            </a:pPr>
            <a:endParaRPr lang="ru-RU" sz="2200" dirty="0"/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endParaRPr lang="ru-RU" sz="800" dirty="0"/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endParaRPr lang="ru-RU" sz="2200" dirty="0"/>
          </a:p>
          <a:p>
            <a:pPr marL="628650" lvl="1" indent="-268288">
              <a:spcBef>
                <a:spcPct val="40000"/>
              </a:spcBef>
              <a:buFontTx/>
              <a:buChar char="•"/>
            </a:pPr>
            <a:r>
              <a:rPr lang="ru-RU" sz="2200" dirty="0" err="1"/>
              <a:t>Якщо</a:t>
            </a:r>
            <a:r>
              <a:rPr lang="ru-RU" sz="2200" dirty="0"/>
              <a:t> в </a:t>
            </a:r>
            <a:r>
              <a:rPr lang="ru-RU" sz="2200" dirty="0" err="1"/>
              <a:t>тілі</a:t>
            </a:r>
            <a:r>
              <a:rPr lang="ru-RU" sz="2200" dirty="0"/>
              <a:t> циклу є </a:t>
            </a:r>
            <a:r>
              <a:rPr lang="ru-RU" sz="2200" dirty="0" err="1"/>
              <a:t>лише</a:t>
            </a:r>
            <a:r>
              <a:rPr lang="ru-RU" sz="2200" dirty="0"/>
              <a:t> один оператор, </a:t>
            </a:r>
            <a:r>
              <a:rPr lang="ru-RU" sz="2200" dirty="0" err="1"/>
              <a:t>фігурні</a:t>
            </a:r>
            <a:r>
              <a:rPr lang="ru-RU" sz="2200" dirty="0"/>
              <a:t> дужки {} </a:t>
            </a:r>
            <a:r>
              <a:rPr lang="ru-RU" sz="2200" dirty="0" err="1"/>
              <a:t>можна</a:t>
            </a:r>
            <a:r>
              <a:rPr lang="ru-RU" sz="2200" dirty="0"/>
              <a:t> не </a:t>
            </a:r>
            <a:r>
              <a:rPr lang="ru-RU" sz="2200" dirty="0" err="1"/>
              <a:t>використовувати</a:t>
            </a:r>
            <a:r>
              <a:rPr lang="ru-RU" sz="2200" dirty="0"/>
              <a:t>.</a:t>
            </a:r>
          </a:p>
        </p:txBody>
      </p:sp>
      <p:sp>
        <p:nvSpPr>
          <p:cNvPr id="613382" name="Rectangle 6"/>
          <p:cNvSpPr>
            <a:spLocks noChangeArrowheads="1"/>
          </p:cNvSpPr>
          <p:nvPr/>
        </p:nvSpPr>
        <p:spPr bwMode="auto">
          <a:xfrm>
            <a:off x="2971801" y="3200401"/>
            <a:ext cx="6149975" cy="5254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>
                <a:latin typeface="Courier New" pitchFamily="49" charset="0"/>
              </a:rPr>
              <a:t>for</a:t>
            </a:r>
            <a:r>
              <a:rPr lang="ru-RU" sz="2800">
                <a:latin typeface="Courier New" pitchFamily="49" charset="0"/>
              </a:rPr>
              <a:t>(</a:t>
            </a:r>
            <a:r>
              <a:rPr lang="da-DK" sz="2800">
                <a:latin typeface="Courier New" pitchFamily="49" charset="0"/>
              </a:rPr>
              <a:t>i=</a:t>
            </a:r>
            <a:r>
              <a:rPr lang="ru-RU" sz="2800">
                <a:latin typeface="Courier New" pitchFamily="49" charset="0"/>
              </a:rPr>
              <a:t>1</a:t>
            </a:r>
            <a:r>
              <a:rPr lang="en-US" sz="2800">
                <a:latin typeface="Courier New" pitchFamily="49" charset="0"/>
              </a:rPr>
              <a:t>; i&lt;8; i++) { i--</a:t>
            </a:r>
            <a:r>
              <a:rPr lang="da-DK" sz="2800">
                <a:latin typeface="Courier New" pitchFamily="49" charset="0"/>
              </a:rPr>
              <a:t>; }</a:t>
            </a:r>
            <a:endParaRPr lang="ru-RU" sz="2800">
              <a:latin typeface="Courier New" pitchFamily="49" charset="0"/>
            </a:endParaRPr>
          </a:p>
        </p:txBody>
      </p:sp>
      <p:sp>
        <p:nvSpPr>
          <p:cNvPr id="613383" name="Rectangle 7"/>
          <p:cNvSpPr>
            <a:spLocks noChangeArrowheads="1"/>
          </p:cNvSpPr>
          <p:nvPr/>
        </p:nvSpPr>
        <p:spPr bwMode="auto">
          <a:xfrm>
            <a:off x="3208339" y="5791201"/>
            <a:ext cx="6143625" cy="5254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800" dirty="0">
                <a:latin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ru-RU" sz="2800" dirty="0">
                <a:latin typeface="Courier New" pitchFamily="49" charset="0"/>
              </a:rPr>
              <a:t>(</a:t>
            </a:r>
            <a:r>
              <a:rPr lang="da-DK" sz="2800" dirty="0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da-DK" sz="2800" dirty="0">
                <a:latin typeface="Courier New" pitchFamily="49" charset="0"/>
              </a:rPr>
              <a:t>=</a:t>
            </a:r>
            <a:r>
              <a:rPr lang="en-US" dirty="0"/>
              <a:t> </a:t>
            </a:r>
            <a:r>
              <a:rPr lang="ru-RU" sz="2800" dirty="0">
                <a:latin typeface="Courier New" pitchFamily="49" charset="0"/>
              </a:rPr>
              <a:t>1</a:t>
            </a:r>
            <a:r>
              <a:rPr lang="en-US" sz="2800" dirty="0">
                <a:latin typeface="Courier New" pitchFamily="49" charset="0"/>
              </a:rPr>
              <a:t>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dirty="0"/>
              <a:t> </a:t>
            </a:r>
            <a:r>
              <a:rPr lang="en-US" sz="2800" dirty="0">
                <a:latin typeface="Courier New" pitchFamily="49" charset="0"/>
              </a:rPr>
              <a:t>&lt;</a:t>
            </a:r>
            <a:r>
              <a:rPr lang="en-US" dirty="0"/>
              <a:t> </a:t>
            </a:r>
            <a:r>
              <a:rPr lang="en-US" sz="2800" dirty="0">
                <a:latin typeface="Courier New" pitchFamily="49" charset="0"/>
              </a:rPr>
              <a:t>8;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>
                <a:latin typeface="Courier New" pitchFamily="49" charset="0"/>
              </a:rPr>
              <a:t>++) a</a:t>
            </a:r>
            <a:r>
              <a:rPr lang="en-US" dirty="0"/>
              <a:t> </a:t>
            </a:r>
            <a:r>
              <a:rPr lang="en-US" sz="2800" dirty="0">
                <a:latin typeface="Courier New" pitchFamily="49" charset="0"/>
              </a:rPr>
              <a:t>+=</a:t>
            </a: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</a:rPr>
              <a:t>b</a:t>
            </a:r>
            <a:r>
              <a:rPr lang="da-DK" sz="2800" dirty="0">
                <a:latin typeface="Courier New" pitchFamily="49" charset="0"/>
              </a:rPr>
              <a:t>;</a:t>
            </a:r>
            <a:endParaRPr lang="ru-RU" sz="2800" dirty="0">
              <a:latin typeface="Courier New" pitchFamily="49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90776" y="3887785"/>
            <a:ext cx="7866063" cy="835025"/>
            <a:chOff x="766" y="2337"/>
            <a:chExt cx="4955" cy="526"/>
          </a:xfrm>
        </p:grpSpPr>
        <p:sp>
          <p:nvSpPr>
            <p:cNvPr id="82954" name="Text Box 9"/>
            <p:cNvSpPr txBox="1">
              <a:spLocks noChangeArrowheads="1"/>
            </p:cNvSpPr>
            <p:nvPr/>
          </p:nvSpPr>
          <p:spPr bwMode="auto">
            <a:xfrm>
              <a:off x="1281" y="2337"/>
              <a:ext cx="4440" cy="526"/>
            </a:xfrm>
            <a:prstGeom prst="rect">
              <a:avLst/>
            </a:prstGeom>
            <a:solidFill>
              <a:srgbClr val="D1D1FF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Не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рекомендується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змінювати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змінну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циклу у </a:t>
              </a:r>
              <a:r>
                <a:rPr lang="ru-RU" sz="2400" b="0" i="0" dirty="0" err="1">
                  <a:solidFill>
                    <a:srgbClr val="374151"/>
                  </a:solidFill>
                  <a:effectLst/>
                  <a:latin typeface="Söhne"/>
                </a:rPr>
                <a:t>тілі</a:t>
              </a:r>
              <a:r>
                <a:rPr lang="ru-RU" sz="2400" b="0" i="0" dirty="0">
                  <a:solidFill>
                    <a:srgbClr val="374151"/>
                  </a:solidFill>
                  <a:effectLst/>
                  <a:latin typeface="Söhne"/>
                </a:rPr>
                <a:t> циклу!</a:t>
              </a:r>
              <a:endParaRPr lang="ru-RU" sz="2400" dirty="0"/>
            </a:p>
          </p:txBody>
        </p:sp>
        <p:sp>
          <p:nvSpPr>
            <p:cNvPr id="82955" name="Oval 10"/>
            <p:cNvSpPr>
              <a:spLocks noChangeArrowheads="1"/>
            </p:cNvSpPr>
            <p:nvPr/>
          </p:nvSpPr>
          <p:spPr bwMode="auto">
            <a:xfrm>
              <a:off x="766" y="2391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4400" dirty="0">
                  <a:solidFill>
                    <a:schemeClr val="bg1"/>
                  </a:solidFill>
                  <a:latin typeface="Arial Black" pitchFamily="34" charset="0"/>
                </a:rPr>
                <a:t>!</a:t>
              </a:r>
              <a:endParaRPr lang="ru-RU" sz="44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2" grpId="0" animBg="1"/>
      <p:bldP spid="6133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1919288" y="288926"/>
            <a:ext cx="8140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uk-UA" sz="3200" b="0" i="0" dirty="0">
                <a:solidFill>
                  <a:srgbClr val="374151"/>
                </a:solidFill>
                <a:effectLst/>
                <a:latin typeface="Söhne"/>
              </a:rPr>
              <a:t>Вкладені цикли</a:t>
            </a:r>
            <a:endParaRPr lang="ru-RU" sz="3000" dirty="0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1985964" y="838201"/>
            <a:ext cx="7158037" cy="2795253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600" b="1" dirty="0">
                <a:latin typeface="Courier New" pitchFamily="49" charset="0"/>
              </a:rPr>
              <a:t>for</a:t>
            </a:r>
            <a:r>
              <a:rPr lang="da-DK" sz="2600" dirty="0">
                <a:latin typeface="Courier New" pitchFamily="49" charset="0"/>
              </a:rPr>
              <a:t> (int i = </a:t>
            </a:r>
            <a:r>
              <a:rPr lang="ru-RU" sz="2600" dirty="0">
                <a:latin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</a:rPr>
              <a:t>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 &lt; 10;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2600" dirty="0">
                <a:latin typeface="Courier New" pitchFamily="49" charset="0"/>
              </a:rPr>
              <a:t> </a:t>
            </a:r>
            <a:r>
              <a:rPr lang="da-DK" sz="2600" b="1" dirty="0">
                <a:latin typeface="Courier New" pitchFamily="49" charset="0"/>
              </a:rPr>
              <a:t>for</a:t>
            </a:r>
            <a:r>
              <a:rPr lang="da-DK" sz="2600" dirty="0">
                <a:latin typeface="Courier New" pitchFamily="49" charset="0"/>
              </a:rPr>
              <a:t> (int j = </a:t>
            </a:r>
            <a:r>
              <a:rPr lang="ru-RU" sz="2600" dirty="0">
                <a:latin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</a:rPr>
              <a:t>; j &lt; 10; j++){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</a:rPr>
              <a:t>System.out.print</a:t>
            </a:r>
            <a:r>
              <a:rPr lang="en-US" sz="2600" dirty="0">
                <a:latin typeface="Courier New" pitchFamily="49" charset="0"/>
              </a:rPr>
              <a:t>(“*”);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System.out.println</a:t>
            </a:r>
            <a:r>
              <a:rPr lang="en-US" sz="2600" dirty="0">
                <a:latin typeface="Courier New" pitchFamily="49" charset="0"/>
              </a:rPr>
              <a:t>();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}</a:t>
            </a:r>
            <a:endParaRPr lang="ru-RU" sz="2600" dirty="0">
              <a:latin typeface="Courier New" pitchFamily="49" charset="0"/>
            </a:endParaRP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1985963" y="3681748"/>
            <a:ext cx="7158037" cy="2795253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600" b="1" dirty="0">
                <a:latin typeface="Courier New" pitchFamily="49" charset="0"/>
              </a:rPr>
              <a:t>for</a:t>
            </a:r>
            <a:r>
              <a:rPr lang="da-DK" sz="2600" dirty="0">
                <a:latin typeface="Courier New" pitchFamily="49" charset="0"/>
              </a:rPr>
              <a:t> (int i = </a:t>
            </a:r>
            <a:r>
              <a:rPr lang="ru-RU" sz="2600" dirty="0">
                <a:latin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</a:rPr>
              <a:t>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 &lt; 10;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2600" dirty="0">
                <a:latin typeface="Courier New" pitchFamily="49" charset="0"/>
              </a:rPr>
              <a:t> </a:t>
            </a:r>
            <a:r>
              <a:rPr lang="da-DK" sz="2600" b="1" dirty="0">
                <a:latin typeface="Courier New" pitchFamily="49" charset="0"/>
              </a:rPr>
              <a:t>for</a:t>
            </a:r>
            <a:r>
              <a:rPr lang="da-DK" sz="2600" dirty="0">
                <a:latin typeface="Courier New" pitchFamily="49" charset="0"/>
              </a:rPr>
              <a:t> (int j = </a:t>
            </a:r>
            <a:r>
              <a:rPr lang="ru-RU" sz="2600" dirty="0">
                <a:latin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</a:rPr>
              <a:t>; j &lt;</a:t>
            </a:r>
            <a:r>
              <a:rPr lang="ru-RU" sz="2600" dirty="0">
                <a:latin typeface="Courier New" pitchFamily="49" charset="0"/>
              </a:rPr>
              <a:t>=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; j++){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</a:rPr>
              <a:t>System.out.print</a:t>
            </a:r>
            <a:r>
              <a:rPr lang="en-US" sz="2600" dirty="0">
                <a:latin typeface="Courier New" pitchFamily="49" charset="0"/>
              </a:rPr>
              <a:t>(“*”);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System.out.println</a:t>
            </a:r>
            <a:r>
              <a:rPr lang="en-US" sz="2600" dirty="0">
                <a:latin typeface="Courier New" pitchFamily="49" charset="0"/>
              </a:rPr>
              <a:t>();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}</a:t>
            </a:r>
            <a:endParaRPr lang="ru-RU" sz="2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5" grpId="0" animBg="1"/>
      <p:bldP spid="6195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7753350" y="1006475"/>
            <a:ext cx="673100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000">
              <a:latin typeface="Times New Roman" pitchFamily="18" charset="0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1919288" y="288926"/>
            <a:ext cx="81407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uk-UA" sz="3200" b="0" i="0" dirty="0">
                <a:solidFill>
                  <a:srgbClr val="374151"/>
                </a:solidFill>
                <a:effectLst/>
                <a:latin typeface="Söhne"/>
              </a:rPr>
              <a:t>Вкладені цикли</a:t>
            </a:r>
            <a:endParaRPr lang="ru-RU" sz="3000" dirty="0"/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1985964" y="838201"/>
            <a:ext cx="7158037" cy="2795253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600" b="1" dirty="0">
                <a:latin typeface="Courier New" pitchFamily="49" charset="0"/>
              </a:rPr>
              <a:t>for</a:t>
            </a:r>
            <a:r>
              <a:rPr lang="da-DK" sz="2600" dirty="0">
                <a:latin typeface="Courier New" pitchFamily="49" charset="0"/>
              </a:rPr>
              <a:t> (int i = </a:t>
            </a:r>
            <a:r>
              <a:rPr lang="en-US" sz="2600" dirty="0">
                <a:latin typeface="Courier New" pitchFamily="49" charset="0"/>
              </a:rPr>
              <a:t>10;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 &gt; 0;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--){</a:t>
            </a:r>
          </a:p>
          <a:p>
            <a:pPr>
              <a:spcBef>
                <a:spcPct val="15000"/>
              </a:spcBef>
              <a:defRPr/>
            </a:pPr>
            <a:r>
              <a:rPr lang="da-DK" sz="2600" dirty="0">
                <a:latin typeface="Courier New" pitchFamily="49" charset="0"/>
              </a:rPr>
              <a:t> </a:t>
            </a:r>
            <a:r>
              <a:rPr lang="da-DK" sz="2600" b="1" dirty="0">
                <a:latin typeface="Courier New" pitchFamily="49" charset="0"/>
              </a:rPr>
              <a:t>for</a:t>
            </a:r>
            <a:r>
              <a:rPr lang="da-DK" sz="2600" dirty="0">
                <a:latin typeface="Courier New" pitchFamily="49" charset="0"/>
              </a:rPr>
              <a:t> (int j = </a:t>
            </a:r>
            <a:r>
              <a:rPr lang="ru-RU" sz="2600" dirty="0">
                <a:latin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</a:rPr>
              <a:t>; j &lt;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; j++){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</a:rPr>
              <a:t>System.out.print</a:t>
            </a:r>
            <a:r>
              <a:rPr lang="en-US" sz="2600" dirty="0">
                <a:latin typeface="Courier New" pitchFamily="49" charset="0"/>
              </a:rPr>
              <a:t>( “*”);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}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System.out.println</a:t>
            </a:r>
            <a:r>
              <a:rPr lang="en-US" sz="2600" dirty="0">
                <a:latin typeface="Courier New" pitchFamily="49" charset="0"/>
              </a:rPr>
              <a:t>();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}</a:t>
            </a:r>
            <a:endParaRPr lang="ru-RU" sz="2600" dirty="0">
              <a:latin typeface="Courier New" pitchFamily="49" charset="0"/>
            </a:endParaRP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1985963" y="3681748"/>
            <a:ext cx="7158037" cy="2795253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da-DK" sz="2600" b="1" dirty="0">
                <a:latin typeface="Courier New" pitchFamily="49" charset="0"/>
              </a:rPr>
              <a:t>for</a:t>
            </a:r>
            <a:r>
              <a:rPr lang="da-DK" sz="2600" dirty="0">
                <a:latin typeface="Courier New" pitchFamily="49" charset="0"/>
              </a:rPr>
              <a:t> (int i = -10</a:t>
            </a:r>
            <a:r>
              <a:rPr lang="en-US" sz="2600" dirty="0">
                <a:latin typeface="Courier New" pitchFamily="49" charset="0"/>
              </a:rPr>
              <a:t>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 &lt; 10;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++){</a:t>
            </a:r>
          </a:p>
          <a:p>
            <a:pPr>
              <a:spcBef>
                <a:spcPct val="15000"/>
              </a:spcBef>
              <a:defRPr/>
            </a:pPr>
            <a:r>
              <a:rPr lang="da-DK" sz="2600" dirty="0">
                <a:latin typeface="Courier New" pitchFamily="49" charset="0"/>
              </a:rPr>
              <a:t> </a:t>
            </a:r>
            <a:r>
              <a:rPr lang="da-DK" sz="2600" b="1" dirty="0">
                <a:latin typeface="Courier New" pitchFamily="49" charset="0"/>
              </a:rPr>
              <a:t>for</a:t>
            </a:r>
            <a:r>
              <a:rPr lang="da-DK" sz="2600" dirty="0">
                <a:latin typeface="Courier New" pitchFamily="49" charset="0"/>
              </a:rPr>
              <a:t> (int j = </a:t>
            </a:r>
            <a:r>
              <a:rPr lang="ru-RU" sz="2600" dirty="0">
                <a:latin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</a:rPr>
              <a:t>; j &lt;</a:t>
            </a:r>
            <a:r>
              <a:rPr lang="ru-RU" sz="2600" dirty="0">
                <a:latin typeface="Courier New" pitchFamily="49" charset="0"/>
              </a:rPr>
              <a:t>= 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*</a:t>
            </a:r>
            <a:r>
              <a:rPr lang="en-US" sz="2600" dirty="0" err="1">
                <a:latin typeface="Courier New" pitchFamily="49" charset="0"/>
              </a:rPr>
              <a:t>i</a:t>
            </a:r>
            <a:r>
              <a:rPr lang="en-US" sz="2600" dirty="0">
                <a:latin typeface="Courier New" pitchFamily="49" charset="0"/>
              </a:rPr>
              <a:t>; j++){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</a:rPr>
              <a:t>System.out.print</a:t>
            </a:r>
            <a:r>
              <a:rPr lang="en-US" sz="2600" dirty="0">
                <a:latin typeface="Courier New" pitchFamily="49" charset="0"/>
              </a:rPr>
              <a:t>(“*”);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</a:t>
            </a:r>
            <a:r>
              <a:rPr lang="ru-RU" sz="2600" dirty="0">
                <a:latin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</a:rPr>
              <a:t>}</a:t>
            </a: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System.out.println</a:t>
            </a:r>
            <a:r>
              <a:rPr lang="en-US" sz="2600" dirty="0">
                <a:latin typeface="Courier New" pitchFamily="49" charset="0"/>
              </a:rPr>
              <a:t>();</a:t>
            </a:r>
            <a:endParaRPr lang="ru-RU" sz="26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600" dirty="0">
                <a:latin typeface="Courier New" pitchFamily="49" charset="0"/>
              </a:rPr>
              <a:t>}</a:t>
            </a:r>
            <a:endParaRPr lang="ru-RU" sz="2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26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5" grpId="0" animBg="1"/>
      <p:bldP spid="6195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3C7E7F-C2A5-4759-BC30-5F40AC523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784" y="-79653"/>
            <a:ext cx="11916147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public static void main(String[] 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args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Виводимо значення другого множника у рядку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System.out.println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(" 2 3 4 5 6 7 8 9");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int 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i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= 2;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перший множник, присвоюємо початкове значення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while (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i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&lt; 10) {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Перший цикл, виконуємо, доки перший множник менший за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System.out.print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(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i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+ " | ");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Виводимо перший множник в початок рядка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int j = 2;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другий множник, початкове значення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while (j &lt; 10) {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Другий цикл, виконуємо, доки другий множник менший за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    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int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добуток = 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i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* j;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Обчислюємо добуток множників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    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if (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добуток &lt; 10) // Якщо містить одну цифру - після нього виводимо два пробіли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        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System.out.print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(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добуток + " 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    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else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інакше виводимо добуток і після нього - один пробіл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        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System.out.print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(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добуток + " 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    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j++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;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Збільшуємо другий множник на одиницю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} // Переходимо до початку другого циклу (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while (j &lt; 10)....)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System.out.println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();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Переходимо на наступний рядок виводу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    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i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++; // 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Збільшуємо перший множник на одиницю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   } // Переходимо до початку першого циклу (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while (</a:t>
            </a:r>
            <a:r>
              <a:rPr kumimoji="0" lang="en-US" altLang="uk-UA" sz="2400" b="1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i</a:t>
            </a: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&lt; 10)....)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136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D00A32-9FF0-4E2C-878B-6FC7C60CB0E8}"/>
              </a:ext>
            </a:extLst>
          </p:cNvPr>
          <p:cNvSpPr txBox="1"/>
          <p:nvPr/>
        </p:nvSpPr>
        <p:spPr>
          <a:xfrm>
            <a:off x="3048785" y="1644881"/>
            <a:ext cx="60944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9</a:t>
            </a:r>
            <a:br>
              <a:rPr lang="en-US" sz="2800" dirty="0"/>
            </a:b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br>
              <a:rPr lang="en-US" sz="2800" dirty="0"/>
            </a:b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27</a:t>
            </a:r>
            <a:br>
              <a:rPr lang="en-US" sz="2800" dirty="0"/>
            </a:b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36</a:t>
            </a:r>
            <a:br>
              <a:rPr lang="en-US" sz="2800" dirty="0"/>
            </a:b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45</a:t>
            </a:r>
            <a:br>
              <a:rPr lang="en-US" sz="2800" dirty="0"/>
            </a:b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54</a:t>
            </a:r>
            <a:br>
              <a:rPr lang="en-US" sz="2800" dirty="0"/>
            </a:b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56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63</a:t>
            </a:r>
            <a:br>
              <a:rPr lang="en-US" sz="2800" dirty="0"/>
            </a:b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56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64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72</a:t>
            </a:r>
            <a:br>
              <a:rPr lang="en-US" sz="2800" dirty="0"/>
            </a:b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|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18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27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36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45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54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63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72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81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Process finished </a:t>
            </a:r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with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exit code </a:t>
            </a:r>
            <a:r>
              <a:rPr lang="en-US" sz="2800" b="0" i="0" dirty="0">
                <a:solidFill>
                  <a:srgbClr val="082C8B"/>
                </a:solidFill>
                <a:effectLst/>
                <a:latin typeface="Menlo"/>
              </a:rPr>
              <a:t>0</a:t>
            </a:r>
            <a:endParaRPr lang="uk-U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B218F-4930-4614-968C-C1987ADAA18B}"/>
              </a:ext>
            </a:extLst>
          </p:cNvPr>
          <p:cNvSpPr txBox="1"/>
          <p:nvPr/>
        </p:nvSpPr>
        <p:spPr>
          <a:xfrm>
            <a:off x="4204354" y="367644"/>
            <a:ext cx="3783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/>
              <a:t>Результат коду</a:t>
            </a:r>
          </a:p>
        </p:txBody>
      </p:sp>
    </p:spTree>
    <p:extLst>
      <p:ext uri="{BB962C8B-B14F-4D97-AF65-F5344CB8AC3E}">
        <p14:creationId xmlns:p14="http://schemas.microsoft.com/office/powerpoint/2010/main" val="197773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Оператор while - 2">
            <a:extLst>
              <a:ext uri="{FF2B5EF4-FFF2-40B4-BE49-F238E27FC236}">
                <a16:creationId xmlns:a16="http://schemas.microsoft.com/office/drawing/2014/main" id="{F41F877F-9D44-4267-80E0-CD91D5183C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3" name="AutoShape 4" descr="Оператор while - 2">
            <a:extLst>
              <a:ext uri="{FF2B5EF4-FFF2-40B4-BE49-F238E27FC236}">
                <a16:creationId xmlns:a16="http://schemas.microsoft.com/office/drawing/2014/main" id="{7BA87412-06E4-4E58-82CE-E9E612377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0A2A1C4E-AEE0-40FC-9BA5-20F0665711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A62CE3-B9EA-4B9F-8BFF-AFBA9EEFF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259" y="367620"/>
            <a:ext cx="6503882" cy="2985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94411C-7D57-42D4-9447-FE2DD236308B}"/>
              </a:ext>
            </a:extLst>
          </p:cNvPr>
          <p:cNvSpPr txBox="1"/>
          <p:nvPr/>
        </p:nvSpPr>
        <p:spPr>
          <a:xfrm>
            <a:off x="447926" y="4114800"/>
            <a:ext cx="11296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Допустимо у вас 10 </a:t>
            </a:r>
            <a:r>
              <a:rPr lang="ru-RU" sz="2800" dirty="0" err="1"/>
              <a:t>яблук</a:t>
            </a:r>
            <a:r>
              <a:rPr lang="ru-RU" sz="2800" dirty="0"/>
              <a:t>, 2 руки та один </a:t>
            </a:r>
            <a:r>
              <a:rPr lang="ru-RU" sz="2800" dirty="0" err="1"/>
              <a:t>ніж</a:t>
            </a:r>
            <a:r>
              <a:rPr lang="ru-RU" sz="2800" dirty="0"/>
              <a:t>. У </a:t>
            </a:r>
            <a:r>
              <a:rPr lang="ru-RU" sz="2800" dirty="0" err="1"/>
              <a:t>житті</a:t>
            </a:r>
            <a:r>
              <a:rPr lang="ru-RU" sz="2800" dirty="0"/>
              <a:t> </a:t>
            </a:r>
            <a:r>
              <a:rPr lang="ru-RU" sz="2800" dirty="0" err="1"/>
              <a:t>ви</a:t>
            </a:r>
            <a:r>
              <a:rPr lang="ru-RU" sz="2800" dirty="0"/>
              <a:t> </a:t>
            </a:r>
            <a:r>
              <a:rPr lang="ru-RU" sz="2800" dirty="0" err="1"/>
              <a:t>послідовно</a:t>
            </a:r>
            <a:r>
              <a:rPr lang="ru-RU" sz="2800" dirty="0"/>
              <a:t> чистите весь десяток, </a:t>
            </a:r>
            <a:r>
              <a:rPr lang="ru-RU" sz="2800" dirty="0" err="1"/>
              <a:t>керуючись</a:t>
            </a:r>
            <a:r>
              <a:rPr lang="ru-RU" sz="2800" dirty="0"/>
              <a:t> одним і </a:t>
            </a:r>
            <a:r>
              <a:rPr lang="ru-RU" sz="2800" dirty="0" err="1"/>
              <a:t>тим</a:t>
            </a:r>
            <a:r>
              <a:rPr lang="ru-RU" sz="2800" dirty="0"/>
              <a:t> самим алгоритмом. А як </a:t>
            </a:r>
            <a:r>
              <a:rPr lang="ru-RU" sz="2800" dirty="0" err="1"/>
              <a:t>змусити</a:t>
            </a:r>
            <a:r>
              <a:rPr lang="ru-RU" sz="2800" dirty="0"/>
              <a:t> </a:t>
            </a:r>
            <a:r>
              <a:rPr lang="ru-RU" sz="2800" dirty="0" err="1"/>
              <a:t>програму</a:t>
            </a:r>
            <a:r>
              <a:rPr lang="ru-RU" sz="2800" dirty="0"/>
              <a:t> </a:t>
            </a:r>
            <a:r>
              <a:rPr lang="ru-RU" sz="2800" dirty="0" err="1"/>
              <a:t>робити</a:t>
            </a:r>
            <a:r>
              <a:rPr lang="ru-RU" sz="2800" dirty="0"/>
              <a:t> </a:t>
            </a:r>
            <a:r>
              <a:rPr lang="ru-RU" sz="2800" dirty="0" err="1"/>
              <a:t>повторювану</a:t>
            </a:r>
            <a:r>
              <a:rPr lang="ru-RU" sz="2800" dirty="0"/>
              <a:t> </a:t>
            </a:r>
            <a:r>
              <a:rPr lang="ru-RU" sz="2800" dirty="0" err="1"/>
              <a:t>дію</a:t>
            </a:r>
            <a:r>
              <a:rPr lang="ru-RU" sz="2800" dirty="0"/>
              <a:t> з </a:t>
            </a:r>
            <a:r>
              <a:rPr lang="ru-RU" sz="2800" dirty="0" err="1"/>
              <a:t>кожним</a:t>
            </a:r>
            <a:r>
              <a:rPr lang="ru-RU" sz="2800" dirty="0"/>
              <a:t> </a:t>
            </a:r>
            <a:r>
              <a:rPr lang="ru-RU" sz="2800" dirty="0" err="1"/>
              <a:t>яблуком</a:t>
            </a:r>
            <a:r>
              <a:rPr lang="ru-RU" sz="2800" dirty="0"/>
              <a:t>?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81039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DAB74B-86DE-4F92-8387-0F2A6640A44C}"/>
              </a:ext>
            </a:extLst>
          </p:cNvPr>
          <p:cNvSpPr txBox="1"/>
          <p:nvPr/>
        </p:nvSpPr>
        <p:spPr>
          <a:xfrm>
            <a:off x="348792" y="2253005"/>
            <a:ext cx="116798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while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кільк</a:t>
            </a:r>
            <a:r>
              <a:rPr lang="uk-UA" sz="2800" dirty="0" err="1">
                <a:solidFill>
                  <a:srgbClr val="000000"/>
                </a:solidFill>
                <a:latin typeface="Menlo"/>
              </a:rPr>
              <a:t>істьЯблукУКошику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&gt;</a:t>
            </a:r>
            <a:r>
              <a:rPr lang="uk-UA" sz="2800" b="0" i="0" dirty="0">
                <a:solidFill>
                  <a:srgbClr val="082C8B"/>
                </a:solidFill>
                <a:effectLst/>
                <a:latin typeface="Menlo"/>
              </a:rPr>
              <a:t>0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яблуко = 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кошик.ВзятиЯблуко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r>
              <a:rPr lang="uk-UA" sz="2800" dirty="0" err="1">
                <a:solidFill>
                  <a:srgbClr val="000000"/>
                </a:solidFill>
                <a:latin typeface="Menlo"/>
              </a:rPr>
              <a:t>п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окластиЯблукоУ</a:t>
            </a:r>
            <a:r>
              <a:rPr lang="uk-UA" sz="2800" dirty="0" err="1">
                <a:solidFill>
                  <a:srgbClr val="000000"/>
                </a:solidFill>
                <a:latin typeface="Menlo"/>
              </a:rPr>
              <a:t>Пиріг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яблоко.чистити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().нарізати());</a:t>
            </a: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кільк</a:t>
            </a:r>
            <a:r>
              <a:rPr lang="uk-UA" sz="2800" dirty="0" err="1">
                <a:solidFill>
                  <a:srgbClr val="000000"/>
                </a:solidFill>
                <a:latin typeface="Menlo"/>
              </a:rPr>
              <a:t>істьЯблукУКошику</a:t>
            </a:r>
            <a:r>
              <a:rPr lang="uk-UA" sz="2800" dirty="0">
                <a:solidFill>
                  <a:srgbClr val="000000"/>
                </a:solidFill>
                <a:latin typeface="Menlo"/>
              </a:rPr>
              <a:t> -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-;</a:t>
            </a:r>
            <a:r>
              <a:rPr lang="uk-UA" sz="2800" b="0" i="0" dirty="0">
                <a:effectLst/>
                <a:latin typeface="Menlo"/>
              </a:rPr>
              <a:t>//-- це </a:t>
            </a:r>
            <a:r>
              <a:rPr lang="uk-UA" sz="2800" b="0" i="0" dirty="0" err="1">
                <a:effectLst/>
                <a:latin typeface="Menlo"/>
              </a:rPr>
              <a:t>декремент</a:t>
            </a:r>
            <a:r>
              <a:rPr lang="uk-UA" sz="2800" b="0" i="0" dirty="0">
                <a:effectLst/>
                <a:latin typeface="Menlo"/>
              </a:rPr>
              <a:t>, зменшує кількість яблук на 1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</a:p>
          <a:p>
            <a:r>
              <a:rPr lang="en-US" sz="2800" b="0" i="0" dirty="0" err="1"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lang="en-US" sz="2800" b="0" i="0" dirty="0" err="1"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Menlo"/>
              </a:rPr>
              <a:t>‘</a:t>
            </a:r>
            <a:r>
              <a:rPr lang="uk-UA" sz="2800" b="0" i="0" dirty="0" err="1">
                <a:solidFill>
                  <a:srgbClr val="008000"/>
                </a:solidFill>
                <a:effectLst/>
                <a:latin typeface="Menlo"/>
              </a:rPr>
              <a:t>Яблоки</a:t>
            </a:r>
            <a:r>
              <a:rPr lang="uk-UA" sz="2800" b="0" i="0" dirty="0">
                <a:solidFill>
                  <a:srgbClr val="008000"/>
                </a:solidFill>
                <a:effectLst/>
                <a:latin typeface="Menlo"/>
              </a:rPr>
              <a:t> у </a:t>
            </a:r>
            <a:r>
              <a:rPr lang="uk-UA" sz="2800" b="0" i="0" dirty="0" err="1">
                <a:solidFill>
                  <a:srgbClr val="008000"/>
                </a:solidFill>
                <a:effectLst/>
                <a:latin typeface="Menlo"/>
              </a:rPr>
              <a:t>пирігу</a:t>
            </a:r>
            <a:r>
              <a:rPr lang="uk-UA" sz="2800" b="0" i="0" dirty="0">
                <a:solidFill>
                  <a:srgbClr val="008000"/>
                </a:solidFill>
                <a:effectLst/>
                <a:latin typeface="Menlo"/>
              </a:rPr>
              <a:t>.'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  <a:endParaRPr lang="uk-U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62950-0BC0-4D49-A538-49A03D99040A}"/>
              </a:ext>
            </a:extLst>
          </p:cNvPr>
          <p:cNvSpPr txBox="1"/>
          <p:nvPr/>
        </p:nvSpPr>
        <p:spPr>
          <a:xfrm>
            <a:off x="0" y="36764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/>
              <a:t>Рішення задачі за допомогою </a:t>
            </a:r>
            <a:r>
              <a:rPr lang="en-US" sz="4000" dirty="0"/>
              <a:t>while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95063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E2635C-5CF3-46C7-956B-7AA21A49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542" y="1140742"/>
            <a:ext cx="8357481" cy="3385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void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Menlo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) {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number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; // 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Число,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що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зводиться</a:t>
            </a:r>
            <a:r>
              <a:rPr kumimoji="0" lang="ru-RU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kumimoji="0" lang="ru-RU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ступінь</a:t>
            </a:r>
            <a:endParaRPr kumimoji="0" lang="ru-RU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result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; //Результат зведення в ступінь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power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; // Початковий показник ступеня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	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Menlo"/>
              </a:rPr>
              <a:t>while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power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&lt;=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2C8B"/>
                </a:solidFill>
                <a:effectLst/>
                <a:latin typeface="Menlo"/>
              </a:rPr>
              <a:t>10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) {// Умова входу в цикл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		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result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result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*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number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; 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		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System.out.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900606"/>
                </a:solidFill>
                <a:effectLst/>
                <a:latin typeface="Menlo"/>
              </a:rPr>
              <a:t>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number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" в степені 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power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Menlo"/>
              </a:rPr>
              <a:t>" = 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+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result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); 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dirty="0">
                <a:solidFill>
                  <a:srgbClr val="000000"/>
                </a:solidFill>
                <a:latin typeface="Menlo"/>
              </a:rPr>
              <a:t>		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power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++; 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en-US" altLang="uk-UA" dirty="0">
              <a:solidFill>
                <a:srgbClr val="000000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}</a:t>
            </a:r>
            <a:b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5E91F-44B6-416A-B1B3-1B25D5D3C61A}"/>
              </a:ext>
            </a:extLst>
          </p:cNvPr>
          <p:cNvSpPr txBox="1"/>
          <p:nvPr/>
        </p:nvSpPr>
        <p:spPr>
          <a:xfrm>
            <a:off x="4484016" y="139715"/>
            <a:ext cx="322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/>
              <a:t>Приклад 1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34F9A-34D7-4D3D-BABD-21D0D06A3822}"/>
              </a:ext>
            </a:extLst>
          </p:cNvPr>
          <p:cNvSpPr txBox="1"/>
          <p:nvPr/>
        </p:nvSpPr>
        <p:spPr>
          <a:xfrm>
            <a:off x="379430" y="3429000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2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9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27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4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81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5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243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6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729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7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2187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8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6561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9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19683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степені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10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59049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Process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finished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1" i="0" dirty="0" err="1">
                <a:solidFill>
                  <a:srgbClr val="000080"/>
                </a:solidFill>
                <a:effectLst/>
                <a:latin typeface="Menlo"/>
              </a:rPr>
              <a:t>with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exit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Menlo"/>
              </a:rPr>
              <a:t>code</a:t>
            </a:r>
            <a:r>
              <a:rPr lang="ru-RU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b="0" i="0" dirty="0">
                <a:solidFill>
                  <a:srgbClr val="082C8B"/>
                </a:solidFill>
                <a:effectLst/>
                <a:latin typeface="Menlo"/>
              </a:rPr>
              <a:t>0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423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504741-E0F9-46FB-AD21-9EA264FE3562}"/>
              </a:ext>
            </a:extLst>
          </p:cNvPr>
          <p:cNvSpPr txBox="1"/>
          <p:nvPr/>
        </p:nvSpPr>
        <p:spPr>
          <a:xfrm>
            <a:off x="4474590" y="179109"/>
            <a:ext cx="3242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/>
              <a:t>Цикл </a:t>
            </a:r>
            <a:r>
              <a:rPr lang="en-US" sz="4000" dirty="0"/>
              <a:t>do while</a:t>
            </a:r>
            <a:endParaRPr lang="uk-UA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C5647-D1E4-4E72-8F20-E3272A78C738}"/>
              </a:ext>
            </a:extLst>
          </p:cNvPr>
          <p:cNvSpPr txBox="1"/>
          <p:nvPr/>
        </p:nvSpPr>
        <p:spPr>
          <a:xfrm>
            <a:off x="4119514" y="1590716"/>
            <a:ext cx="4949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0" dirty="0" err="1">
                <a:solidFill>
                  <a:srgbClr val="000080"/>
                </a:solidFill>
                <a:effectLst/>
                <a:latin typeface="Menlo"/>
              </a:rPr>
              <a:t>do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 {</a:t>
            </a:r>
            <a:endParaRPr lang="en-US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>
                <a:effectLst/>
                <a:latin typeface="Menlo"/>
              </a:rPr>
              <a:t>// </a:t>
            </a:r>
            <a:r>
              <a:rPr lang="uk-UA" sz="3200" dirty="0">
                <a:latin typeface="Menlo"/>
              </a:rPr>
              <a:t>Тіло циклу</a:t>
            </a:r>
            <a:endParaRPr lang="en-US" sz="32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r>
              <a:rPr lang="ru-RU" sz="3200" b="1" i="0" dirty="0" err="1">
                <a:solidFill>
                  <a:srgbClr val="000080"/>
                </a:solidFill>
                <a:effectLst/>
                <a:latin typeface="Menlo"/>
              </a:rPr>
              <a:t>while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 (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Menlo"/>
              </a:rPr>
              <a:t>Логічний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ru-RU" sz="3200" b="0" i="0" dirty="0" err="1">
                <a:solidFill>
                  <a:srgbClr val="000000"/>
                </a:solidFill>
                <a:effectLst/>
                <a:latin typeface="Menlo"/>
              </a:rPr>
              <a:t>вираз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  <a:endParaRPr lang="uk-UA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3F373-5BF3-4766-B65B-12FEC86CAB43}"/>
              </a:ext>
            </a:extLst>
          </p:cNvPr>
          <p:cNvSpPr txBox="1"/>
          <p:nvPr/>
        </p:nvSpPr>
        <p:spPr>
          <a:xfrm>
            <a:off x="531043" y="4113122"/>
            <a:ext cx="11488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/>
              <a:t>Виконується наступним чином (по </a:t>
            </a:r>
            <a:r>
              <a:rPr lang="uk-UA" sz="2400" dirty="0" err="1"/>
              <a:t>кроково</a:t>
            </a:r>
            <a:r>
              <a:rPr lang="uk-UA" sz="2400" dirty="0"/>
              <a:t>):</a:t>
            </a:r>
          </a:p>
          <a:p>
            <a:pPr algn="just"/>
            <a:r>
              <a:rPr lang="uk-UA" sz="2400" dirty="0"/>
              <a:t>Виконується тіло циклу (відразу після ключового слова </a:t>
            </a:r>
            <a:r>
              <a:rPr lang="en-US" sz="2400" dirty="0"/>
              <a:t>do).</a:t>
            </a:r>
          </a:p>
          <a:p>
            <a:pPr algn="just"/>
            <a:r>
              <a:rPr lang="uk-UA" sz="2400" dirty="0"/>
              <a:t>Обчислюємо Логічну умову, що йде у дужках за </a:t>
            </a:r>
            <a:r>
              <a:rPr lang="en-US" sz="2400" dirty="0"/>
              <a:t>while.</a:t>
            </a:r>
          </a:p>
          <a:p>
            <a:pPr algn="just"/>
            <a:r>
              <a:rPr lang="uk-UA" sz="2400" dirty="0"/>
              <a:t>Якщо логічна умова є істинною, то переходимо на крок 1</a:t>
            </a:r>
          </a:p>
          <a:p>
            <a:pPr algn="just"/>
            <a:r>
              <a:rPr lang="uk-UA" sz="2400" dirty="0"/>
              <a:t>Якщо логічне умова хибна, переходимо до першого оператора поза циклу </a:t>
            </a:r>
            <a:r>
              <a:rPr lang="en-US" sz="2400" dirty="0"/>
              <a:t>while.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92136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6AA6B-61D5-49C7-893E-15608A34549D}"/>
              </a:ext>
            </a:extLst>
          </p:cNvPr>
          <p:cNvSpPr txBox="1"/>
          <p:nvPr/>
        </p:nvSpPr>
        <p:spPr>
          <a:xfrm>
            <a:off x="2965515" y="239540"/>
            <a:ext cx="594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err="1"/>
              <a:t>Керівні</a:t>
            </a:r>
            <a:r>
              <a:rPr lang="ru-RU" sz="3600" dirty="0"/>
              <a:t> </a:t>
            </a:r>
            <a:r>
              <a:rPr lang="ru-RU" sz="3600" dirty="0" err="1"/>
              <a:t>команди</a:t>
            </a:r>
            <a:r>
              <a:rPr lang="ru-RU" sz="3600" dirty="0"/>
              <a:t> в </a:t>
            </a:r>
            <a:r>
              <a:rPr lang="ru-RU" sz="3600" dirty="0" err="1"/>
              <a:t>тілі</a:t>
            </a:r>
            <a:r>
              <a:rPr lang="ru-RU" sz="3600" dirty="0"/>
              <a:t> циклу</a:t>
            </a:r>
            <a:endParaRPr lang="uk-UA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37690-E9A8-4A98-A207-E874AFFF0B44}"/>
              </a:ext>
            </a:extLst>
          </p:cNvPr>
          <p:cNvSpPr txBox="1"/>
          <p:nvPr/>
        </p:nvSpPr>
        <p:spPr>
          <a:xfrm>
            <a:off x="697584" y="1300899"/>
            <a:ext cx="104826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Існують дві команди, що впливають на хід виконання циклу: </a:t>
            </a:r>
            <a:r>
              <a:rPr lang="en-US" sz="2800" dirty="0">
                <a:solidFill>
                  <a:srgbClr val="FF0000"/>
                </a:solidFill>
              </a:rPr>
              <a:t>break</a:t>
            </a:r>
            <a:r>
              <a:rPr lang="en-US" sz="2800" dirty="0"/>
              <a:t>, </a:t>
            </a:r>
            <a:r>
              <a:rPr lang="uk-UA" sz="2800" dirty="0"/>
              <a:t>особливості застосування якого ми покажемо в наступному розділі, та </a:t>
            </a:r>
            <a:r>
              <a:rPr lang="en-US" sz="2800" dirty="0">
                <a:solidFill>
                  <a:srgbClr val="FF0000"/>
                </a:solidFill>
              </a:rPr>
              <a:t>continue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continue</a:t>
            </a:r>
            <a:r>
              <a:rPr lang="en-US" sz="2800" dirty="0"/>
              <a:t> – </a:t>
            </a:r>
            <a:r>
              <a:rPr lang="uk-UA" sz="2800" dirty="0"/>
              <a:t>припиняє виконання тіла поточного циклу та здійснює перехід до логічного виразу оператора </a:t>
            </a:r>
            <a:r>
              <a:rPr lang="en-US" sz="2800" dirty="0"/>
              <a:t>while. </a:t>
            </a:r>
            <a:r>
              <a:rPr lang="uk-UA" sz="2800" dirty="0"/>
              <a:t>Якщо обчислений вираз буде істинним – виконання циклу буде продовжено.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break</a:t>
            </a:r>
            <a:r>
              <a:rPr lang="en-US" sz="2800" dirty="0"/>
              <a:t> – </a:t>
            </a:r>
            <a:r>
              <a:rPr lang="uk-UA" sz="2800" dirty="0"/>
              <a:t>негайно припиняє виконання поточного циклу та здійснює перехід до першої команди за його межами. Таким чином, виконання поточного циклу переривається. Докладніше ми розглянемо її у наступній темі.</a:t>
            </a:r>
          </a:p>
        </p:txBody>
      </p:sp>
    </p:spTree>
    <p:extLst>
      <p:ext uri="{BB962C8B-B14F-4D97-AF65-F5344CB8AC3E}">
        <p14:creationId xmlns:p14="http://schemas.microsoft.com/office/powerpoint/2010/main" val="242029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56DDFA-4ACE-4E65-BEB5-7A43A8EE56CD}"/>
              </a:ext>
            </a:extLst>
          </p:cNvPr>
          <p:cNvSpPr txBox="1"/>
          <p:nvPr/>
        </p:nvSpPr>
        <p:spPr>
          <a:xfrm>
            <a:off x="147685" y="1348032"/>
            <a:ext cx="116138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while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кількістьЯблукУКошику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&gt;</a:t>
            </a:r>
            <a:r>
              <a:rPr lang="uk-UA" sz="2800" b="0" i="0" dirty="0">
                <a:solidFill>
                  <a:srgbClr val="082C8B"/>
                </a:solidFill>
                <a:effectLst/>
                <a:latin typeface="Menlo"/>
              </a:rPr>
              <a:t>0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) { </a:t>
            </a:r>
            <a:endParaRPr lang="en-US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яблуко = 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кошик.взятиЩеОднеЯблуко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uk-UA" sz="2800" dirty="0">
                <a:solidFill>
                  <a:srgbClr val="000000"/>
                </a:solidFill>
                <a:latin typeface="Menlo"/>
              </a:rPr>
              <a:t>	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кількістьЯблукУКошику</a:t>
            </a:r>
            <a:r>
              <a:rPr lang="uk-UA" sz="2800" dirty="0">
                <a:solidFill>
                  <a:srgbClr val="000000"/>
                </a:solidFill>
                <a:latin typeface="Menlo"/>
              </a:rPr>
              <a:t>-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-;</a:t>
            </a:r>
            <a:r>
              <a:rPr lang="uk-UA" sz="2800" b="0" i="0" dirty="0">
                <a:effectLst/>
                <a:latin typeface="Menlo"/>
              </a:rPr>
              <a:t>//-- це </a:t>
            </a:r>
            <a:r>
              <a:rPr lang="uk-UA" sz="2800" b="0" i="0" dirty="0" err="1">
                <a:effectLst/>
                <a:latin typeface="Menlo"/>
              </a:rPr>
              <a:t>декремент</a:t>
            </a:r>
            <a:endParaRPr lang="en-US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	if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 (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яблуко.погане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()) { </a:t>
            </a:r>
            <a:r>
              <a:rPr lang="uk-UA" sz="2800" b="0" i="0" dirty="0">
                <a:effectLst/>
                <a:latin typeface="Menlo"/>
              </a:rPr>
              <a:t>// заходимо, якщо яблуко гниле</a:t>
            </a:r>
            <a:r>
              <a:rPr lang="en-US" sz="2800" b="0" i="0" dirty="0">
                <a:effectLst/>
                <a:latin typeface="Menlo"/>
              </a:rPr>
              <a:t>		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 			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яблуко.викинутиУМусор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(); </a:t>
            </a:r>
            <a:endParaRPr lang="en-US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800" b="1" i="0" dirty="0">
                <a:solidFill>
                  <a:srgbClr val="000080"/>
                </a:solidFill>
                <a:effectLst/>
                <a:latin typeface="Menlo"/>
              </a:rPr>
              <a:t>		continue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; </a:t>
            </a:r>
            <a:r>
              <a:rPr lang="en-US" sz="2800" b="0" i="0" dirty="0">
                <a:effectLst/>
                <a:latin typeface="Menlo"/>
              </a:rPr>
              <a:t>// </a:t>
            </a:r>
            <a:r>
              <a:rPr lang="uk-UA" sz="2800" b="0" i="0" dirty="0">
                <a:effectLst/>
                <a:latin typeface="Menlo"/>
              </a:rPr>
              <a:t>продовжуємо цикл, перейдучи до умови 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кількістьЯблукУКошику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uk-UA" sz="2800" b="0" i="0" dirty="0">
                <a:effectLst/>
                <a:latin typeface="Menlo"/>
              </a:rPr>
              <a:t>&gt;0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en-US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  <a:endParaRPr lang="en-US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Menlo"/>
              </a:rPr>
              <a:t>	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положитиВПиріг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uk-UA" sz="2800" dirty="0" err="1">
                <a:solidFill>
                  <a:srgbClr val="000000"/>
                </a:solidFill>
                <a:latin typeface="Menlo"/>
              </a:rPr>
              <a:t>яблуко</a:t>
            </a:r>
            <a:r>
              <a:rPr lang="uk-UA" sz="2800" b="0" i="0" dirty="0" err="1">
                <a:solidFill>
                  <a:srgbClr val="000000"/>
                </a:solidFill>
                <a:effectLst/>
                <a:latin typeface="Menlo"/>
              </a:rPr>
              <a:t>.чистити</a:t>
            </a:r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().нарізати()); </a:t>
            </a:r>
            <a:endParaRPr lang="en-US" sz="28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uk-UA" sz="2800" b="0" i="0" dirty="0">
                <a:solidFill>
                  <a:srgbClr val="000000"/>
                </a:solidFill>
                <a:effectLst/>
                <a:latin typeface="Menlo"/>
              </a:rPr>
              <a:t>}</a:t>
            </a:r>
            <a:endParaRPr lang="uk-UA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B2825-DB11-4CE3-A113-520BB9F70F4B}"/>
              </a:ext>
            </a:extLst>
          </p:cNvPr>
          <p:cNvSpPr txBox="1"/>
          <p:nvPr/>
        </p:nvSpPr>
        <p:spPr>
          <a:xfrm>
            <a:off x="4484016" y="139715"/>
            <a:ext cx="322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/>
              <a:t>Приклад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5189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24E90E-BFC9-4F65-B7A6-F607A7E76DCE}" type="slidenum">
              <a:rPr lang="ru-RU" altLang="ru-RU" b="0" smtClean="0"/>
              <a:pPr eaLnBrk="1" hangingPunct="1"/>
              <a:t>8</a:t>
            </a:fld>
            <a:endParaRPr lang="ru-RU" altLang="ru-RU" b="0"/>
          </a:p>
        </p:txBody>
      </p:sp>
      <p:sp>
        <p:nvSpPr>
          <p:cNvPr id="91139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919288" y="288926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3000" dirty="0"/>
              <a:t>Цикл з </a:t>
            </a:r>
            <a:r>
              <a:rPr lang="ru-RU" altLang="ru-RU" sz="3000" dirty="0" err="1"/>
              <a:t>умовою</a:t>
            </a:r>
            <a:endParaRPr lang="ru-RU" altLang="ru-RU" sz="3000" dirty="0"/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1908175" y="1001713"/>
            <a:ext cx="8339138" cy="1311128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	while ( </a:t>
            </a:r>
            <a:r>
              <a:rPr lang="ru-RU" sz="2400" i="1" dirty="0" err="1">
                <a:solidFill>
                  <a:srgbClr val="3333FF"/>
                </a:solidFill>
                <a:latin typeface="Comic Sans MS" pitchFamily="66" charset="0"/>
              </a:rPr>
              <a:t>умова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){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ru-RU" sz="2400" dirty="0">
                <a:latin typeface="Courier New" pitchFamily="49" charset="0"/>
              </a:rPr>
              <a:t>   </a:t>
            </a:r>
            <a:r>
              <a:rPr lang="en-US" sz="2400" dirty="0">
                <a:solidFill>
                  <a:srgbClr val="3333FF"/>
                </a:solidFill>
                <a:latin typeface="Courier New" pitchFamily="49" charset="0"/>
              </a:rPr>
              <a:t>// </a:t>
            </a:r>
            <a:r>
              <a:rPr lang="ru-RU" sz="2400" i="1" dirty="0">
                <a:solidFill>
                  <a:srgbClr val="3333FF"/>
                </a:solidFill>
                <a:latin typeface="Comic Sans MS" pitchFamily="66" charset="0"/>
              </a:rPr>
              <a:t>т</a:t>
            </a:r>
            <a:r>
              <a:rPr lang="uk-UA" sz="2400" i="1" dirty="0">
                <a:solidFill>
                  <a:srgbClr val="3333FF"/>
                </a:solidFill>
                <a:latin typeface="Comic Sans MS" pitchFamily="66" charset="0"/>
              </a:rPr>
              <a:t>і</a:t>
            </a:r>
            <a:r>
              <a:rPr lang="ru-RU" sz="2400" i="1" dirty="0" err="1">
                <a:solidFill>
                  <a:srgbClr val="3333FF"/>
                </a:solidFill>
                <a:latin typeface="Comic Sans MS" pitchFamily="66" charset="0"/>
              </a:rPr>
              <a:t>ло</a:t>
            </a:r>
            <a:r>
              <a:rPr lang="ru-RU" sz="2400" i="1" dirty="0">
                <a:solidFill>
                  <a:srgbClr val="3333FF"/>
                </a:solidFill>
                <a:latin typeface="Comic Sans MS" pitchFamily="66" charset="0"/>
              </a:rPr>
              <a:t> цикл</a:t>
            </a:r>
            <a:r>
              <a:rPr lang="uk-UA" sz="2400" i="1" dirty="0">
                <a:solidFill>
                  <a:srgbClr val="3333FF"/>
                </a:solidFill>
                <a:latin typeface="Comic Sans MS" pitchFamily="66" charset="0"/>
              </a:rPr>
              <a:t>у</a:t>
            </a:r>
            <a:r>
              <a:rPr lang="en-US" sz="2400" dirty="0">
                <a:latin typeface="Courier New" pitchFamily="49" charset="0"/>
              </a:rPr>
              <a:t>     </a:t>
            </a:r>
          </a:p>
          <a:p>
            <a:pPr marL="176213" indent="-176213"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 }</a:t>
            </a:r>
          </a:p>
        </p:txBody>
      </p:sp>
      <p:sp>
        <p:nvSpPr>
          <p:cNvPr id="659462" name="Text Box 6"/>
          <p:cNvSpPr txBox="1">
            <a:spLocks noChangeArrowheads="1"/>
          </p:cNvSpPr>
          <p:nvPr/>
        </p:nvSpPr>
        <p:spPr bwMode="auto">
          <a:xfrm>
            <a:off x="1808163" y="2770188"/>
            <a:ext cx="8420100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 err="1">
                <a:solidFill>
                  <a:srgbClr val="3333FF"/>
                </a:solidFill>
              </a:rPr>
              <a:t>Особливості</a:t>
            </a:r>
            <a:r>
              <a:rPr lang="ru-RU" altLang="ru-RU" sz="2400" dirty="0">
                <a:solidFill>
                  <a:srgbClr val="3333FF"/>
                </a:solidFill>
              </a:rPr>
              <a:t>: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/>
              <a:t>Можно </a:t>
            </a:r>
            <a:r>
              <a:rPr lang="ru-RU" altLang="ru-RU" sz="2400" b="0" dirty="0" err="1"/>
              <a:t>використовувати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складні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умови</a:t>
            </a:r>
            <a:r>
              <a:rPr lang="ru-RU" altLang="ru-RU" sz="2400" b="0" dirty="0"/>
              <a:t>:</a:t>
            </a:r>
            <a:endParaRPr lang="en-US" altLang="ru-RU" sz="2400" b="0" dirty="0"/>
          </a:p>
          <a:p>
            <a:pPr lvl="1" eaLnBrk="1" hangingPunct="1">
              <a:spcBef>
                <a:spcPct val="215000"/>
              </a:spcBef>
              <a:buFontTx/>
              <a:buChar char="•"/>
            </a:pPr>
            <a:r>
              <a:rPr lang="ru-RU" altLang="ru-RU" sz="2400" b="0" dirty="0" err="1"/>
              <a:t>якщо</a:t>
            </a:r>
            <a:r>
              <a:rPr lang="ru-RU" altLang="ru-RU" sz="2400" b="0" dirty="0"/>
              <a:t> в </a:t>
            </a:r>
            <a:r>
              <a:rPr lang="ru-RU" altLang="ru-RU" sz="2400" b="0" dirty="0" err="1"/>
              <a:t>тілі</a:t>
            </a:r>
            <a:r>
              <a:rPr lang="ru-RU" altLang="ru-RU" sz="2400" b="0" dirty="0"/>
              <a:t> циклу </a:t>
            </a:r>
            <a:r>
              <a:rPr lang="ru-RU" altLang="ru-RU" sz="2400" b="0" dirty="0" err="1"/>
              <a:t>тільки</a:t>
            </a:r>
            <a:r>
              <a:rPr lang="ru-RU" altLang="ru-RU" sz="2400" b="0" dirty="0"/>
              <a:t> один оператор, то скобки </a:t>
            </a:r>
            <a:r>
              <a:rPr lang="en-US" altLang="ru-RU" sz="2400" dirty="0">
                <a:solidFill>
                  <a:srgbClr val="0000FF"/>
                </a:solidFill>
                <a:latin typeface="Courier New" pitchFamily="49" charset="0"/>
              </a:rPr>
              <a:t>{}</a:t>
            </a:r>
            <a:r>
              <a:rPr lang="en-US" altLang="ru-RU" sz="2400" b="0" dirty="0"/>
              <a:t> </a:t>
            </a:r>
            <a:r>
              <a:rPr lang="ru-RU" altLang="ru-RU" sz="2400" b="0" dirty="0"/>
              <a:t>можно не </a:t>
            </a:r>
            <a:r>
              <a:rPr lang="ru-RU" altLang="ru-RU" sz="2400" b="0" dirty="0" err="1"/>
              <a:t>писати</a:t>
            </a:r>
            <a:r>
              <a:rPr lang="ru-RU" altLang="ru-RU" sz="2400" b="0" dirty="0"/>
              <a:t>:</a:t>
            </a:r>
          </a:p>
        </p:txBody>
      </p:sp>
      <p:sp>
        <p:nvSpPr>
          <p:cNvPr id="659463" name="Rectangle 7"/>
          <p:cNvSpPr>
            <a:spLocks noChangeArrowheads="1"/>
          </p:cNvSpPr>
          <p:nvPr/>
        </p:nvSpPr>
        <p:spPr bwMode="auto">
          <a:xfrm>
            <a:off x="2792414" y="3810000"/>
            <a:ext cx="5786437" cy="463846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>
                <a:latin typeface="Courier New" pitchFamily="49" charset="0"/>
              </a:rPr>
              <a:t>while </a:t>
            </a:r>
            <a:r>
              <a:rPr lang="en-US" sz="2400"/>
              <a:t> ( </a:t>
            </a:r>
            <a:r>
              <a:rPr lang="da-DK" sz="2400">
                <a:latin typeface="Courier New" pitchFamily="49" charset="0"/>
              </a:rPr>
              <a:t>a</a:t>
            </a:r>
            <a:r>
              <a:rPr lang="en-US"/>
              <a:t> </a:t>
            </a:r>
            <a:r>
              <a:rPr lang="da-DK" sz="2400">
                <a:latin typeface="Courier New" pitchFamily="49" charset="0"/>
              </a:rPr>
              <a:t>&lt;</a:t>
            </a:r>
            <a:r>
              <a:rPr lang="en-US"/>
              <a:t> </a:t>
            </a:r>
            <a:r>
              <a:rPr lang="da-DK" sz="2400">
                <a:latin typeface="Courier New" pitchFamily="49" charset="0"/>
              </a:rPr>
              <a:t>b &amp;&amp; b</a:t>
            </a:r>
            <a:r>
              <a:rPr lang="en-US"/>
              <a:t> </a:t>
            </a:r>
            <a:r>
              <a:rPr lang="da-DK" sz="2400">
                <a:latin typeface="Courier New" pitchFamily="49" charset="0"/>
              </a:rPr>
              <a:t>&lt;</a:t>
            </a:r>
            <a:r>
              <a:rPr lang="en-US"/>
              <a:t> </a:t>
            </a:r>
            <a:r>
              <a:rPr lang="da-DK" sz="2400">
                <a:latin typeface="Courier New" pitchFamily="49" charset="0"/>
              </a:rPr>
              <a:t>c )</a:t>
            </a:r>
            <a:r>
              <a:rPr lang="ru-RU" sz="2400">
                <a:latin typeface="Courier New" pitchFamily="49" charset="0"/>
              </a:rPr>
              <a:t> </a:t>
            </a:r>
            <a:r>
              <a:rPr lang="da-DK" sz="2400">
                <a:latin typeface="Courier New" pitchFamily="49" charset="0"/>
              </a:rPr>
              <a:t>{ ... }</a:t>
            </a:r>
            <a:endParaRPr lang="ru-RU" sz="2400">
              <a:latin typeface="Courier New" pitchFamily="49" charset="0"/>
            </a:endParaRPr>
          </a:p>
        </p:txBody>
      </p:sp>
      <p:sp>
        <p:nvSpPr>
          <p:cNvPr id="659464" name="Rectangle 8"/>
          <p:cNvSpPr>
            <a:spLocks noChangeArrowheads="1"/>
          </p:cNvSpPr>
          <p:nvPr/>
        </p:nvSpPr>
        <p:spPr bwMode="auto">
          <a:xfrm>
            <a:off x="2851150" y="5254625"/>
            <a:ext cx="5797550" cy="463846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while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( a &lt; b ) </a:t>
            </a:r>
            <a:r>
              <a:rPr lang="en-US" sz="2400" dirty="0">
                <a:latin typeface="Courier New" pitchFamily="49" charset="0"/>
              </a:rPr>
              <a:t>a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</a:rPr>
              <a:t>++;</a:t>
            </a:r>
            <a:endParaRPr lang="ru-RU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8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1" grpId="0" animBg="1"/>
      <p:bldP spid="659462" grpId="0" build="p"/>
      <p:bldP spid="659463" grpId="0" animBg="1"/>
      <p:bldP spid="6594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546C1D-4349-45DD-B89C-03E18B3EDE9E}" type="slidenum">
              <a:rPr lang="ru-RU" altLang="ru-RU" b="0" smtClean="0"/>
              <a:pPr eaLnBrk="1" hangingPunct="1"/>
              <a:t>9</a:t>
            </a:fld>
            <a:endParaRPr lang="ru-RU" altLang="ru-RU" b="0"/>
          </a:p>
        </p:txBody>
      </p:sp>
      <p:sp>
        <p:nvSpPr>
          <p:cNvPr id="92163" name="Line 2"/>
          <p:cNvSpPr>
            <a:spLocks noChangeShapeType="1"/>
          </p:cNvSpPr>
          <p:nvPr/>
        </p:nvSpPr>
        <p:spPr bwMode="auto">
          <a:xfrm>
            <a:off x="1900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7642225" y="884239"/>
            <a:ext cx="6731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ru-RU" altLang="ru-RU" sz="1000" b="0">
              <a:latin typeface="Times New Roman" pitchFamily="18" charset="0"/>
            </a:endParaRPr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1919288" y="288926"/>
            <a:ext cx="81407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sz="3000" dirty="0" err="1"/>
              <a:t>Властивості</a:t>
            </a:r>
            <a:r>
              <a:rPr lang="ru-RU" sz="3000" dirty="0"/>
              <a:t> цикла</a:t>
            </a:r>
            <a:r>
              <a:rPr lang="en-US" sz="3000" dirty="0"/>
              <a:t> while</a:t>
            </a:r>
            <a:endParaRPr lang="ru-RU" altLang="ru-RU" sz="3000" dirty="0"/>
          </a:p>
        </p:txBody>
      </p:sp>
      <p:sp>
        <p:nvSpPr>
          <p:cNvPr id="661509" name="Text Box 5"/>
          <p:cNvSpPr txBox="1">
            <a:spLocks noChangeArrowheads="1"/>
          </p:cNvSpPr>
          <p:nvPr/>
        </p:nvSpPr>
        <p:spPr bwMode="auto">
          <a:xfrm>
            <a:off x="1885950" y="1039748"/>
            <a:ext cx="8420100" cy="502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628650" indent="-268288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/>
              <a:t>умова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перераховується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кожен</a:t>
            </a:r>
            <a:r>
              <a:rPr lang="ru-RU" altLang="ru-RU" sz="2400" b="0" dirty="0"/>
              <a:t> раз при </a:t>
            </a:r>
            <a:r>
              <a:rPr lang="ru-RU" altLang="ru-RU" sz="2400" b="0" dirty="0" err="1"/>
              <a:t>вході</a:t>
            </a:r>
            <a:r>
              <a:rPr lang="ru-RU" altLang="ru-RU" sz="2400" b="0" dirty="0"/>
              <a:t> до циклу 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/>
              <a:t>Якщо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умова</a:t>
            </a:r>
            <a:r>
              <a:rPr lang="ru-RU" altLang="ru-RU" sz="2400" b="0" dirty="0"/>
              <a:t> на </a:t>
            </a:r>
            <a:r>
              <a:rPr lang="ru-RU" altLang="ru-RU" sz="2400" b="0" dirty="0" err="1"/>
              <a:t>вході</a:t>
            </a:r>
            <a:r>
              <a:rPr lang="ru-RU" altLang="ru-RU" sz="2400" b="0" dirty="0"/>
              <a:t> в цикл </a:t>
            </a:r>
            <a:r>
              <a:rPr lang="en-US" altLang="ru-RU" sz="2400" b="0" dirty="0"/>
              <a:t>false</a:t>
            </a:r>
            <a:r>
              <a:rPr lang="uk-UA" altLang="ru-RU" sz="2400" b="0" dirty="0"/>
              <a:t>, </a:t>
            </a:r>
            <a:r>
              <a:rPr lang="ru-RU" altLang="ru-RU" sz="2400" b="0" dirty="0"/>
              <a:t>то цикл не </a:t>
            </a:r>
            <a:r>
              <a:rPr lang="ru-RU" altLang="ru-RU" sz="2400" b="0" dirty="0" err="1"/>
              <a:t>викону</a:t>
            </a:r>
            <a:r>
              <a:rPr lang="uk-UA" altLang="ru-RU" sz="2400" b="0" dirty="0" err="1"/>
              <a:t>ється</a:t>
            </a:r>
            <a:r>
              <a:rPr lang="uk-UA" altLang="ru-RU" sz="2400" b="0" dirty="0"/>
              <a:t> взагалі</a:t>
            </a:r>
            <a:r>
              <a:rPr lang="ru-RU" altLang="ru-RU" sz="2400" b="0" dirty="0"/>
              <a:t> </a:t>
            </a:r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/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/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/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r>
              <a:rPr lang="ru-RU" altLang="ru-RU" sz="2400" b="0" dirty="0" err="1"/>
              <a:t>Якщо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умова</a:t>
            </a:r>
            <a:r>
              <a:rPr lang="ru-RU" altLang="ru-RU" sz="2400" b="0" dirty="0"/>
              <a:t> </a:t>
            </a:r>
            <a:r>
              <a:rPr lang="ru-RU" altLang="ru-RU" sz="2400" b="0" dirty="0" err="1"/>
              <a:t>ніколи</a:t>
            </a:r>
            <a:r>
              <a:rPr lang="ru-RU" altLang="ru-RU" sz="2400" b="0" dirty="0"/>
              <a:t> не становиться </a:t>
            </a:r>
            <a:r>
              <a:rPr lang="en-US" altLang="ru-RU" sz="2400" b="0" dirty="0"/>
              <a:t>false, </a:t>
            </a:r>
            <a:r>
              <a:rPr lang="uk-UA" altLang="ru-RU" sz="2400" b="0" dirty="0"/>
              <a:t>то </a:t>
            </a:r>
            <a:r>
              <a:rPr lang="uk-UA" altLang="ru-RU" sz="2400" b="0" dirty="0" err="1"/>
              <a:t>программа</a:t>
            </a:r>
            <a:r>
              <a:rPr lang="uk-UA" altLang="ru-RU" sz="2400" b="0" dirty="0"/>
              <a:t> зациклюється</a:t>
            </a:r>
            <a:endParaRPr lang="ru-RU" altLang="ru-RU" sz="2400" dirty="0"/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/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/>
          </a:p>
          <a:p>
            <a:pPr lvl="1" eaLnBrk="1" hangingPunct="1">
              <a:spcBef>
                <a:spcPct val="15000"/>
              </a:spcBef>
              <a:buFontTx/>
              <a:buChar char="•"/>
            </a:pPr>
            <a:endParaRPr lang="ru-RU" altLang="ru-RU" sz="2400" b="0" dirty="0"/>
          </a:p>
          <a:p>
            <a:pPr marL="360362" lvl="1" indent="0" eaLnBrk="1" hangingPunct="1">
              <a:spcBef>
                <a:spcPct val="15000"/>
              </a:spcBef>
            </a:pPr>
            <a:endParaRPr lang="ru-RU" altLang="ru-RU" sz="2400" b="0" dirty="0"/>
          </a:p>
        </p:txBody>
      </p:sp>
      <p:sp>
        <p:nvSpPr>
          <p:cNvPr id="661510" name="Rectangle 6"/>
          <p:cNvSpPr>
            <a:spLocks noChangeArrowheads="1"/>
          </p:cNvSpPr>
          <p:nvPr/>
        </p:nvSpPr>
        <p:spPr bwMode="auto">
          <a:xfrm>
            <a:off x="3043815" y="2528094"/>
            <a:ext cx="4773612" cy="888578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a = 4; b = 6;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while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(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a &gt; b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) a</a:t>
            </a:r>
            <a:r>
              <a:rPr lang="da-DK" dirty="0"/>
              <a:t> -</a:t>
            </a:r>
            <a:r>
              <a:rPr lang="da-DK" sz="2400" dirty="0">
                <a:latin typeface="Courier New" pitchFamily="49" charset="0"/>
              </a:rPr>
              <a:t>=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b;</a:t>
            </a:r>
            <a:endParaRPr lang="ru-RU" sz="2400" dirty="0">
              <a:latin typeface="Courier New" pitchFamily="49" charset="0"/>
            </a:endParaRPr>
          </a:p>
        </p:txBody>
      </p:sp>
      <p:sp>
        <p:nvSpPr>
          <p:cNvPr id="661511" name="Rectangle 7"/>
          <p:cNvSpPr>
            <a:spLocks noChangeArrowheads="1"/>
          </p:cNvSpPr>
          <p:nvPr/>
        </p:nvSpPr>
        <p:spPr bwMode="auto">
          <a:xfrm>
            <a:off x="3041506" y="4502944"/>
            <a:ext cx="4773612" cy="888578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a = 4; b = 6;</a:t>
            </a:r>
            <a:endParaRPr lang="ru-RU" sz="2400" dirty="0">
              <a:latin typeface="Courier New" pitchFamily="49" charset="0"/>
            </a:endParaRPr>
          </a:p>
          <a:p>
            <a:pPr>
              <a:spcBef>
                <a:spcPct val="15000"/>
              </a:spcBef>
              <a:defRPr/>
            </a:pPr>
            <a:r>
              <a:rPr lang="en-US" sz="2400" dirty="0">
                <a:latin typeface="Courier New" pitchFamily="49" charset="0"/>
              </a:rPr>
              <a:t>while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(</a:t>
            </a:r>
            <a:r>
              <a:rPr lang="da-DK" sz="2400" dirty="0"/>
              <a:t> </a:t>
            </a:r>
            <a:r>
              <a:rPr lang="da-DK" sz="2400" dirty="0">
                <a:latin typeface="Courier New" pitchFamily="49" charset="0"/>
              </a:rPr>
              <a:t>a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&lt;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b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) d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=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a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+</a:t>
            </a:r>
            <a:r>
              <a:rPr lang="da-DK" dirty="0"/>
              <a:t> </a:t>
            </a:r>
            <a:r>
              <a:rPr lang="da-DK" sz="2400" dirty="0">
                <a:latin typeface="Courier New" pitchFamily="49" charset="0"/>
              </a:rPr>
              <a:t>b;</a:t>
            </a:r>
            <a:endParaRPr lang="ru-RU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4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9" grpId="0" build="p"/>
      <p:bldP spid="661510" grpId="0" animBg="1"/>
      <p:bldP spid="66151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1584</Words>
  <Application>Microsoft Office PowerPoint</Application>
  <PresentationFormat>Широкоэкранный</PresentationFormat>
  <Paragraphs>176</Paragraphs>
  <Slides>18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Comic Sans MS</vt:lpstr>
      <vt:lpstr>Courier New</vt:lpstr>
      <vt:lpstr>Menlo</vt:lpstr>
      <vt:lpstr>Söhne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28</cp:revision>
  <dcterms:created xsi:type="dcterms:W3CDTF">2023-10-27T12:31:49Z</dcterms:created>
  <dcterms:modified xsi:type="dcterms:W3CDTF">2023-11-01T19:19:22Z</dcterms:modified>
</cp:coreProperties>
</file>