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0EE8-BB09-4D9B-ACB2-899639A59373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F40A0-C126-4173-ACD7-9E731B85DBC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51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40A0-C126-4173-ACD7-9E731B85DBC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781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40A0-C126-4173-ACD7-9E731B85DBC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596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FB5FA-2568-4906-ACF8-141DF86A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A7869-3199-40E1-B73D-0D788589F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53A11-B5C9-494A-9EF8-CE5B5011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C9501-31C5-4CC1-97C5-A833F28D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9180-482C-4DED-A9A5-0E80920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00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ADC31-7D47-4057-8AA6-AE869922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2D2AC-B356-4F77-9341-9CADB311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A37C0-F0BE-425E-90C8-9CB3CEE0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35196-DCD7-4150-9347-2BF7130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D71EA-6D9E-4325-99A2-CCF9ACEF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9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30C89B-C27D-43F1-A51D-AA32A1099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E8628B-AC1C-4A61-AC1E-365703A1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ADFD6-D328-4037-A4C5-924C7D8C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7A2D8-6119-49FA-9417-CFC38BFD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ACAA6-5AB6-446F-AE77-C700EA4D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648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DFC9-B78B-481A-BF55-D15FE6C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16204-F341-4D6B-A1E2-7DF6ABB3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5C3BD-05C9-42A4-90CA-4DD6E1A3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F089B6-8B9B-40DC-8CF8-1E1CFE19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12D76-760C-4AFE-B558-61DEC130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8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FDBBA-2DE3-43FF-8087-11049CE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7C5128-1FCA-4304-9642-E4D10F9A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3B803-764B-41B1-8B5C-A691C73C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39F7F-3E1B-4115-9C4D-496CB0A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CCB8F-D126-40E4-8B10-09DC9187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30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C7D0F-4241-435E-B597-FE34D9F1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33D09-D437-4665-AF42-7BABD206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0FD15E-727D-4860-89E3-6CF0CB82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B9309-56CB-437D-9C9C-D0304BC2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F2B8AD-2145-4F6A-819D-4625A3D2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80569-0E82-4B46-9A5F-8331DAA4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7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1AFEE-D392-4D7C-AB7E-EB6DFE6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C77FB-F838-4DEA-A455-1401ABAF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E6D49A-525D-4732-A372-1BDCD3DA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E8FC7C-CC97-4B07-B690-EA79394A5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4F2F80-BC46-4A41-AEBA-D9D38DE2D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DF9376-17F0-4CA4-9261-36DE3B2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773989-D23A-44DD-AADA-732C8138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466895-A128-4DF5-8979-C7919CFF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9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E5F19-3F2A-4CBE-A84A-B311902C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550B77-D077-4320-BED2-3E53C2D1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222CAA-8A70-47EA-A8B4-0D671659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9ECD7F-BCB0-47E3-8844-3E5B36BE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848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2D5051-B69A-4F92-8CBD-4CED102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54C672-BF4B-4BE3-B6F8-7348DE55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44A3EF-B566-4323-8736-4D260F57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9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55A6D-E4A1-48F3-9461-75FC0C06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DCE3C-91B5-4A4E-84D2-1F590A2E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D324E-97DF-4B05-9EDF-5DC29DE9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FEC89E-844B-4D0E-AE50-F10AEFAC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4E93A-8AEC-4289-8240-57E17EF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0B8EB-97E2-46D2-AE4A-4B6484F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8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F6029-899E-45E7-8395-B945E057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4B72B9-E150-4B09-89C8-E92A526D3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6B3C8E-85AE-4851-8EEF-DE86D7E9F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1AC0DF-5AB2-449C-AC55-2D67F4D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57AFF1-5F32-4296-A1B1-74CA21F8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8F22AA-F5D9-4B03-AAB6-DCA4665A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06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13693-0858-4F6F-9598-65A6644B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B0008-6AEB-4BA4-AA53-2A1E8F2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EEB7A-3467-4BB4-9414-C1050410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155F-0EA8-4608-9748-615CE40E00AD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852F5-2150-43BC-BFBB-27C36A1A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814F9-BA8C-4CEF-A8E1-2672728D3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7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2567231"/>
            <a:ext cx="870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Math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C6A8F-A08D-4597-95EA-E31294099DB5}"/>
              </a:ext>
            </a:extLst>
          </p:cNvPr>
          <p:cNvSpPr txBox="1"/>
          <p:nvPr/>
        </p:nvSpPr>
        <p:spPr>
          <a:xfrm>
            <a:off x="0" y="0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чисел. 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AEE1D-6197-4F78-976B-AD07131D2413}"/>
              </a:ext>
            </a:extLst>
          </p:cNvPr>
          <p:cNvSpPr txBox="1"/>
          <p:nvPr/>
        </p:nvSpPr>
        <p:spPr>
          <a:xfrm>
            <a:off x="511403" y="746469"/>
            <a:ext cx="1085732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Menlo"/>
              </a:rPr>
              <a:t>public class </a:t>
            </a:r>
            <a:r>
              <a:rPr lang="en-US" sz="1400" b="1" i="0" dirty="0" err="1">
                <a:effectLst/>
                <a:latin typeface="Menlo"/>
              </a:rPr>
              <a:t>MathExample</a:t>
            </a:r>
            <a:r>
              <a:rPr lang="en-US" sz="1400" b="1" i="0" dirty="0">
                <a:effectLst/>
                <a:latin typeface="Menlo"/>
              </a:rPr>
              <a:t> {</a:t>
            </a:r>
          </a:p>
          <a:p>
            <a:r>
              <a:rPr lang="en-US" sz="1400" b="1" i="0" dirty="0">
                <a:effectLst/>
                <a:latin typeface="Menlo"/>
              </a:rPr>
              <a:t>    public static void main(String[] </a:t>
            </a:r>
            <a:r>
              <a:rPr lang="en-US" sz="1400" b="1" i="0" dirty="0" err="1">
                <a:effectLst/>
                <a:latin typeface="Menlo"/>
              </a:rPr>
              <a:t>args</a:t>
            </a:r>
            <a:r>
              <a:rPr lang="en-US" sz="1400" b="1" i="0" dirty="0">
                <a:effectLst/>
                <a:latin typeface="Menlo"/>
              </a:rPr>
              <a:t>) {</a:t>
            </a:r>
          </a:p>
          <a:p>
            <a:r>
              <a:rPr lang="en-US" sz="1400" b="1" i="0" dirty="0">
                <a:effectLst/>
                <a:latin typeface="Menlo"/>
              </a:rPr>
              <a:t>        // </a:t>
            </a:r>
            <a:r>
              <a:rPr lang="uk-UA" sz="1400" b="1" i="0" dirty="0">
                <a:effectLst/>
                <a:latin typeface="Menlo"/>
              </a:rPr>
              <a:t>Карта, в якій ми будемо зберігати кількість випадінь певного числа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Map&lt;Integer, Integer&gt; map = new </a:t>
            </a:r>
            <a:r>
              <a:rPr lang="en-US" sz="1400" b="1" i="0" dirty="0" err="1">
                <a:effectLst/>
                <a:latin typeface="Menlo"/>
              </a:rPr>
              <a:t>TreeMap</a:t>
            </a:r>
            <a:r>
              <a:rPr lang="en-US" sz="1400" b="1" i="0" dirty="0">
                <a:effectLst/>
                <a:latin typeface="Menlo"/>
              </a:rPr>
              <a:t>&lt;&gt;(); // </a:t>
            </a:r>
            <a:r>
              <a:rPr lang="uk-UA" sz="1400" b="1" i="0" dirty="0">
                <a:effectLst/>
                <a:latin typeface="Menlo"/>
              </a:rPr>
              <a:t>Протягом 10000 операцій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for (int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 = 0;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 &lt; 10000;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++) {</a:t>
            </a:r>
          </a:p>
          <a:p>
            <a:r>
              <a:rPr lang="en-US" sz="1400" b="1" i="0" dirty="0">
                <a:effectLst/>
                <a:latin typeface="Menlo"/>
              </a:rPr>
              <a:t>            // </a:t>
            </a:r>
            <a:r>
              <a:rPr lang="uk-UA" sz="1400" b="1" i="0" dirty="0">
                <a:effectLst/>
                <a:latin typeface="Menlo"/>
              </a:rPr>
              <a:t>Згенеруємо випадкове число від -10 включно до 10 включно</a:t>
            </a:r>
          </a:p>
          <a:p>
            <a:r>
              <a:rPr lang="uk-UA" sz="1400" b="1" i="0" dirty="0">
                <a:effectLst/>
                <a:latin typeface="Menlo"/>
              </a:rPr>
              <a:t>            </a:t>
            </a:r>
            <a:r>
              <a:rPr lang="en-US" sz="1400" b="1" i="0" dirty="0">
                <a:effectLst/>
                <a:latin typeface="Menlo"/>
              </a:rPr>
              <a:t>final Integer 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 = </a:t>
            </a:r>
            <a:r>
              <a:rPr lang="en-US" sz="1400" b="1" i="0" dirty="0" err="1">
                <a:effectLst/>
                <a:latin typeface="Menlo"/>
              </a:rPr>
              <a:t>randomInARange</a:t>
            </a:r>
            <a:r>
              <a:rPr lang="en-US" sz="1400" b="1" i="0" dirty="0">
                <a:effectLst/>
                <a:latin typeface="Menlo"/>
              </a:rPr>
              <a:t>(-10, 10);</a:t>
            </a:r>
          </a:p>
          <a:p>
            <a:r>
              <a:rPr lang="en-US" sz="1400" b="1" i="0" dirty="0">
                <a:effectLst/>
                <a:latin typeface="Menlo"/>
              </a:rPr>
              <a:t>            if (!</a:t>
            </a:r>
            <a:r>
              <a:rPr lang="en-US" sz="1400" b="1" i="0" dirty="0" err="1">
                <a:effectLst/>
                <a:latin typeface="Menlo"/>
              </a:rPr>
              <a:t>map.containsKey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)) {</a:t>
            </a:r>
          </a:p>
          <a:p>
            <a:r>
              <a:rPr lang="en-US" sz="1400" b="1" i="0" dirty="0">
                <a:effectLst/>
                <a:latin typeface="Menlo"/>
              </a:rPr>
              <a:t>                // </a:t>
            </a:r>
            <a:r>
              <a:rPr lang="uk-UA" sz="1400" b="1" i="0" dirty="0">
                <a:effectLst/>
                <a:latin typeface="Menlo"/>
              </a:rPr>
              <a:t>Якщо карта ще не містить "</a:t>
            </a:r>
            <a:r>
              <a:rPr lang="uk-UA" sz="1400" b="1" i="0" dirty="0" err="1">
                <a:effectLst/>
                <a:latin typeface="Menlo"/>
              </a:rPr>
              <a:t>випавший</a:t>
            </a:r>
            <a:r>
              <a:rPr lang="uk-UA" sz="1400" b="1" i="0" dirty="0">
                <a:effectLst/>
                <a:latin typeface="Menlo"/>
              </a:rPr>
              <a:t> випадковий номер"</a:t>
            </a:r>
          </a:p>
          <a:p>
            <a:r>
              <a:rPr lang="uk-UA" sz="1400" b="1" i="0" dirty="0">
                <a:effectLst/>
                <a:latin typeface="Menlo"/>
              </a:rPr>
              <a:t>                // Покладемо його в карту з кількістю випадінь = 1</a:t>
            </a:r>
          </a:p>
          <a:p>
            <a:r>
              <a:rPr lang="uk-UA" sz="1400" b="1" i="0" dirty="0">
                <a:effectLst/>
                <a:latin typeface="Menlo"/>
              </a:rPr>
              <a:t>                </a:t>
            </a:r>
            <a:r>
              <a:rPr lang="en-US" sz="1400" b="1" i="0" dirty="0" err="1">
                <a:effectLst/>
                <a:latin typeface="Menlo"/>
              </a:rPr>
              <a:t>map.put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, 1);</a:t>
            </a:r>
          </a:p>
          <a:p>
            <a:r>
              <a:rPr lang="en-US" sz="1400" b="1" i="0" dirty="0">
                <a:effectLst/>
                <a:latin typeface="Menlo"/>
              </a:rPr>
              <a:t>            } else {</a:t>
            </a:r>
          </a:p>
          <a:p>
            <a:r>
              <a:rPr lang="en-US" sz="1400" b="1" i="0" dirty="0">
                <a:effectLst/>
                <a:latin typeface="Menlo"/>
              </a:rPr>
              <a:t>                // </a:t>
            </a:r>
            <a:r>
              <a:rPr lang="uk-UA" sz="1400" b="1" i="0" dirty="0">
                <a:effectLst/>
                <a:latin typeface="Menlo"/>
              </a:rPr>
              <a:t>В іншому випадку збільшимо кількість випадінь цього числа на 1</a:t>
            </a:r>
          </a:p>
          <a:p>
            <a:r>
              <a:rPr lang="uk-UA" sz="1400" b="1" i="0" dirty="0">
                <a:effectLst/>
                <a:latin typeface="Menlo"/>
              </a:rPr>
              <a:t>                </a:t>
            </a:r>
            <a:r>
              <a:rPr lang="en-US" sz="1400" b="1" i="0" dirty="0" err="1">
                <a:effectLst/>
                <a:latin typeface="Menlo"/>
              </a:rPr>
              <a:t>map.put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, </a:t>
            </a:r>
            <a:r>
              <a:rPr lang="en-US" sz="1400" b="1" i="0" dirty="0" err="1">
                <a:effectLst/>
                <a:latin typeface="Menlo"/>
              </a:rPr>
              <a:t>map.get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) + 1);</a:t>
            </a:r>
          </a:p>
          <a:p>
            <a:r>
              <a:rPr lang="en-US" sz="1400" b="1" i="0" dirty="0">
                <a:effectLst/>
                <a:latin typeface="Menlo"/>
              </a:rPr>
              <a:t>            }</a:t>
            </a:r>
          </a:p>
          <a:p>
            <a:r>
              <a:rPr lang="en-US" sz="1400" b="1" i="0" dirty="0">
                <a:effectLst/>
                <a:latin typeface="Menlo"/>
              </a:rPr>
              <a:t>        }</a:t>
            </a:r>
          </a:p>
          <a:p>
            <a:r>
              <a:rPr lang="en-US" sz="1400" b="1" i="0" dirty="0">
                <a:effectLst/>
                <a:latin typeface="Menlo"/>
              </a:rPr>
              <a:t>        // </a:t>
            </a:r>
            <a:r>
              <a:rPr lang="uk-UA" sz="1400" b="1" i="0" dirty="0">
                <a:effectLst/>
                <a:latin typeface="Menlo"/>
              </a:rPr>
              <a:t>Виведемо на екран вміст карти у форматі ключ=[значення]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for (</a:t>
            </a:r>
            <a:r>
              <a:rPr lang="en-US" sz="1400" b="1" i="0" dirty="0" err="1">
                <a:effectLst/>
                <a:latin typeface="Menlo"/>
              </a:rPr>
              <a:t>Map.Entry</a:t>
            </a:r>
            <a:r>
              <a:rPr lang="en-US" sz="1400" b="1" i="0" dirty="0">
                <a:effectLst/>
                <a:latin typeface="Menlo"/>
              </a:rPr>
              <a:t>&lt;Integer, Integer&gt; entry : </a:t>
            </a:r>
            <a:r>
              <a:rPr lang="en-US" sz="1400" b="1" i="0" dirty="0" err="1">
                <a:effectLst/>
                <a:latin typeface="Menlo"/>
              </a:rPr>
              <a:t>map.entrySet</a:t>
            </a:r>
            <a:r>
              <a:rPr lang="en-US" sz="1400" b="1" i="0" dirty="0">
                <a:effectLst/>
                <a:latin typeface="Menlo"/>
              </a:rPr>
              <a:t>()) {</a:t>
            </a:r>
          </a:p>
          <a:p>
            <a:r>
              <a:rPr lang="en-US" sz="1400" b="1" i="0" dirty="0">
                <a:effectLst/>
                <a:latin typeface="Menlo"/>
              </a:rPr>
              <a:t>            </a:t>
            </a:r>
            <a:r>
              <a:rPr lang="en-US" sz="1400" b="1" i="0" dirty="0" err="1">
                <a:effectLst/>
                <a:latin typeface="Menlo"/>
              </a:rPr>
              <a:t>System.out.println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String.format</a:t>
            </a:r>
            <a:r>
              <a:rPr lang="en-US" sz="1400" b="1" i="0" dirty="0">
                <a:effectLst/>
                <a:latin typeface="Menlo"/>
              </a:rPr>
              <a:t>("%d=[%d]", </a:t>
            </a:r>
            <a:r>
              <a:rPr lang="en-US" sz="1400" b="1" i="0" dirty="0" err="1">
                <a:effectLst/>
                <a:latin typeface="Menlo"/>
              </a:rPr>
              <a:t>entry.getKey</a:t>
            </a:r>
            <a:r>
              <a:rPr lang="en-US" sz="1400" b="1" i="0" dirty="0">
                <a:effectLst/>
                <a:latin typeface="Menlo"/>
              </a:rPr>
              <a:t>(), </a:t>
            </a:r>
            <a:r>
              <a:rPr lang="en-US" sz="1400" b="1" i="0" dirty="0" err="1">
                <a:effectLst/>
                <a:latin typeface="Menlo"/>
              </a:rPr>
              <a:t>entry.getValue</a:t>
            </a:r>
            <a:r>
              <a:rPr lang="en-US" sz="1400" b="1" i="0" dirty="0">
                <a:effectLst/>
                <a:latin typeface="Menlo"/>
              </a:rPr>
              <a:t>()));</a:t>
            </a:r>
          </a:p>
          <a:p>
            <a:r>
              <a:rPr lang="en-US" sz="1400" b="1" i="0" dirty="0">
                <a:effectLst/>
                <a:latin typeface="Menlo"/>
              </a:rPr>
              <a:t>        }</a:t>
            </a:r>
          </a:p>
          <a:p>
            <a:r>
              <a:rPr lang="en-US" sz="1400" b="1" i="0" dirty="0">
                <a:effectLst/>
                <a:latin typeface="Menlo"/>
              </a:rPr>
              <a:t>    }</a:t>
            </a:r>
          </a:p>
          <a:p>
            <a:endParaRPr lang="en-US" sz="1400" b="1" i="0" dirty="0">
              <a:effectLst/>
              <a:latin typeface="Menlo"/>
            </a:endParaRPr>
          </a:p>
          <a:p>
            <a:r>
              <a:rPr lang="en-US" sz="1400" b="1" i="0" dirty="0">
                <a:effectLst/>
                <a:latin typeface="Menlo"/>
              </a:rPr>
              <a:t>    static int </a:t>
            </a:r>
            <a:r>
              <a:rPr lang="en-US" sz="1400" b="1" i="0" dirty="0" err="1">
                <a:effectLst/>
                <a:latin typeface="Menlo"/>
              </a:rPr>
              <a:t>randomInARange</a:t>
            </a:r>
            <a:r>
              <a:rPr lang="en-US" sz="1400" b="1" i="0" dirty="0">
                <a:effectLst/>
                <a:latin typeface="Menlo"/>
              </a:rPr>
              <a:t>(int min, int max) {</a:t>
            </a:r>
          </a:p>
          <a:p>
            <a:r>
              <a:rPr lang="en-US" sz="1400" b="1" i="0" dirty="0">
                <a:effectLst/>
                <a:latin typeface="Menlo"/>
              </a:rPr>
              <a:t>        return (int) (</a:t>
            </a:r>
            <a:r>
              <a:rPr lang="en-US" sz="1400" b="1" i="0" dirty="0" err="1">
                <a:effectLst/>
                <a:latin typeface="Menlo"/>
              </a:rPr>
              <a:t>Math.random</a:t>
            </a:r>
            <a:r>
              <a:rPr lang="en-US" sz="1400" b="1" i="0" dirty="0">
                <a:effectLst/>
                <a:latin typeface="Menlo"/>
              </a:rPr>
              <a:t>() * ((max - min) + 1)) + min;</a:t>
            </a:r>
          </a:p>
          <a:p>
            <a:r>
              <a:rPr lang="en-US" sz="1400" b="1" i="0" dirty="0">
                <a:effectLst/>
                <a:latin typeface="Menlo"/>
              </a:rPr>
              <a:t>    }</a:t>
            </a:r>
          </a:p>
          <a:p>
            <a:r>
              <a:rPr lang="en-US" sz="1400" b="1" i="0" dirty="0">
                <a:effectLst/>
                <a:latin typeface="Menlo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E5996-4C26-4F9A-BAF8-EC73A2EE0C6B}"/>
              </a:ext>
            </a:extLst>
          </p:cNvPr>
          <p:cNvSpPr txBox="1"/>
          <p:nvPr/>
        </p:nvSpPr>
        <p:spPr>
          <a:xfrm>
            <a:off x="8968034" y="938940"/>
            <a:ext cx="271256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Консоль</a:t>
            </a:r>
          </a:p>
          <a:p>
            <a:br>
              <a:rPr lang="uk-UA" sz="1400" b="0" i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-10=[482]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-9=[495]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-8=[472]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-7=[514]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-6=[457]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-5=[465]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-4=[486]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-3=[500]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-2=[490]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-1=[466]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0=[458]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1=[488]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2=[461]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3=[470]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4=[464]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5=[463]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6=[484]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7=[479]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8=[459]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9=[503]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10=[444]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Process finished with exit code 0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808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7F662-2C5F-4EA8-BDCC-90464731A0CA}"/>
              </a:ext>
            </a:extLst>
          </p:cNvPr>
          <p:cNvSpPr txBox="1"/>
          <p:nvPr/>
        </p:nvSpPr>
        <p:spPr>
          <a:xfrm>
            <a:off x="0" y="161065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CEFF9-5ECE-4697-BCD6-79886345D1B6}"/>
              </a:ext>
            </a:extLst>
          </p:cNvPr>
          <p:cNvSpPr txBox="1"/>
          <p:nvPr/>
        </p:nvSpPr>
        <p:spPr>
          <a:xfrm>
            <a:off x="426562" y="868951"/>
            <a:ext cx="67189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округлення чисел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із інструментів є методи класу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 точніше методи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округляє так, як звичайно обивателю. Якщо дробова частина числа більша чи дорівнює 0.5, то число буде округлено у більшу сторону, інакше в меншу.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завжди, незалежно від значень дробової частини, округляє число меншу сторону (у бік негативної нескінченності).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навпаки, незалежно від значень дробової частини, округляє числа у велику сторону (у бік позитивної нескінченності). Погляньмо на приклади:</a:t>
            </a:r>
          </a:p>
        </p:txBody>
      </p:sp>
    </p:spTree>
    <p:extLst>
      <p:ext uri="{BB962C8B-B14F-4D97-AF65-F5344CB8AC3E}">
        <p14:creationId xmlns:p14="http://schemas.microsoft.com/office/powerpoint/2010/main" val="343975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28B75-4C1D-42FF-895B-ED33DFC32F35}"/>
              </a:ext>
            </a:extLst>
          </p:cNvPr>
          <p:cNvSpPr txBox="1"/>
          <p:nvPr/>
        </p:nvSpPr>
        <p:spPr>
          <a:xfrm>
            <a:off x="0" y="161065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Округлення. 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C3AA-8A06-45E4-90C5-FC36C15D9587}"/>
              </a:ext>
            </a:extLst>
          </p:cNvPr>
          <p:cNvSpPr txBox="1"/>
          <p:nvPr/>
        </p:nvSpPr>
        <p:spPr>
          <a:xfrm>
            <a:off x="3231430" y="1180035"/>
            <a:ext cx="572913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42980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A130F-2517-41C2-907F-5F93FAB3A007}"/>
              </a:ext>
            </a:extLst>
          </p:cNvPr>
          <p:cNvSpPr txBox="1"/>
          <p:nvPr/>
        </p:nvSpPr>
        <p:spPr>
          <a:xfrm>
            <a:off x="407707" y="1149427"/>
            <a:ext cx="114700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розташовується в пакеті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надає набір статичних методів для здійснення низки різних математичних обчислень. Нижче наведено приклади обчислень, для яких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 бути корисним: 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абсолютних значень (значень за модулем)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значень тригонометричних функцій (синусів,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тощо)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 в різні ступені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 різних ступенів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 та ін.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54343-D575-4E24-8449-03D5A1E00DB5}"/>
              </a:ext>
            </a:extLst>
          </p:cNvPr>
          <p:cNvSpPr txBox="1"/>
          <p:nvPr/>
        </p:nvSpPr>
        <p:spPr>
          <a:xfrm>
            <a:off x="0" y="244940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</p:spTree>
    <p:extLst>
      <p:ext uri="{BB962C8B-B14F-4D97-AF65-F5344CB8AC3E}">
        <p14:creationId xmlns:p14="http://schemas.microsoft.com/office/powerpoint/2010/main" val="225045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C8837-8C89-435D-A457-4CBD8D9327CF}"/>
              </a:ext>
            </a:extLst>
          </p:cNvPr>
          <p:cNvSpPr txBox="1"/>
          <p:nvPr/>
        </p:nvSpPr>
        <p:spPr>
          <a:xfrm>
            <a:off x="725864" y="1574276"/>
            <a:ext cx="5637229" cy="149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45E8B-584B-4F94-877C-2F3130B11A60}"/>
              </a:ext>
            </a:extLst>
          </p:cNvPr>
          <p:cNvSpPr txBox="1"/>
          <p:nvPr/>
        </p:nvSpPr>
        <p:spPr>
          <a:xfrm>
            <a:off x="725864" y="1052333"/>
            <a:ext cx="91157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Почнемо розбір класу з методів, які дозволяють обчислити значення модуля. За це відповідає метод </a:t>
            </a:r>
            <a:r>
              <a:rPr lang="uk-UA" sz="2400" dirty="0" err="1"/>
              <a:t>abs</a:t>
            </a:r>
            <a:r>
              <a:rPr lang="uk-UA" sz="2400" dirty="0"/>
              <a:t>. Цей метод перевантажений й у класі </a:t>
            </a:r>
            <a:r>
              <a:rPr lang="uk-UA" sz="2400" dirty="0" err="1"/>
              <a:t>Math</a:t>
            </a:r>
            <a:r>
              <a:rPr lang="uk-UA" sz="2400" dirty="0"/>
              <a:t> є такі його відмінності: </a:t>
            </a:r>
          </a:p>
          <a:p>
            <a:r>
              <a:rPr lang="uk-UA" sz="2400" dirty="0" err="1"/>
              <a:t>static</a:t>
            </a:r>
            <a:r>
              <a:rPr lang="uk-UA" sz="2400" dirty="0"/>
              <a:t> </a:t>
            </a:r>
            <a:r>
              <a:rPr lang="uk-UA" sz="2400" dirty="0" err="1"/>
              <a:t>double</a:t>
            </a:r>
            <a:r>
              <a:rPr lang="uk-UA" sz="2400" dirty="0"/>
              <a:t> </a:t>
            </a:r>
            <a:r>
              <a:rPr lang="uk-UA" sz="2400" dirty="0" err="1"/>
              <a:t>abs</a:t>
            </a:r>
            <a:r>
              <a:rPr lang="uk-UA" sz="2400" dirty="0"/>
              <a:t>(</a:t>
            </a:r>
            <a:r>
              <a:rPr lang="uk-UA" sz="2400" dirty="0" err="1"/>
              <a:t>double</a:t>
            </a:r>
            <a:r>
              <a:rPr lang="uk-UA" sz="2400" dirty="0"/>
              <a:t> a)</a:t>
            </a:r>
          </a:p>
          <a:p>
            <a:r>
              <a:rPr lang="uk-UA" sz="2400" dirty="0" err="1"/>
              <a:t>static</a:t>
            </a:r>
            <a:r>
              <a:rPr lang="uk-UA" sz="2400" dirty="0"/>
              <a:t> </a:t>
            </a:r>
            <a:r>
              <a:rPr lang="uk-UA" sz="2400" dirty="0" err="1"/>
              <a:t>float</a:t>
            </a:r>
            <a:r>
              <a:rPr lang="uk-UA" sz="2400" dirty="0"/>
              <a:t> </a:t>
            </a:r>
            <a:r>
              <a:rPr lang="uk-UA" sz="2400" dirty="0" err="1"/>
              <a:t>abs</a:t>
            </a:r>
            <a:r>
              <a:rPr lang="uk-UA" sz="2400" dirty="0"/>
              <a:t>(</a:t>
            </a:r>
            <a:r>
              <a:rPr lang="uk-UA" sz="2400" dirty="0" err="1"/>
              <a:t>float</a:t>
            </a:r>
            <a:r>
              <a:rPr lang="uk-UA" sz="2400" dirty="0"/>
              <a:t> a)</a:t>
            </a:r>
          </a:p>
          <a:p>
            <a:r>
              <a:rPr lang="uk-UA" sz="2400" dirty="0" err="1"/>
              <a:t>static</a:t>
            </a:r>
            <a:r>
              <a:rPr lang="uk-UA" sz="2400" dirty="0"/>
              <a:t> </a:t>
            </a:r>
            <a:r>
              <a:rPr lang="uk-UA" sz="2400" dirty="0" err="1"/>
              <a:t>int</a:t>
            </a:r>
            <a:r>
              <a:rPr lang="uk-UA" sz="2400" dirty="0"/>
              <a:t> </a:t>
            </a:r>
            <a:r>
              <a:rPr lang="uk-UA" sz="2400" dirty="0" err="1"/>
              <a:t>abs</a:t>
            </a:r>
            <a:r>
              <a:rPr lang="uk-UA" sz="2400" dirty="0"/>
              <a:t>(</a:t>
            </a:r>
            <a:r>
              <a:rPr lang="uk-UA" sz="2400" dirty="0" err="1"/>
              <a:t>int</a:t>
            </a:r>
            <a:r>
              <a:rPr lang="uk-UA" sz="2400" dirty="0"/>
              <a:t> a)</a:t>
            </a:r>
          </a:p>
          <a:p>
            <a:r>
              <a:rPr lang="uk-UA" sz="2400" dirty="0" err="1"/>
              <a:t>static</a:t>
            </a:r>
            <a:r>
              <a:rPr lang="uk-UA" sz="2400" dirty="0"/>
              <a:t> </a:t>
            </a:r>
            <a:r>
              <a:rPr lang="uk-UA" sz="2400" dirty="0" err="1"/>
              <a:t>long</a:t>
            </a:r>
            <a:r>
              <a:rPr lang="uk-UA" sz="2400" dirty="0"/>
              <a:t> </a:t>
            </a:r>
            <a:r>
              <a:rPr lang="uk-UA" sz="2400" dirty="0" err="1"/>
              <a:t>abs</a:t>
            </a:r>
            <a:r>
              <a:rPr lang="uk-UA" sz="2400" dirty="0"/>
              <a:t> (</a:t>
            </a:r>
            <a:r>
              <a:rPr lang="uk-UA" sz="2400" dirty="0" err="1"/>
              <a:t>long</a:t>
            </a:r>
            <a:r>
              <a:rPr lang="uk-UA" sz="2400" dirty="0"/>
              <a:t> a)</a:t>
            </a:r>
          </a:p>
          <a:p>
            <a:r>
              <a:rPr lang="uk-UA" sz="2400" dirty="0"/>
              <a:t>Приклад використання: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85390-1E93-451A-95B5-43ACBB6DE064}"/>
              </a:ext>
            </a:extLst>
          </p:cNvPr>
          <p:cNvSpPr txBox="1"/>
          <p:nvPr/>
        </p:nvSpPr>
        <p:spPr>
          <a:xfrm>
            <a:off x="0" y="244940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9E8E0-8297-4C99-BAF8-A8E38CB6BDA4}"/>
              </a:ext>
            </a:extLst>
          </p:cNvPr>
          <p:cNvSpPr txBox="1"/>
          <p:nvPr/>
        </p:nvSpPr>
        <p:spPr>
          <a:xfrm>
            <a:off x="6061435" y="4304736"/>
            <a:ext cx="6033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(-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(-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21.8d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21.8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4532L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4532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5.341f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5.341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03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244940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тригонометрії. Теорія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3180C-6B83-49A5-9C4A-D128088AFEC3}"/>
              </a:ext>
            </a:extLst>
          </p:cNvPr>
          <p:cNvSpPr txBox="1"/>
          <p:nvPr/>
        </p:nvSpPr>
        <p:spPr>
          <a:xfrm>
            <a:off x="327974" y="1029980"/>
            <a:ext cx="115360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обчислювати різні тригонометричні функції – синуси, косинуси, тангенси та ін.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повним переліком методів можна познайомитися на сайті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офіційної документації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деякий перелік даних методів: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обчислюють: синус, косинус, тангенс, арксинус, арккосинус, арктангенс.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метод обчислює значення для кута `a`. Цей параметр передається в кожен метод і в кожному випадку вимірюється в радіанах (а не в градусах, як ми звикли). Тут є дві новини, гарна та погана. Почнемо з гарної. У класі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методи для переведення радіанів у градуси і градусів у радіани: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toDegrees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angdeg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додекорів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переведе кут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вимірюється в радіанах у градуси. А 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дорадіанів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навпаки, переводить кут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angdeg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вимірюється в градусах - у радіани. А погана новина в тому, що це відбувається з деякою похибкою. </a:t>
            </a:r>
          </a:p>
        </p:txBody>
      </p:sp>
    </p:spTree>
    <p:extLst>
      <p:ext uri="{BB962C8B-B14F-4D97-AF65-F5344CB8AC3E}">
        <p14:creationId xmlns:p14="http://schemas.microsoft.com/office/powerpoint/2010/main" val="18665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34565" y="0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тригонометрії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B4BA4-2561-493A-839D-943BA8AD06EB}"/>
              </a:ext>
            </a:extLst>
          </p:cNvPr>
          <p:cNvSpPr txBox="1"/>
          <p:nvPr/>
        </p:nvSpPr>
        <p:spPr>
          <a:xfrm>
            <a:off x="207390" y="689908"/>
            <a:ext cx="804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Наведемо приклад обчислення синусів 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815580-6D7E-49E5-95DE-B02803AF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" y="1151573"/>
            <a:ext cx="11915480" cy="4872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521CF-AC95-4234-9D1E-9C1F5A853102}"/>
              </a:ext>
            </a:extLst>
          </p:cNvPr>
          <p:cNvSpPr txBox="1"/>
          <p:nvPr/>
        </p:nvSpPr>
        <p:spPr>
          <a:xfrm>
            <a:off x="141402" y="6064397"/>
            <a:ext cx="1191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зовсім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похибкам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радіани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0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244940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 в ступінь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99B37-19E8-4696-8DD3-CC9DC266A38E}"/>
              </a:ext>
            </a:extLst>
          </p:cNvPr>
          <p:cNvSpPr txBox="1"/>
          <p:nvPr/>
        </p:nvSpPr>
        <p:spPr>
          <a:xfrm>
            <a:off x="190892" y="952826"/>
            <a:ext cx="11931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сигнатуру: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68A4A-D22C-4351-AA19-8F65F0468D52}"/>
              </a:ext>
            </a:extLst>
          </p:cNvPr>
          <p:cNvSpPr txBox="1"/>
          <p:nvPr/>
        </p:nvSpPr>
        <p:spPr>
          <a:xfrm>
            <a:off x="190891" y="1437698"/>
            <a:ext cx="802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a,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b)</a:t>
            </a:r>
            <a:endParaRPr lang="uk-U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28991-0E7C-4CA4-819E-EFE6D13CA882}"/>
              </a:ext>
            </a:extLst>
          </p:cNvPr>
          <p:cNvSpPr txBox="1"/>
          <p:nvPr/>
        </p:nvSpPr>
        <p:spPr>
          <a:xfrm>
            <a:off x="190891" y="1892133"/>
            <a:ext cx="802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Даний метод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зводить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`a`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`b`.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138FF-CEE1-4EF8-B10D-C27170A60512}"/>
              </a:ext>
            </a:extLst>
          </p:cNvPr>
          <p:cNvSpPr txBox="1"/>
          <p:nvPr/>
        </p:nvSpPr>
        <p:spPr>
          <a:xfrm>
            <a:off x="190891" y="2353798"/>
            <a:ext cx="75296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9.0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16.0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8.0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27.0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64.0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125.0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051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E3987-56F6-4E63-8145-4345B3BA75A4}"/>
              </a:ext>
            </a:extLst>
          </p:cNvPr>
          <p:cNvSpPr txBox="1"/>
          <p:nvPr/>
        </p:nvSpPr>
        <p:spPr>
          <a:xfrm>
            <a:off x="0" y="207232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25056-858D-4906-9B50-549192F40BF9}"/>
              </a:ext>
            </a:extLst>
          </p:cNvPr>
          <p:cNvSpPr txBox="1"/>
          <p:nvPr/>
        </p:nvSpPr>
        <p:spPr>
          <a:xfrm>
            <a:off x="480767" y="1043002"/>
            <a:ext cx="114441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методи для вилучення коренів: квадратного та кубічного.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цю процедуру відповідають такі методи: 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добує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квадратний корінь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кубічний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Приклади: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CADD4-0179-43C7-AB22-F431185AEC42}"/>
              </a:ext>
            </a:extLst>
          </p:cNvPr>
          <p:cNvSpPr txBox="1"/>
          <p:nvPr/>
        </p:nvSpPr>
        <p:spPr>
          <a:xfrm>
            <a:off x="3037002" y="3603780"/>
            <a:ext cx="61179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3.0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27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3.0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125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642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436FE-72C0-4D60-9CA6-B02503486092}"/>
              </a:ext>
            </a:extLst>
          </p:cNvPr>
          <p:cNvSpPr txBox="1"/>
          <p:nvPr/>
        </p:nvSpPr>
        <p:spPr>
          <a:xfrm>
            <a:off x="0" y="161065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C7781-49A6-4F2F-BB90-D80C1D39C638}"/>
              </a:ext>
            </a:extLst>
          </p:cNvPr>
          <p:cNvSpPr txBox="1"/>
          <p:nvPr/>
        </p:nvSpPr>
        <p:spPr>
          <a:xfrm>
            <a:off x="69129" y="915118"/>
            <a:ext cx="11780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генерації випадкових чисел клас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Даний метод генерує випадкове позитивне речове 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число у проміжку від 0.0 до 1.0. Сигнатура методу має такий вигляд: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9FA1D-C36D-4148-92D8-0CEA2D7B585E}"/>
              </a:ext>
            </a:extLst>
          </p:cNvPr>
          <p:cNvSpPr txBox="1"/>
          <p:nvPr/>
        </p:nvSpPr>
        <p:spPr>
          <a:xfrm>
            <a:off x="69129" y="1623004"/>
            <a:ext cx="3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double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random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endParaRPr lang="uk-U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69160-4E50-42AA-A800-11AACCE087F3}"/>
              </a:ext>
            </a:extLst>
          </p:cNvPr>
          <p:cNvSpPr txBox="1"/>
          <p:nvPr/>
        </p:nvSpPr>
        <p:spPr>
          <a:xfrm>
            <a:off x="5310432" y="3054029"/>
            <a:ext cx="7321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4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&lt;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++)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random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630A-1CD6-4257-9A92-8077653CDF26}"/>
              </a:ext>
            </a:extLst>
          </p:cNvPr>
          <p:cNvSpPr txBox="1"/>
          <p:nvPr/>
        </p:nvSpPr>
        <p:spPr>
          <a:xfrm>
            <a:off x="7148659" y="2434034"/>
            <a:ext cx="180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A7050-F606-4BDC-B0C8-58823370FDC8}"/>
              </a:ext>
            </a:extLst>
          </p:cNvPr>
          <p:cNvSpPr txBox="1"/>
          <p:nvPr/>
        </p:nvSpPr>
        <p:spPr>
          <a:xfrm>
            <a:off x="184607" y="4388611"/>
            <a:ext cx="3359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</a:t>
            </a:r>
            <a:endParaRPr lang="uk-UA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0.37057465028778513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0.2516253742011597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0.9315649439611121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0.6346725713527239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0.7442959932755443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9BD59-D238-4F14-8746-F43EFF1ECC3E}"/>
              </a:ext>
            </a:extLst>
          </p:cNvPr>
          <p:cNvSpPr txBox="1"/>
          <p:nvPr/>
        </p:nvSpPr>
        <p:spPr>
          <a:xfrm>
            <a:off x="0" y="161065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48E5E-06A4-4D3F-AF39-AE5EA15EF376}"/>
              </a:ext>
            </a:extLst>
          </p:cNvPr>
          <p:cNvSpPr txBox="1"/>
          <p:nvPr/>
        </p:nvSpPr>
        <p:spPr>
          <a:xfrm>
            <a:off x="69130" y="868951"/>
            <a:ext cx="119123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невеликих маніпуляцій, можна використовувати метод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класу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отримання цілих випадкових чисел лежачих у певному діапазоні. Наведемо приклад функції, яка приймає два аргументи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повертає випадкове ціле число, яке лежить у проміжку від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(включно) до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(включно):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7BC33-8938-4CB6-8010-36A2E5DA7C65}"/>
              </a:ext>
            </a:extLst>
          </p:cNvPr>
          <p:cNvSpPr txBox="1"/>
          <p:nvPr/>
        </p:nvSpPr>
        <p:spPr>
          <a:xfrm>
            <a:off x="202677" y="3946362"/>
            <a:ext cx="1148655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randomInARange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min,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max)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random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() * ((max - min) + </a:t>
            </a:r>
            <a:r>
              <a:rPr lang="en-US" sz="32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 + min;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571556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1695</Words>
  <Application>Microsoft Office PowerPoint</Application>
  <PresentationFormat>Широкоэкранный</PresentationFormat>
  <Paragraphs>138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10</cp:revision>
  <dcterms:created xsi:type="dcterms:W3CDTF">2023-11-02T12:17:30Z</dcterms:created>
  <dcterms:modified xsi:type="dcterms:W3CDTF">2023-11-02T15:38:24Z</dcterms:modified>
</cp:coreProperties>
</file>