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6" r:id="rId9"/>
    <p:sldId id="265" r:id="rId10"/>
    <p:sldId id="267" r:id="rId11"/>
    <p:sldId id="727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02.02.2024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9DCF20-244E-4C95-BF4C-3417C43DA49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базові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FD2D2-83FB-4155-9B93-130340B24628}"/>
              </a:ext>
            </a:extLst>
          </p:cNvPr>
          <p:cNvSpPr txBox="1"/>
          <p:nvPr/>
        </p:nvSpPr>
        <p:spPr>
          <a:xfrm>
            <a:off x="435990" y="1884198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true ? 1 : 0;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C1BBC-22D5-4B83-94A5-6F540A80E9EC}"/>
              </a:ext>
            </a:extLst>
          </p:cNvPr>
          <p:cNvSpPr txBox="1"/>
          <p:nvPr/>
        </p:nvSpPr>
        <p:spPr>
          <a:xfrm>
            <a:off x="3048786" y="200669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Тернарна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операція в мові програмування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1438D-E0DA-4CAC-B02F-0C0515609532}"/>
              </a:ext>
            </a:extLst>
          </p:cNvPr>
          <p:cNvSpPr txBox="1"/>
          <p:nvPr/>
        </p:nvSpPr>
        <p:spPr>
          <a:xfrm>
            <a:off x="6986047" y="2960017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999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Вирази і пріоритет операцій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600201"/>
            <a:ext cx="4495800" cy="3317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 складається з операндів та операцій, які виконуються відповідно до своїх пріоритетів.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з однаковим пріоритетом виконуються в порядку з права наліво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пріоритетів від 1 до 13 і зліва направо для пріоритету 14.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визначення пріоритетів операцій можна використовувати круглі дужки.</a:t>
            </a:r>
          </a:p>
        </p:txBody>
      </p:sp>
      <p:sp>
        <p:nvSpPr>
          <p:cNvPr id="59396" name="Rectangle 55"/>
          <p:cNvSpPr>
            <a:spLocks noGrp="1"/>
          </p:cNvSpPr>
          <p:nvPr>
            <p:ph type="body" sz="half" idx="2"/>
          </p:nvPr>
        </p:nvSpPr>
        <p:spPr>
          <a:xfrm>
            <a:off x="6507164" y="1600201"/>
            <a:ext cx="1863725" cy="4500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Операнд: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(об’єкт)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методу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</a:p>
          <a:p>
            <a:pPr>
              <a:lnSpc>
                <a:spcPct val="90000"/>
              </a:lnSpc>
            </a:pPr>
            <a:endParaRPr lang="uk-UA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03763"/>
              </p:ext>
            </p:extLst>
          </p:nvPr>
        </p:nvGraphicFramePr>
        <p:xfrm>
          <a:off x="8494713" y="1214438"/>
          <a:ext cx="2346112" cy="5030786"/>
        </p:xfrm>
        <a:graphic>
          <a:graphicData uri="http://schemas.openxmlformats.org/drawingml/2006/table">
            <a:tbl>
              <a:tblPr/>
              <a:tblGrid>
                <a:gridCol w="71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Операція</a:t>
                      </a:r>
                      <a:endParaRPr kumimoji="0" lang="en-US" alt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x--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++x --x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+x -x ~ !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/ %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-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&gt;&gt; &gt;&gt;&gt;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&gt; &lt;= &gt;= </a:t>
                      </a:r>
                      <a:r>
                        <a:rPr kumimoji="0" lang="en-US" alt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!=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?: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0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+= -= *= /= %= &amp;= ^= |= &lt;&lt;= &gt;&gt;= &gt;&gt;&gt;=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9447" name="Text Box 56"/>
          <p:cNvSpPr txBox="1">
            <a:spLocks noChangeArrowheads="1"/>
          </p:cNvSpPr>
          <p:nvPr/>
        </p:nvSpPr>
        <p:spPr bwMode="auto">
          <a:xfrm>
            <a:off x="2003425" y="5084763"/>
            <a:ext cx="6167438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a = 10 + 5 * 2 - 7;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z = </a:t>
            </a:r>
            <a:r>
              <a:rPr lang="ru-RU" altLang="ru-RU" sz="1600" dirty="0" err="1">
                <a:latin typeface="Courier New" panose="02070309020205020404" pitchFamily="49" charset="0"/>
              </a:rPr>
              <a:t>Math.sqrt</a:t>
            </a:r>
            <a:r>
              <a:rPr lang="ru-RU" altLang="ru-RU" sz="1600" dirty="0">
                <a:latin typeface="Courier New" panose="02070309020205020404" pitchFamily="49" charset="0"/>
              </a:rPr>
              <a:t>(25) + a * (10 - 2);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 dirty="0" err="1">
                <a:latin typeface="Courier New" panose="02070309020205020404" pitchFamily="49" charset="0"/>
              </a:rPr>
              <a:t>boolean</a:t>
            </a:r>
            <a:r>
              <a:rPr lang="en-US" altLang="ru-RU" sz="1600" dirty="0">
                <a:latin typeface="Courier New" panose="02070309020205020404" pitchFamily="49" charset="0"/>
              </a:rPr>
              <a:t> b =  3 &gt; 7 || 4 &gt; 0 &amp;&amp; 2 == 2;</a:t>
            </a:r>
            <a:endParaRPr lang="ru-RU" altLang="ru-RU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ru-RU" altLang="ru-RU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6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D5D26E-4830-4933-9C2A-9659BD92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371600"/>
            <a:ext cx="5162550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4280555" y="490193"/>
            <a:ext cx="363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A8B9D-CA04-4FAE-B03F-E80A8FF4366A}"/>
              </a:ext>
            </a:extLst>
          </p:cNvPr>
          <p:cNvSpPr txBox="1"/>
          <p:nvPr/>
        </p:nvSpPr>
        <p:spPr>
          <a:xfrm>
            <a:off x="3285240" y="294571"/>
            <a:ext cx="517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70" y="1011168"/>
            <a:ext cx="555773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633803" y="1011168"/>
            <a:ext cx="5109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-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1D211-D570-4FB0-9437-642A996B9261}"/>
              </a:ext>
            </a:extLst>
          </p:cNvPr>
          <p:cNvSpPr txBox="1"/>
          <p:nvPr/>
        </p:nvSpPr>
        <p:spPr>
          <a:xfrm>
            <a:off x="6711884" y="2505670"/>
            <a:ext cx="385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9CC146-F67C-4FD4-ABB3-CFDA9267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45" y="197346"/>
            <a:ext cx="920236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6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3048786" y="16702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складених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арифметичних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присвоюванням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-=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*=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/=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%=</a:t>
            </a:r>
            <a:endParaRPr lang="ru-RU" b="1" i="0" dirty="0"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307" y="927272"/>
            <a:ext cx="3415645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Складені арифметичні операції з присвоюванням мають 2 переваги: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зменшують об’єм введеного коду,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коли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є більш ефективною ніж реалізація відповідних довгих операцій присвоювання.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Загальний вигляд складеної операції з присвоюванням: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Така операція замінює стандартну форму присвоювання: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7" y="813359"/>
            <a:ext cx="6725055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D9E07-06F8-4B0D-BBEA-6FA441240D26}"/>
              </a:ext>
            </a:extLst>
          </p:cNvPr>
          <p:cNvSpPr txBox="1"/>
          <p:nvPr/>
        </p:nvSpPr>
        <p:spPr>
          <a:xfrm>
            <a:off x="483609" y="444027"/>
            <a:ext cx="145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5</a:t>
            </a:r>
          </a:p>
        </p:txBody>
      </p: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3048786" y="37441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 декременту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–</a:t>
            </a:r>
            <a:endParaRPr lang="ru-RU" b="1" i="0" dirty="0"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483124" y="116264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553" y="2596465"/>
            <a:ext cx="251915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627" y="3767494"/>
            <a:ext cx="3014975" cy="252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+ 1;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само 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- 1;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Восклицательный знак – Бесплатные иконки: формы и символы">
            <a:extLst>
              <a:ext uri="{FF2B5EF4-FFF2-40B4-BE49-F238E27FC236}">
                <a16:creationId xmlns:a16="http://schemas.microsoft.com/office/drawing/2014/main" id="{D4C25CCC-A9AA-4546-B9CF-E69967A9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52" y="3692472"/>
            <a:ext cx="2523719" cy="252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C8717D-7B49-4C29-B471-62BC10AF4C5B}"/>
              </a:ext>
            </a:extLst>
          </p:cNvPr>
          <p:cNvSpPr txBox="1"/>
          <p:nvPr/>
        </p:nvSpPr>
        <p:spPr>
          <a:xfrm>
            <a:off x="2102177" y="1987278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3</a:t>
            </a:r>
          </a:p>
        </p:txBody>
      </p: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3972613" y="9451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формою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та декременту (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–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4157221" y="1470582"/>
            <a:ext cx="73434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7" y="1390432"/>
            <a:ext cx="291916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81018-32BF-4A74-977E-0DC4516A654C}"/>
              </a:ext>
            </a:extLst>
          </p:cNvPr>
          <p:cNvSpPr txBox="1"/>
          <p:nvPr/>
        </p:nvSpPr>
        <p:spPr>
          <a:xfrm>
            <a:off x="801278" y="923826"/>
            <a:ext cx="15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4</a:t>
            </a:r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BD045-DAFC-4C6D-B2B2-5675702B72EF}"/>
              </a:ext>
            </a:extLst>
          </p:cNvPr>
          <p:cNvSpPr txBox="1"/>
          <p:nvPr/>
        </p:nvSpPr>
        <p:spPr>
          <a:xfrm>
            <a:off x="0" y="1602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відношення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07D7E98-0603-4389-9B97-D94D6E03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31975"/>
              </p:ext>
            </p:extLst>
          </p:nvPr>
        </p:nvGraphicFramePr>
        <p:xfrm>
          <a:off x="1071513" y="850164"/>
          <a:ext cx="10048974" cy="57607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08356">
                  <a:extLst>
                    <a:ext uri="{9D8B030D-6E8A-4147-A177-3AD203B41FA5}">
                      <a16:colId xmlns:a16="http://schemas.microsoft.com/office/drawing/2014/main" val="148802417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309097056"/>
                    </a:ext>
                  </a:extLst>
                </a:gridCol>
                <a:gridCol w="3217329">
                  <a:extLst>
                    <a:ext uri="{9D8B030D-6E8A-4147-A177-3AD203B41FA5}">
                      <a16:colId xmlns:a16="http://schemas.microsoft.com/office/drawing/2014/main" val="644866427"/>
                    </a:ext>
                  </a:extLst>
                </a:gridCol>
                <a:gridCol w="2513539">
                  <a:extLst>
                    <a:ext uri="{9D8B030D-6E8A-4147-A177-3AD203B41FA5}">
                      <a16:colId xmlns:a16="http://schemas.microsoft.com/office/drawing/2014/main" val="147470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 операції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Знак операції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Приклад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Результат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==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==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62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не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!=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</a:t>
                      </a:r>
                      <a:r>
                        <a:rPr lang="uk-UA" sz="2400" kern="1200" dirty="0">
                          <a:solidFill>
                            <a:schemeClr val="dk1"/>
                          </a:solidFill>
                          <a:effectLst/>
                        </a:rPr>
                        <a:t>!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32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менше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&lt;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82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більше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&gt;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48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менше або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&lt;=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більше або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&gt;=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7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906E5-D1D0-4EBE-9CB3-D8CBF81FA227}"/>
              </a:ext>
            </a:extLst>
          </p:cNvPr>
          <p:cNvSpPr txBox="1"/>
          <p:nvPr/>
        </p:nvSpPr>
        <p:spPr>
          <a:xfrm>
            <a:off x="-1" y="2395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Логічні операції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D68010C-4718-4C66-BA7E-6F675BE8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24137"/>
              </p:ext>
            </p:extLst>
          </p:nvPr>
        </p:nvGraphicFramePr>
        <p:xfrm>
          <a:off x="757783" y="1783080"/>
          <a:ext cx="10676433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981">
                  <a:extLst>
                    <a:ext uri="{9D8B030D-6E8A-4147-A177-3AD203B41FA5}">
                      <a16:colId xmlns:a16="http://schemas.microsoft.com/office/drawing/2014/main" val="2410332276"/>
                    </a:ext>
                  </a:extLst>
                </a:gridCol>
                <a:gridCol w="1500220">
                  <a:extLst>
                    <a:ext uri="{9D8B030D-6E8A-4147-A177-3AD203B41FA5}">
                      <a16:colId xmlns:a16="http://schemas.microsoft.com/office/drawing/2014/main" val="1578808550"/>
                    </a:ext>
                  </a:extLst>
                </a:gridCol>
                <a:gridCol w="4809383">
                  <a:extLst>
                    <a:ext uri="{9D8B030D-6E8A-4147-A177-3AD203B41FA5}">
                      <a16:colId xmlns:a16="http://schemas.microsoft.com/office/drawing/2014/main" val="1759590944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374230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 операції</a:t>
                      </a:r>
                      <a:r>
                        <a:rPr lang="en-US" sz="2400" dirty="0"/>
                        <a:t>`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Знак операції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Приклад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Логічне «І»(</a:t>
                      </a:r>
                      <a:r>
                        <a:rPr lang="uk-UA" sz="2400" dirty="0" err="1"/>
                        <a:t>кон</a:t>
                      </a:r>
                      <a:r>
                        <a:rPr lang="en-US" sz="2400" dirty="0"/>
                        <a:t>`</a:t>
                      </a:r>
                      <a:r>
                        <a:rPr lang="uk-UA" sz="2400" dirty="0" err="1"/>
                        <a:t>юнкція</a:t>
                      </a:r>
                      <a:r>
                        <a:rPr lang="uk-UA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&amp;&amp;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c, a = 1, b = 2;</a:t>
                      </a:r>
                    </a:p>
                    <a:p>
                      <a:pPr algn="l"/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c = a &gt; 0 &amp;&amp; b &lt; 9;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/>
                        <a:t>Логічне «АБО»(</a:t>
                      </a:r>
                      <a:r>
                        <a:rPr lang="uk-UA" sz="2400" dirty="0" err="1"/>
                        <a:t>диз</a:t>
                      </a:r>
                      <a:r>
                        <a:rPr lang="en-US" sz="2400" dirty="0"/>
                        <a:t>`</a:t>
                      </a:r>
                      <a:r>
                        <a:rPr lang="uk-UA" sz="2400" dirty="0" err="1"/>
                        <a:t>юнкція</a:t>
                      </a:r>
                      <a:r>
                        <a:rPr lang="uk-UA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||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a = 5, b = 2;</a:t>
                      </a:r>
                    </a:p>
                    <a:p>
                      <a:pPr algn="l"/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c = a ==  5|| b &gt; 3;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06794"/>
                  </a:ext>
                </a:extLst>
              </a:tr>
              <a:tr h="23526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Логічне «НІ» (заперечення)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a = 0, b = 2;</a:t>
                      </a:r>
                    </a:p>
                    <a:p>
                      <a:pPr algn="l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= !(a == 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6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70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1501</Words>
  <Application>Microsoft Office PowerPoint</Application>
  <PresentationFormat>Широкоэкранный</PresentationFormat>
  <Paragraphs>211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inherit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Вирази і пріоритет операцій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28</cp:revision>
  <dcterms:created xsi:type="dcterms:W3CDTF">2023-10-11T13:14:03Z</dcterms:created>
  <dcterms:modified xsi:type="dcterms:W3CDTF">2024-02-02T21:44:22Z</dcterms:modified>
</cp:coreProperties>
</file>