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E47E6B-1E1A-4DEA-A570-F208497872E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20771A22-73B3-4340-A3B6-58BFF274E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027DF86F-C4A1-4A12-AB2F-46B48AEBA885}"/>
              </a:ext>
            </a:extLst>
          </p:cNvPr>
          <p:cNvSpPr>
            <a:spLocks noGrp="1"/>
          </p:cNvSpPr>
          <p:nvPr>
            <p:ph type="dt" sz="half" idx="10"/>
          </p:nvPr>
        </p:nvSpPr>
        <p:spPr/>
        <p:txBody>
          <a:bodyPr/>
          <a:lstStyle/>
          <a:p>
            <a:fld id="{6BEA4BE3-9C2A-4121-AFB0-96ABAF671C5F}" type="datetimeFigureOut">
              <a:rPr lang="uk-UA" smtClean="0"/>
              <a:t>26.01.2024</a:t>
            </a:fld>
            <a:endParaRPr lang="uk-UA"/>
          </a:p>
        </p:txBody>
      </p:sp>
      <p:sp>
        <p:nvSpPr>
          <p:cNvPr id="5" name="Нижний колонтитул 4">
            <a:extLst>
              <a:ext uri="{FF2B5EF4-FFF2-40B4-BE49-F238E27FC236}">
                <a16:creationId xmlns:a16="http://schemas.microsoft.com/office/drawing/2014/main" id="{AFA741E8-6F91-4BB4-AAFD-5E5A4B6AEA52}"/>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759AF661-CB9B-4288-B1A7-52F1AEE6C156}"/>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437026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B32CFF-EEFA-4398-8568-A1CBB10A0E73}"/>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FD013289-44D4-438B-A880-55E224E6A20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4FAA9644-2E17-4D4F-8E96-8DFA689D9755}"/>
              </a:ext>
            </a:extLst>
          </p:cNvPr>
          <p:cNvSpPr>
            <a:spLocks noGrp="1"/>
          </p:cNvSpPr>
          <p:nvPr>
            <p:ph type="dt" sz="half" idx="10"/>
          </p:nvPr>
        </p:nvSpPr>
        <p:spPr/>
        <p:txBody>
          <a:bodyPr/>
          <a:lstStyle/>
          <a:p>
            <a:fld id="{6BEA4BE3-9C2A-4121-AFB0-96ABAF671C5F}" type="datetimeFigureOut">
              <a:rPr lang="uk-UA" smtClean="0"/>
              <a:t>26.01.2024</a:t>
            </a:fld>
            <a:endParaRPr lang="uk-UA"/>
          </a:p>
        </p:txBody>
      </p:sp>
      <p:sp>
        <p:nvSpPr>
          <p:cNvPr id="5" name="Нижний колонтитул 4">
            <a:extLst>
              <a:ext uri="{FF2B5EF4-FFF2-40B4-BE49-F238E27FC236}">
                <a16:creationId xmlns:a16="http://schemas.microsoft.com/office/drawing/2014/main" id="{5298E119-DACB-44CE-BFB8-2705CA8E8B50}"/>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81782B7A-E7F7-4B83-AAB4-CD47320E812B}"/>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199935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6B07CBB-DE44-4C29-9AD5-697FAF13BE5F}"/>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471A90ED-7420-4A3B-B9E9-42FFB52CFDE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3D1CCF65-B36C-423B-AADD-D2A4C2E63F03}"/>
              </a:ext>
            </a:extLst>
          </p:cNvPr>
          <p:cNvSpPr>
            <a:spLocks noGrp="1"/>
          </p:cNvSpPr>
          <p:nvPr>
            <p:ph type="dt" sz="half" idx="10"/>
          </p:nvPr>
        </p:nvSpPr>
        <p:spPr/>
        <p:txBody>
          <a:bodyPr/>
          <a:lstStyle/>
          <a:p>
            <a:fld id="{6BEA4BE3-9C2A-4121-AFB0-96ABAF671C5F}" type="datetimeFigureOut">
              <a:rPr lang="uk-UA" smtClean="0"/>
              <a:t>26.01.2024</a:t>
            </a:fld>
            <a:endParaRPr lang="uk-UA"/>
          </a:p>
        </p:txBody>
      </p:sp>
      <p:sp>
        <p:nvSpPr>
          <p:cNvPr id="5" name="Нижний колонтитул 4">
            <a:extLst>
              <a:ext uri="{FF2B5EF4-FFF2-40B4-BE49-F238E27FC236}">
                <a16:creationId xmlns:a16="http://schemas.microsoft.com/office/drawing/2014/main" id="{7479A9A0-6B83-4D42-8037-596D43A86197}"/>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45363857-772D-42CF-8C75-3C6640B133CF}"/>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216104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C75BAA-5DC4-4C75-A4EF-45BFDF4E59DE}"/>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BE10F3CE-ABA4-4187-80C3-C1FCD640419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DF1CF11A-55A8-4E05-93FB-8664F67B6567}"/>
              </a:ext>
            </a:extLst>
          </p:cNvPr>
          <p:cNvSpPr>
            <a:spLocks noGrp="1"/>
          </p:cNvSpPr>
          <p:nvPr>
            <p:ph type="dt" sz="half" idx="10"/>
          </p:nvPr>
        </p:nvSpPr>
        <p:spPr/>
        <p:txBody>
          <a:bodyPr/>
          <a:lstStyle/>
          <a:p>
            <a:fld id="{6BEA4BE3-9C2A-4121-AFB0-96ABAF671C5F}" type="datetimeFigureOut">
              <a:rPr lang="uk-UA" smtClean="0"/>
              <a:t>26.01.2024</a:t>
            </a:fld>
            <a:endParaRPr lang="uk-UA"/>
          </a:p>
        </p:txBody>
      </p:sp>
      <p:sp>
        <p:nvSpPr>
          <p:cNvPr id="5" name="Нижний колонтитул 4">
            <a:extLst>
              <a:ext uri="{FF2B5EF4-FFF2-40B4-BE49-F238E27FC236}">
                <a16:creationId xmlns:a16="http://schemas.microsoft.com/office/drawing/2014/main" id="{ACA50881-E9AB-4C0E-9398-5D7FE4E79F15}"/>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DC90040A-5579-4637-B716-C8ACEA9EB357}"/>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26952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23498-D4E1-4FCC-9F68-B0EFD78D6CA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E9D7F534-7EA9-464E-9618-1B429658A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EA3AA44-139C-4E1C-AA89-0384543164FF}"/>
              </a:ext>
            </a:extLst>
          </p:cNvPr>
          <p:cNvSpPr>
            <a:spLocks noGrp="1"/>
          </p:cNvSpPr>
          <p:nvPr>
            <p:ph type="dt" sz="half" idx="10"/>
          </p:nvPr>
        </p:nvSpPr>
        <p:spPr/>
        <p:txBody>
          <a:bodyPr/>
          <a:lstStyle/>
          <a:p>
            <a:fld id="{6BEA4BE3-9C2A-4121-AFB0-96ABAF671C5F}" type="datetimeFigureOut">
              <a:rPr lang="uk-UA" smtClean="0"/>
              <a:t>26.01.2024</a:t>
            </a:fld>
            <a:endParaRPr lang="uk-UA"/>
          </a:p>
        </p:txBody>
      </p:sp>
      <p:sp>
        <p:nvSpPr>
          <p:cNvPr id="5" name="Нижний колонтитул 4">
            <a:extLst>
              <a:ext uri="{FF2B5EF4-FFF2-40B4-BE49-F238E27FC236}">
                <a16:creationId xmlns:a16="http://schemas.microsoft.com/office/drawing/2014/main" id="{027CED7A-A96E-433D-9FBF-8F71A0B2655D}"/>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9E61E996-502F-4262-A2D0-0EA43B8B17BC}"/>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97030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90EC34-3416-4014-B032-F30BA5A014FC}"/>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475435F1-2E20-49F7-B0F1-05209BD2A3C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C4015AD5-20C2-49B0-9E89-AE0D706ABA7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B75C297F-9060-4F5E-878B-8A99DE0B20F0}"/>
              </a:ext>
            </a:extLst>
          </p:cNvPr>
          <p:cNvSpPr>
            <a:spLocks noGrp="1"/>
          </p:cNvSpPr>
          <p:nvPr>
            <p:ph type="dt" sz="half" idx="10"/>
          </p:nvPr>
        </p:nvSpPr>
        <p:spPr/>
        <p:txBody>
          <a:bodyPr/>
          <a:lstStyle/>
          <a:p>
            <a:fld id="{6BEA4BE3-9C2A-4121-AFB0-96ABAF671C5F}" type="datetimeFigureOut">
              <a:rPr lang="uk-UA" smtClean="0"/>
              <a:t>26.01.2024</a:t>
            </a:fld>
            <a:endParaRPr lang="uk-UA"/>
          </a:p>
        </p:txBody>
      </p:sp>
      <p:sp>
        <p:nvSpPr>
          <p:cNvPr id="6" name="Нижний колонтитул 5">
            <a:extLst>
              <a:ext uri="{FF2B5EF4-FFF2-40B4-BE49-F238E27FC236}">
                <a16:creationId xmlns:a16="http://schemas.microsoft.com/office/drawing/2014/main" id="{A9B4BDBD-09E4-4299-B3FD-8B1526470E69}"/>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968DC014-0292-40B2-A3E4-F5E23CEBF463}"/>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407868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20B62D-8639-42F0-ACA6-CAC14BEEF90D}"/>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95CE8588-1EB5-4FA9-A345-086C86A37A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83F9B39-D5FD-46F9-878F-E3E553307A9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10760E41-7C4D-4967-BF90-6E6D5184AB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8CC4841-9B36-4C20-BB2D-173E1E61F67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C2519FF8-73BB-498E-9495-064656F870AC}"/>
              </a:ext>
            </a:extLst>
          </p:cNvPr>
          <p:cNvSpPr>
            <a:spLocks noGrp="1"/>
          </p:cNvSpPr>
          <p:nvPr>
            <p:ph type="dt" sz="half" idx="10"/>
          </p:nvPr>
        </p:nvSpPr>
        <p:spPr/>
        <p:txBody>
          <a:bodyPr/>
          <a:lstStyle/>
          <a:p>
            <a:fld id="{6BEA4BE3-9C2A-4121-AFB0-96ABAF671C5F}" type="datetimeFigureOut">
              <a:rPr lang="uk-UA" smtClean="0"/>
              <a:t>26.01.2024</a:t>
            </a:fld>
            <a:endParaRPr lang="uk-UA"/>
          </a:p>
        </p:txBody>
      </p:sp>
      <p:sp>
        <p:nvSpPr>
          <p:cNvPr id="8" name="Нижний колонтитул 7">
            <a:extLst>
              <a:ext uri="{FF2B5EF4-FFF2-40B4-BE49-F238E27FC236}">
                <a16:creationId xmlns:a16="http://schemas.microsoft.com/office/drawing/2014/main" id="{BCEAF28C-7218-43E9-BFCB-4B05F5EBF23C}"/>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A30AC672-342D-4398-B8AD-E96AA2374A84}"/>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166848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FDD7C-17A7-499F-8EFA-ACAE13325FFD}"/>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079D75DD-980A-4DEB-A728-0F1ED3AE2299}"/>
              </a:ext>
            </a:extLst>
          </p:cNvPr>
          <p:cNvSpPr>
            <a:spLocks noGrp="1"/>
          </p:cNvSpPr>
          <p:nvPr>
            <p:ph type="dt" sz="half" idx="10"/>
          </p:nvPr>
        </p:nvSpPr>
        <p:spPr/>
        <p:txBody>
          <a:bodyPr/>
          <a:lstStyle/>
          <a:p>
            <a:fld id="{6BEA4BE3-9C2A-4121-AFB0-96ABAF671C5F}" type="datetimeFigureOut">
              <a:rPr lang="uk-UA" smtClean="0"/>
              <a:t>26.01.2024</a:t>
            </a:fld>
            <a:endParaRPr lang="uk-UA"/>
          </a:p>
        </p:txBody>
      </p:sp>
      <p:sp>
        <p:nvSpPr>
          <p:cNvPr id="4" name="Нижний колонтитул 3">
            <a:extLst>
              <a:ext uri="{FF2B5EF4-FFF2-40B4-BE49-F238E27FC236}">
                <a16:creationId xmlns:a16="http://schemas.microsoft.com/office/drawing/2014/main" id="{5F0F5238-FED7-486B-9F60-B96DC026B7F2}"/>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0E817A52-4331-49F7-AA6D-B690F336B558}"/>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138925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04AEC00-E7CB-4556-97F6-1ABF25451FAB}"/>
              </a:ext>
            </a:extLst>
          </p:cNvPr>
          <p:cNvSpPr>
            <a:spLocks noGrp="1"/>
          </p:cNvSpPr>
          <p:nvPr>
            <p:ph type="dt" sz="half" idx="10"/>
          </p:nvPr>
        </p:nvSpPr>
        <p:spPr/>
        <p:txBody>
          <a:bodyPr/>
          <a:lstStyle/>
          <a:p>
            <a:fld id="{6BEA4BE3-9C2A-4121-AFB0-96ABAF671C5F}" type="datetimeFigureOut">
              <a:rPr lang="uk-UA" smtClean="0"/>
              <a:t>26.01.2024</a:t>
            </a:fld>
            <a:endParaRPr lang="uk-UA"/>
          </a:p>
        </p:txBody>
      </p:sp>
      <p:sp>
        <p:nvSpPr>
          <p:cNvPr id="3" name="Нижний колонтитул 2">
            <a:extLst>
              <a:ext uri="{FF2B5EF4-FFF2-40B4-BE49-F238E27FC236}">
                <a16:creationId xmlns:a16="http://schemas.microsoft.com/office/drawing/2014/main" id="{4290B92B-07A5-4173-834D-5564A67DAE6B}"/>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5E85D2ED-F569-4A4C-8BD5-F59C9B71E39A}"/>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395027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4D707E-06C7-4372-88E9-57F1FF3689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6E73525B-088E-42AD-BBC3-0AE4C6245E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73AD43B4-450D-45D2-BFAF-C2F860AA5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F5E4CED-7E1C-421C-AA1F-B3AFCE2A7050}"/>
              </a:ext>
            </a:extLst>
          </p:cNvPr>
          <p:cNvSpPr>
            <a:spLocks noGrp="1"/>
          </p:cNvSpPr>
          <p:nvPr>
            <p:ph type="dt" sz="half" idx="10"/>
          </p:nvPr>
        </p:nvSpPr>
        <p:spPr/>
        <p:txBody>
          <a:bodyPr/>
          <a:lstStyle/>
          <a:p>
            <a:fld id="{6BEA4BE3-9C2A-4121-AFB0-96ABAF671C5F}" type="datetimeFigureOut">
              <a:rPr lang="uk-UA" smtClean="0"/>
              <a:t>26.01.2024</a:t>
            </a:fld>
            <a:endParaRPr lang="uk-UA"/>
          </a:p>
        </p:txBody>
      </p:sp>
      <p:sp>
        <p:nvSpPr>
          <p:cNvPr id="6" name="Нижний колонтитул 5">
            <a:extLst>
              <a:ext uri="{FF2B5EF4-FFF2-40B4-BE49-F238E27FC236}">
                <a16:creationId xmlns:a16="http://schemas.microsoft.com/office/drawing/2014/main" id="{2EF4E535-095F-4F05-8FDA-CDF0374A1BE0}"/>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6A281EC8-5590-42B0-8667-739406CB3314}"/>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280985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B0FABE-E6B6-4637-8F70-35A079074B3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E70B13AF-1AB7-473C-BEDE-5E202B118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3EB1D5BF-F5ED-485A-8E09-4BE1C215F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28A0A99-DEDE-4317-95DE-4B2DA7397DC8}"/>
              </a:ext>
            </a:extLst>
          </p:cNvPr>
          <p:cNvSpPr>
            <a:spLocks noGrp="1"/>
          </p:cNvSpPr>
          <p:nvPr>
            <p:ph type="dt" sz="half" idx="10"/>
          </p:nvPr>
        </p:nvSpPr>
        <p:spPr/>
        <p:txBody>
          <a:bodyPr/>
          <a:lstStyle/>
          <a:p>
            <a:fld id="{6BEA4BE3-9C2A-4121-AFB0-96ABAF671C5F}" type="datetimeFigureOut">
              <a:rPr lang="uk-UA" smtClean="0"/>
              <a:t>26.01.2024</a:t>
            </a:fld>
            <a:endParaRPr lang="uk-UA"/>
          </a:p>
        </p:txBody>
      </p:sp>
      <p:sp>
        <p:nvSpPr>
          <p:cNvPr id="6" name="Нижний колонтитул 5">
            <a:extLst>
              <a:ext uri="{FF2B5EF4-FFF2-40B4-BE49-F238E27FC236}">
                <a16:creationId xmlns:a16="http://schemas.microsoft.com/office/drawing/2014/main" id="{3BB26950-6470-48C6-86B4-BE8663096C34}"/>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C485C282-AE3D-415A-973A-FA006B89EF3F}"/>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411385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5F4D9C-C43C-4EDE-91C1-E6019564C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C371864A-8628-4D06-AEDA-6167F2D69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7C1BC8E1-E9A2-40F5-8ED8-22E45A2F3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A4BE3-9C2A-4121-AFB0-96ABAF671C5F}" type="datetimeFigureOut">
              <a:rPr lang="uk-UA" smtClean="0"/>
              <a:t>26.01.2024</a:t>
            </a:fld>
            <a:endParaRPr lang="uk-UA"/>
          </a:p>
        </p:txBody>
      </p:sp>
      <p:sp>
        <p:nvSpPr>
          <p:cNvPr id="5" name="Нижний колонтитул 4">
            <a:extLst>
              <a:ext uri="{FF2B5EF4-FFF2-40B4-BE49-F238E27FC236}">
                <a16:creationId xmlns:a16="http://schemas.microsoft.com/office/drawing/2014/main" id="{9E57C6A0-E16E-40E3-BDBF-63BD3E3DF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a:extLst>
              <a:ext uri="{FF2B5EF4-FFF2-40B4-BE49-F238E27FC236}">
                <a16:creationId xmlns:a16="http://schemas.microsoft.com/office/drawing/2014/main" id="{D0455F7C-F374-424D-99A0-CB7678C69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A07BB-7178-4B7E-AB49-B7A6E4BFF738}" type="slidenum">
              <a:rPr lang="uk-UA" smtClean="0"/>
              <a:t>‹#›</a:t>
            </a:fld>
            <a:endParaRPr lang="uk-UA"/>
          </a:p>
        </p:txBody>
      </p:sp>
    </p:spTree>
    <p:extLst>
      <p:ext uri="{BB962C8B-B14F-4D97-AF65-F5344CB8AC3E}">
        <p14:creationId xmlns:p14="http://schemas.microsoft.com/office/powerpoint/2010/main" val="134074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6A955C-B449-41B9-9DA9-46102665AC3F}"/>
              </a:ext>
            </a:extLst>
          </p:cNvPr>
          <p:cNvSpPr>
            <a:spLocks noGrp="1"/>
          </p:cNvSpPr>
          <p:nvPr>
            <p:ph type="ctrTitle"/>
          </p:nvPr>
        </p:nvSpPr>
        <p:spPr/>
        <p:txBody>
          <a:bodyPr/>
          <a:lstStyle/>
          <a:p>
            <a:endParaRPr lang="uk-UA"/>
          </a:p>
        </p:txBody>
      </p:sp>
      <p:sp>
        <p:nvSpPr>
          <p:cNvPr id="3" name="Подзаголовок 2">
            <a:extLst>
              <a:ext uri="{FF2B5EF4-FFF2-40B4-BE49-F238E27FC236}">
                <a16:creationId xmlns:a16="http://schemas.microsoft.com/office/drawing/2014/main" id="{CB178DF6-71F6-4E49-A48F-4A9139D9EE8E}"/>
              </a:ext>
            </a:extLst>
          </p:cNvPr>
          <p:cNvSpPr>
            <a:spLocks noGrp="1"/>
          </p:cNvSpPr>
          <p:nvPr>
            <p:ph type="subTitle" idx="1"/>
          </p:nvPr>
        </p:nvSpPr>
        <p:spPr/>
        <p:txBody>
          <a:bodyPr/>
          <a:lstStyle/>
          <a:p>
            <a:endParaRPr lang="uk-UA"/>
          </a:p>
        </p:txBody>
      </p:sp>
      <p:sp>
        <p:nvSpPr>
          <p:cNvPr id="4" name="TextBox 3">
            <a:extLst>
              <a:ext uri="{FF2B5EF4-FFF2-40B4-BE49-F238E27FC236}">
                <a16:creationId xmlns:a16="http://schemas.microsoft.com/office/drawing/2014/main" id="{39DD08E1-5E70-4C27-8116-E7CBCBF7C4FE}"/>
              </a:ext>
            </a:extLst>
          </p:cNvPr>
          <p:cNvSpPr txBox="1"/>
          <p:nvPr/>
        </p:nvSpPr>
        <p:spPr>
          <a:xfrm>
            <a:off x="1223423" y="2028616"/>
            <a:ext cx="9745154" cy="2800767"/>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8800" b="1" dirty="0">
                <a:latin typeface="Times New Roman" panose="02020603050405020304" pitchFamily="18" charset="0"/>
                <a:cs typeface="Times New Roman" panose="02020603050405020304" pitchFamily="18" charset="0"/>
              </a:rPr>
              <a:t>Тема уроку: </a:t>
            </a:r>
            <a:r>
              <a:rPr lang="en-US" altLang="ru-RU" sz="8800" b="1" dirty="0">
                <a:latin typeface="Times New Roman" panose="02020603050405020304" pitchFamily="18" charset="0"/>
                <a:cs typeface="Times New Roman" panose="02020603050405020304" pitchFamily="18" charset="0"/>
              </a:rPr>
              <a:t>JavaFX</a:t>
            </a:r>
            <a:endParaRPr lang="uk-UA"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813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DB8A0B-EF1A-4E5E-BBDA-01F5258C0CC2}"/>
              </a:ext>
            </a:extLst>
          </p:cNvPr>
          <p:cNvSpPr>
            <a:spLocks noGrp="1"/>
          </p:cNvSpPr>
          <p:nvPr>
            <p:ph type="title"/>
          </p:nvPr>
        </p:nvSpPr>
        <p:spPr/>
        <p:txBody>
          <a:bodyPr/>
          <a:lstStyle/>
          <a:p>
            <a:endParaRPr lang="uk-UA"/>
          </a:p>
        </p:txBody>
      </p:sp>
      <p:sp>
        <p:nvSpPr>
          <p:cNvPr id="3" name="Объект 2">
            <a:extLst>
              <a:ext uri="{FF2B5EF4-FFF2-40B4-BE49-F238E27FC236}">
                <a16:creationId xmlns:a16="http://schemas.microsoft.com/office/drawing/2014/main" id="{1397FB69-AD44-4450-A5D8-4746995EEE9C}"/>
              </a:ext>
            </a:extLst>
          </p:cNvPr>
          <p:cNvSpPr>
            <a:spLocks noGrp="1"/>
          </p:cNvSpPr>
          <p:nvPr>
            <p:ph idx="1"/>
          </p:nvPr>
        </p:nvSpPr>
        <p:spPr/>
        <p:txBody>
          <a:bodyPr/>
          <a:lstStyle/>
          <a:p>
            <a:endParaRPr lang="uk-UA" dirty="0"/>
          </a:p>
        </p:txBody>
      </p:sp>
      <p:sp>
        <p:nvSpPr>
          <p:cNvPr id="4" name="Заголовок 1">
            <a:extLst>
              <a:ext uri="{FF2B5EF4-FFF2-40B4-BE49-F238E27FC236}">
                <a16:creationId xmlns:a16="http://schemas.microsoft.com/office/drawing/2014/main" id="{A46FFC05-C0DD-450F-823D-ADD44682F90D}"/>
              </a:ext>
            </a:extLst>
          </p:cNvPr>
          <p:cNvSpPr txBox="1">
            <a:spLocks/>
          </p:cNvSpPr>
          <p:nvPr/>
        </p:nvSpPr>
        <p:spPr>
          <a:xfrm>
            <a:off x="0" y="2"/>
            <a:ext cx="12192000" cy="68103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A2F35"/>
                </a:solidFill>
                <a:latin typeface="Times New Roman" panose="02020603050405020304" pitchFamily="18" charset="0"/>
                <a:cs typeface="Times New Roman" panose="02020603050405020304" pitchFamily="18" charset="0"/>
              </a:rPr>
              <a:t>Приклад</a:t>
            </a:r>
            <a:endParaRPr lang="uk-UA"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21BD659-19E7-4237-B66E-6004A0BA96C1}"/>
              </a:ext>
            </a:extLst>
          </p:cNvPr>
          <p:cNvSpPr>
            <a:spLocks noChangeArrowheads="1"/>
          </p:cNvSpPr>
          <p:nvPr/>
        </p:nvSpPr>
        <p:spPr bwMode="auto">
          <a:xfrm>
            <a:off x="183822" y="625523"/>
            <a:ext cx="11824355" cy="62324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package</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com.example.demo1</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javafx.application.Application</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javafx.scene.Group</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javafx.scene.Scene</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javafx.stage.Stage</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javafx.scene.shape.LineTo</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javafx.scene.shape.MoveTo</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javafx.scene.shape.Path</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class</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ComplexShape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extends</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Application</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@Override</a:t>
            </a:r>
            <a:br>
              <a:rPr kumimoji="0" lang="uk-UA" altLang="uk-UA" sz="7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start</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Path</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Moving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starting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point</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MoveTo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moveTo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MoveTo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108</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71</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1st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line1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321</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161</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2nd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line2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126</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232</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3rd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line3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232</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52</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4th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line4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269</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250</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4th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line5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108</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71</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Adding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all</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elements</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path</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path.getElements</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add</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moveTo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path.getElements</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addAll</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(line1</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line2</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line3</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line4</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line5)</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Group</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600</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300</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title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stage.setTitle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Drawing</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an</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arc</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through</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 </a:t>
            </a:r>
            <a:r>
              <a:rPr kumimoji="0" lang="uk-UA" altLang="uk-UA" sz="7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path</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Adding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stage.setScene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Displaying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contents</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stage.show</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static</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main</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String</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args</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launch</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args</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621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B7A94-C9F6-460B-AC30-A26DB59D56BB}"/>
              </a:ext>
            </a:extLst>
          </p:cNvPr>
          <p:cNvSpPr>
            <a:spLocks noGrp="1"/>
          </p:cNvSpPr>
          <p:nvPr>
            <p:ph type="title"/>
          </p:nvPr>
        </p:nvSpPr>
        <p:spPr/>
        <p:txBody>
          <a:bodyPr/>
          <a:lstStyle/>
          <a:p>
            <a:endParaRPr lang="uk-UA" dirty="0"/>
          </a:p>
        </p:txBody>
      </p:sp>
      <p:sp>
        <p:nvSpPr>
          <p:cNvPr id="3" name="Объект 2">
            <a:extLst>
              <a:ext uri="{FF2B5EF4-FFF2-40B4-BE49-F238E27FC236}">
                <a16:creationId xmlns:a16="http://schemas.microsoft.com/office/drawing/2014/main" id="{73A59420-6970-46CB-B161-D07FB9102644}"/>
              </a:ext>
            </a:extLst>
          </p:cNvPr>
          <p:cNvSpPr>
            <a:spLocks noGrp="1"/>
          </p:cNvSpPr>
          <p:nvPr>
            <p:ph idx="1"/>
          </p:nvPr>
        </p:nvSpPr>
        <p:spPr/>
        <p:txBody>
          <a:bodyPr/>
          <a:lstStyle/>
          <a:p>
            <a:endParaRPr lang="uk-UA"/>
          </a:p>
        </p:txBody>
      </p:sp>
      <p:pic>
        <p:nvPicPr>
          <p:cNvPr id="5" name="Рисунок 4">
            <a:extLst>
              <a:ext uri="{FF2B5EF4-FFF2-40B4-BE49-F238E27FC236}">
                <a16:creationId xmlns:a16="http://schemas.microsoft.com/office/drawing/2014/main" id="{FDE6D685-909E-4B12-9281-F2990992E9D2}"/>
              </a:ext>
            </a:extLst>
          </p:cNvPr>
          <p:cNvPicPr>
            <a:picLocks noChangeAspect="1"/>
          </p:cNvPicPr>
          <p:nvPr/>
        </p:nvPicPr>
        <p:blipFill>
          <a:blip r:embed="rId2"/>
          <a:stretch>
            <a:fillRect/>
          </a:stretch>
        </p:blipFill>
        <p:spPr>
          <a:xfrm>
            <a:off x="2552700" y="1490662"/>
            <a:ext cx="7086600" cy="3876675"/>
          </a:xfrm>
          <a:prstGeom prst="rect">
            <a:avLst/>
          </a:prstGeom>
        </p:spPr>
      </p:pic>
      <p:sp>
        <p:nvSpPr>
          <p:cNvPr id="6" name="Заголовок 1">
            <a:extLst>
              <a:ext uri="{FF2B5EF4-FFF2-40B4-BE49-F238E27FC236}">
                <a16:creationId xmlns:a16="http://schemas.microsoft.com/office/drawing/2014/main" id="{2CBEC889-11ED-48B4-812C-FAE84BEDAA48}"/>
              </a:ext>
            </a:extLst>
          </p:cNvPr>
          <p:cNvSpPr txBox="1">
            <a:spLocks/>
          </p:cNvSpPr>
          <p:nvPr/>
        </p:nvSpPr>
        <p:spPr>
          <a:xfrm>
            <a:off x="0" y="2"/>
            <a:ext cx="12192000" cy="68103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A2F35"/>
                </a:solidFill>
                <a:latin typeface="Times New Roman" panose="02020603050405020304" pitchFamily="18" charset="0"/>
                <a:cs typeface="Times New Roman" panose="02020603050405020304" pitchFamily="18" charset="0"/>
              </a:rPr>
              <a:t>Приклад</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94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216018-6EF0-4B64-A7B8-594401B42FE9}"/>
              </a:ext>
            </a:extLst>
          </p:cNvPr>
          <p:cNvSpPr>
            <a:spLocks noGrp="1"/>
          </p:cNvSpPr>
          <p:nvPr>
            <p:ph type="title"/>
          </p:nvPr>
        </p:nvSpPr>
        <p:spPr>
          <a:xfrm>
            <a:off x="0" y="1"/>
            <a:ext cx="12192000" cy="923826"/>
          </a:xfrm>
        </p:spPr>
        <p:txBody>
          <a:bodyPr>
            <a:normAutofit/>
          </a:bodyPr>
          <a:lstStyle/>
          <a:p>
            <a:pPr algn="ctr"/>
            <a:r>
              <a:rPr lang="en-US" i="0" dirty="0">
                <a:solidFill>
                  <a:srgbClr val="2A2F35"/>
                </a:solidFill>
                <a:effectLst/>
                <a:latin typeface="Times New Roman" panose="02020603050405020304" pitchFamily="18" charset="0"/>
                <a:cs typeface="Times New Roman" panose="02020603050405020304" pitchFamily="18" charset="0"/>
              </a:rPr>
              <a:t>JavaFX – </a:t>
            </a:r>
            <a:r>
              <a:rPr lang="uk-UA" i="0" dirty="0">
                <a:solidFill>
                  <a:srgbClr val="2A2F35"/>
                </a:solidFill>
                <a:effectLst/>
                <a:latin typeface="Times New Roman" panose="02020603050405020304" pitchFamily="18" charset="0"/>
                <a:cs typeface="Times New Roman" panose="02020603050405020304" pitchFamily="18" charset="0"/>
              </a:rPr>
              <a:t>Ефекти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5D0CEE9-C4B9-4649-B0A2-8949D27987B1}"/>
              </a:ext>
            </a:extLst>
          </p:cNvPr>
          <p:cNvSpPr txBox="1"/>
          <p:nvPr/>
        </p:nvSpPr>
        <p:spPr>
          <a:xfrm>
            <a:off x="605673" y="923827"/>
            <a:ext cx="10913882" cy="1938992"/>
          </a:xfrm>
          <a:prstGeom prst="rect">
            <a:avLst/>
          </a:prstGeom>
          <a:noFill/>
        </p:spPr>
        <p:txBody>
          <a:bodyPr wrap="square">
            <a:spAutoFit/>
          </a:bodyPr>
          <a:lstStyle/>
          <a:p>
            <a:pPr algn="l"/>
            <a:r>
              <a:rPr lang="uk-UA" sz="2000" b="0" i="0" dirty="0">
                <a:solidFill>
                  <a:srgbClr val="000000"/>
                </a:solidFill>
                <a:effectLst/>
                <a:latin typeface="Times New Roman" panose="02020603050405020304" pitchFamily="18" charset="0"/>
                <a:cs typeface="Times New Roman" panose="02020603050405020304" pitchFamily="18" charset="0"/>
              </a:rPr>
              <a:t>Ефект – це будь-яка дія, яка покращує зовнішній вигляд графіки. У </a:t>
            </a:r>
            <a:r>
              <a:rPr lang="en-US" sz="2000" b="0" i="0" dirty="0">
                <a:solidFill>
                  <a:srgbClr val="000000"/>
                </a:solidFill>
                <a:effectLst/>
                <a:latin typeface="Times New Roman" panose="02020603050405020304" pitchFamily="18" charset="0"/>
                <a:cs typeface="Times New Roman" panose="02020603050405020304" pitchFamily="18" charset="0"/>
              </a:rPr>
              <a:t>JavaFX </a:t>
            </a:r>
            <a:r>
              <a:rPr lang="uk-UA" sz="2000" b="0" i="0" dirty="0">
                <a:solidFill>
                  <a:srgbClr val="000000"/>
                </a:solidFill>
                <a:effectLst/>
                <a:latin typeface="Times New Roman" panose="02020603050405020304" pitchFamily="18" charset="0"/>
                <a:cs typeface="Times New Roman" panose="02020603050405020304" pitchFamily="18" charset="0"/>
              </a:rPr>
              <a:t>ефект – це алгоритм, який застосовується до вузлів для візуального покращення їхнього зовнішнього вигляду. Властивість ефекту класу </a:t>
            </a:r>
            <a:r>
              <a:rPr lang="en-US" sz="2000" b="1" i="0" dirty="0">
                <a:solidFill>
                  <a:srgbClr val="000000"/>
                </a:solidFill>
                <a:effectLst/>
                <a:latin typeface="Times New Roman" panose="02020603050405020304" pitchFamily="18" charset="0"/>
                <a:cs typeface="Times New Roman" panose="02020603050405020304" pitchFamily="18" charset="0"/>
              </a:rPr>
              <a:t>Node</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uk-UA" sz="2000" b="0" i="0" dirty="0">
                <a:solidFill>
                  <a:srgbClr val="000000"/>
                </a:solidFill>
                <a:effectLst/>
                <a:latin typeface="Times New Roman" panose="02020603050405020304" pitchFamily="18" charset="0"/>
                <a:cs typeface="Times New Roman" panose="02020603050405020304" pitchFamily="18" charset="0"/>
              </a:rPr>
              <a:t>використовується для вказівки ефекту.</a:t>
            </a:r>
          </a:p>
          <a:p>
            <a:pPr algn="l"/>
            <a:r>
              <a:rPr lang="uk-UA" sz="2000" b="0" i="0" dirty="0">
                <a:solidFill>
                  <a:srgbClr val="000000"/>
                </a:solidFill>
                <a:effectLst/>
                <a:latin typeface="Times New Roman" panose="02020603050405020304" pitchFamily="18" charset="0"/>
                <a:cs typeface="Times New Roman" panose="02020603050405020304" pitchFamily="18" charset="0"/>
              </a:rPr>
              <a:t>У </a:t>
            </a:r>
            <a:r>
              <a:rPr lang="en-US" sz="2000" b="0" i="0" dirty="0">
                <a:solidFill>
                  <a:srgbClr val="000000"/>
                </a:solidFill>
                <a:effectLst/>
                <a:latin typeface="Times New Roman" panose="02020603050405020304" pitchFamily="18" charset="0"/>
                <a:cs typeface="Times New Roman" panose="02020603050405020304" pitchFamily="18" charset="0"/>
              </a:rPr>
              <a:t>JavaFX </a:t>
            </a:r>
            <a:r>
              <a:rPr lang="uk-UA" sz="2000" b="0" i="0" dirty="0">
                <a:solidFill>
                  <a:srgbClr val="000000"/>
                </a:solidFill>
                <a:effectLst/>
                <a:latin typeface="Times New Roman" panose="02020603050405020304" pitchFamily="18" charset="0"/>
                <a:cs typeface="Times New Roman" panose="02020603050405020304" pitchFamily="18" charset="0"/>
              </a:rPr>
              <a:t>можна встановити різні ефекти для вузла, такі як </a:t>
            </a:r>
            <a:r>
              <a:rPr lang="uk-UA" sz="2000" b="1" i="0" dirty="0">
                <a:solidFill>
                  <a:srgbClr val="000000"/>
                </a:solidFill>
                <a:effectLst/>
                <a:latin typeface="Times New Roman" panose="02020603050405020304" pitchFamily="18" charset="0"/>
                <a:cs typeface="Times New Roman" panose="02020603050405020304" pitchFamily="18" charset="0"/>
              </a:rPr>
              <a:t>цвітіння, розмиття</a:t>
            </a:r>
            <a:r>
              <a:rPr lang="uk-UA" sz="2000" b="0" i="0" dirty="0">
                <a:solidFill>
                  <a:srgbClr val="000000"/>
                </a:solidFill>
                <a:effectLst/>
                <a:latin typeface="Times New Roman" panose="02020603050405020304" pitchFamily="18" charset="0"/>
                <a:cs typeface="Times New Roman" panose="02020603050405020304" pitchFamily="18" charset="0"/>
              </a:rPr>
              <a:t> та </a:t>
            </a:r>
            <a:r>
              <a:rPr lang="uk-UA" sz="2000" b="1" i="0" dirty="0">
                <a:solidFill>
                  <a:srgbClr val="000000"/>
                </a:solidFill>
                <a:effectLst/>
                <a:latin typeface="Times New Roman" panose="02020603050405020304" pitchFamily="18" charset="0"/>
                <a:cs typeface="Times New Roman" panose="02020603050405020304" pitchFamily="18" charset="0"/>
              </a:rPr>
              <a:t>світіння</a:t>
            </a:r>
            <a:r>
              <a:rPr lang="uk-UA" sz="2000" b="0" i="0" dirty="0">
                <a:solidFill>
                  <a:srgbClr val="000000"/>
                </a:solidFill>
                <a:effectLst/>
                <a:latin typeface="Times New Roman" panose="02020603050405020304" pitchFamily="18" charset="0"/>
                <a:cs typeface="Times New Roman" panose="02020603050405020304" pitchFamily="18" charset="0"/>
              </a:rPr>
              <a:t> . Кожен з цих ефектів представлений класом і всі ці класи доступні в пакеті з ім'ям </a:t>
            </a:r>
            <a:r>
              <a:rPr lang="en-US" sz="20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000" b="0" i="0" dirty="0">
                <a:solidFill>
                  <a:srgbClr val="000000"/>
                </a:solidFill>
                <a:effectLst/>
                <a:latin typeface="Times New Roman" panose="02020603050405020304" pitchFamily="18" charset="0"/>
                <a:cs typeface="Times New Roman" panose="02020603050405020304" pitchFamily="18" charset="0"/>
              </a:rPr>
              <a:t> .</a:t>
            </a:r>
          </a:p>
        </p:txBody>
      </p:sp>
      <p:sp>
        <p:nvSpPr>
          <p:cNvPr id="11" name="Заголовок 1">
            <a:extLst>
              <a:ext uri="{FF2B5EF4-FFF2-40B4-BE49-F238E27FC236}">
                <a16:creationId xmlns:a16="http://schemas.microsoft.com/office/drawing/2014/main" id="{223F50E4-173F-419E-AF9F-FBC6AB5795BD}"/>
              </a:ext>
            </a:extLst>
          </p:cNvPr>
          <p:cNvSpPr txBox="1">
            <a:spLocks/>
          </p:cNvSpPr>
          <p:nvPr/>
        </p:nvSpPr>
        <p:spPr>
          <a:xfrm>
            <a:off x="-33386" y="2967087"/>
            <a:ext cx="12192000" cy="923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2A2F35"/>
                </a:solidFill>
                <a:latin typeface="Times New Roman" panose="02020603050405020304" pitchFamily="18" charset="0"/>
                <a:cs typeface="Times New Roman" panose="02020603050405020304" pitchFamily="18" charset="0"/>
              </a:rPr>
              <a:t>JavaFX – </a:t>
            </a:r>
            <a:r>
              <a:rPr lang="uk-UA" dirty="0">
                <a:solidFill>
                  <a:srgbClr val="2A2F35"/>
                </a:solidFill>
                <a:latin typeface="Times New Roman" panose="02020603050405020304" pitchFamily="18" charset="0"/>
                <a:cs typeface="Times New Roman" panose="02020603050405020304" pitchFamily="18" charset="0"/>
              </a:rPr>
              <a:t>Ефекти. Застосування до вузла</a:t>
            </a:r>
            <a:endParaRPr lang="uk-UA"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AAC9A35-0820-47AE-812B-7F242FF6262C}"/>
              </a:ext>
            </a:extLst>
          </p:cNvPr>
          <p:cNvSpPr txBox="1"/>
          <p:nvPr/>
        </p:nvSpPr>
        <p:spPr>
          <a:xfrm>
            <a:off x="605673" y="3995181"/>
            <a:ext cx="10913881" cy="2246769"/>
          </a:xfrm>
          <a:prstGeom prst="rect">
            <a:avLst/>
          </a:prstGeom>
          <a:noFill/>
        </p:spPr>
        <p:txBody>
          <a:bodyPr wrap="square">
            <a:spAutoFit/>
          </a:bodyPr>
          <a:lstStyle/>
          <a:p>
            <a:pPr algn="l"/>
            <a:r>
              <a:rPr lang="uk-UA" sz="2000" b="0" i="0" dirty="0">
                <a:solidFill>
                  <a:srgbClr val="000000"/>
                </a:solidFill>
                <a:effectLst/>
                <a:latin typeface="Times New Roman" panose="02020603050405020304" pitchFamily="18" charset="0"/>
                <a:cs typeface="Times New Roman" panose="02020603050405020304" pitchFamily="18" charset="0"/>
              </a:rPr>
              <a:t>Ви можете застосувати ефект до вузла, використовуючи метод </a:t>
            </a:r>
            <a:r>
              <a:rPr lang="en-US" sz="2000" b="1" i="0" dirty="0" err="1">
                <a:solidFill>
                  <a:srgbClr val="000000"/>
                </a:solidFill>
                <a:effectLst/>
                <a:latin typeface="Times New Roman" panose="02020603050405020304" pitchFamily="18" charset="0"/>
                <a:cs typeface="Times New Roman" panose="02020603050405020304" pitchFamily="18" charset="0"/>
              </a:rPr>
              <a:t>setEffect</a:t>
            </a:r>
            <a:r>
              <a:rPr lang="en-US" sz="2000" b="1"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 </a:t>
            </a:r>
            <a:r>
              <a:rPr lang="uk-UA" sz="2000" b="0" i="0" dirty="0">
                <a:solidFill>
                  <a:srgbClr val="000000"/>
                </a:solidFill>
                <a:effectLst/>
                <a:latin typeface="Times New Roman" panose="02020603050405020304" pitchFamily="18" charset="0"/>
                <a:cs typeface="Times New Roman" panose="02020603050405020304" pitchFamily="18" charset="0"/>
              </a:rPr>
              <a:t>До цього методу необхідно передати об'єкт ефекту.</a:t>
            </a:r>
          </a:p>
          <a:p>
            <a:pPr algn="l"/>
            <a:r>
              <a:rPr lang="uk-UA" sz="2000" b="0" i="0" dirty="0">
                <a:solidFill>
                  <a:srgbClr val="000000"/>
                </a:solidFill>
                <a:effectLst/>
                <a:latin typeface="Times New Roman" panose="02020603050405020304" pitchFamily="18" charset="0"/>
                <a:cs typeface="Times New Roman" panose="02020603050405020304" pitchFamily="18" charset="0"/>
              </a:rPr>
              <a:t>Щоб застосувати ефект до сайту, вам потрібно:</a:t>
            </a:r>
          </a:p>
          <a:p>
            <a:pPr algn="l">
              <a:buFont typeface="Arial" panose="020B0604020202020204" pitchFamily="34" charset="0"/>
              <a:buChar char="•"/>
            </a:pPr>
            <a:r>
              <a:rPr lang="uk-UA" sz="2000" b="0" i="0" dirty="0">
                <a:solidFill>
                  <a:srgbClr val="000000"/>
                </a:solidFill>
                <a:effectLst/>
                <a:latin typeface="Times New Roman" panose="02020603050405020304" pitchFamily="18" charset="0"/>
                <a:cs typeface="Times New Roman" panose="02020603050405020304" pitchFamily="18" charset="0"/>
              </a:rPr>
              <a:t>Створити вузол.</a:t>
            </a:r>
          </a:p>
          <a:p>
            <a:pPr algn="l">
              <a:buFont typeface="Arial" panose="020B0604020202020204" pitchFamily="34" charset="0"/>
              <a:buChar char="•"/>
            </a:pPr>
            <a:r>
              <a:rPr lang="uk-UA" sz="2000" b="0" i="0" dirty="0">
                <a:solidFill>
                  <a:srgbClr val="000000"/>
                </a:solidFill>
                <a:effectLst/>
                <a:latin typeface="Times New Roman" panose="02020603050405020304" pitchFamily="18" charset="0"/>
                <a:cs typeface="Times New Roman" panose="02020603050405020304" pitchFamily="18" charset="0"/>
              </a:rPr>
              <a:t>Визначте відповідний клас ефекту, який потрібно застосувати.</a:t>
            </a:r>
          </a:p>
          <a:p>
            <a:pPr algn="l">
              <a:buFont typeface="Arial" panose="020B0604020202020204" pitchFamily="34" charset="0"/>
              <a:buChar char="•"/>
            </a:pPr>
            <a:r>
              <a:rPr lang="uk-UA" sz="2000" b="0" i="0" dirty="0">
                <a:solidFill>
                  <a:srgbClr val="000000"/>
                </a:solidFill>
                <a:effectLst/>
                <a:latin typeface="Times New Roman" panose="02020603050405020304" pitchFamily="18" charset="0"/>
                <a:cs typeface="Times New Roman" panose="02020603050405020304" pitchFamily="18" charset="0"/>
              </a:rPr>
              <a:t>Встановіть властивості ефекту.</a:t>
            </a:r>
          </a:p>
          <a:p>
            <a:pPr algn="l">
              <a:buFont typeface="Arial" panose="020B0604020202020204" pitchFamily="34" charset="0"/>
              <a:buChar char="•"/>
            </a:pPr>
            <a:r>
              <a:rPr lang="uk-UA" sz="2000" b="0" i="0" dirty="0">
                <a:solidFill>
                  <a:srgbClr val="000000"/>
                </a:solidFill>
                <a:effectLst/>
                <a:latin typeface="Times New Roman" panose="02020603050405020304" pitchFamily="18" charset="0"/>
                <a:cs typeface="Times New Roman" panose="02020603050405020304" pitchFamily="18" charset="0"/>
              </a:rPr>
              <a:t>Застосуйте ефект до вузла, використовуючи метод </a:t>
            </a:r>
            <a:r>
              <a:rPr lang="en-US" sz="2000" b="1" i="0" dirty="0" err="1">
                <a:solidFill>
                  <a:srgbClr val="000000"/>
                </a:solidFill>
                <a:effectLst/>
                <a:latin typeface="Times New Roman" panose="02020603050405020304" pitchFamily="18" charset="0"/>
                <a:cs typeface="Times New Roman" panose="02020603050405020304" pitchFamily="18" charset="0"/>
              </a:rPr>
              <a:t>setEffect</a:t>
            </a:r>
            <a:r>
              <a:rPr lang="en-US" sz="2000" b="1"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3789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E894AE-E7EF-4315-A19B-EFD3D1730A82}"/>
              </a:ext>
            </a:extLst>
          </p:cNvPr>
          <p:cNvSpPr>
            <a:spLocks noGrp="1"/>
          </p:cNvSpPr>
          <p:nvPr>
            <p:ph type="title"/>
          </p:nvPr>
        </p:nvSpPr>
        <p:spPr>
          <a:xfrm>
            <a:off x="0" y="1"/>
            <a:ext cx="12192000" cy="820131"/>
          </a:xfrm>
        </p:spPr>
        <p:txBody>
          <a:bodyPr/>
          <a:lstStyle/>
          <a:p>
            <a:pPr algn="ctr"/>
            <a:r>
              <a:rPr lang="uk-UA" i="0" dirty="0">
                <a:solidFill>
                  <a:srgbClr val="2A2F35"/>
                </a:solidFill>
                <a:effectLst/>
                <a:latin typeface="Times New Roman" panose="02020603050405020304" pitchFamily="18" charset="0"/>
                <a:cs typeface="Times New Roman" panose="02020603050405020304" pitchFamily="18" charset="0"/>
              </a:rPr>
              <a:t>Створення вузлів</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4C2B929-158A-40CB-BB61-9C4DDDB1C07A}"/>
              </a:ext>
            </a:extLst>
          </p:cNvPr>
          <p:cNvSpPr>
            <a:spLocks noGrp="1"/>
          </p:cNvSpPr>
          <p:nvPr>
            <p:ph idx="1"/>
          </p:nvPr>
        </p:nvSpPr>
        <p:spPr>
          <a:xfrm>
            <a:off x="838199" y="820132"/>
            <a:ext cx="10662501" cy="4351338"/>
          </a:xfrm>
        </p:spPr>
        <p:txBody>
          <a:bodyPr/>
          <a:lstStyle/>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Перш за все, створіть вузли у програмі </a:t>
            </a:r>
            <a:r>
              <a:rPr lang="en-US" b="0" i="0" dirty="0">
                <a:solidFill>
                  <a:srgbClr val="000000"/>
                </a:solidFill>
                <a:effectLst/>
                <a:latin typeface="Times New Roman" panose="02020603050405020304" pitchFamily="18" charset="0"/>
                <a:cs typeface="Times New Roman" panose="02020603050405020304" pitchFamily="18" charset="0"/>
              </a:rPr>
              <a:t>JavaFX </a:t>
            </a:r>
            <a:r>
              <a:rPr lang="uk-UA" b="0" i="0" dirty="0">
                <a:solidFill>
                  <a:srgbClr val="000000"/>
                </a:solidFill>
                <a:effectLst/>
                <a:latin typeface="Times New Roman" panose="02020603050405020304" pitchFamily="18" charset="0"/>
                <a:cs typeface="Times New Roman" panose="02020603050405020304" pitchFamily="18" charset="0"/>
              </a:rPr>
              <a:t>шляхом створення екземплярів їх відповідних класів.</a:t>
            </a:r>
          </a:p>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Наприклад, якщо ви хочете застосувати ефект свічення до зображення у вашому додатку. По-перше, вам потрібно створити вузол зображення шляхом створення екземпляра класу </a:t>
            </a:r>
            <a:r>
              <a:rPr lang="en-US" b="0" i="0" dirty="0">
                <a:solidFill>
                  <a:srgbClr val="000000"/>
                </a:solidFill>
                <a:effectLst/>
                <a:latin typeface="Times New Roman" panose="02020603050405020304" pitchFamily="18" charset="0"/>
                <a:cs typeface="Times New Roman" panose="02020603050405020304" pitchFamily="18" charset="0"/>
              </a:rPr>
              <a:t>Image </a:t>
            </a:r>
            <a:r>
              <a:rPr lang="uk-UA" b="0" i="0" dirty="0">
                <a:solidFill>
                  <a:srgbClr val="000000"/>
                </a:solidFill>
                <a:effectLst/>
                <a:latin typeface="Times New Roman" panose="02020603050405020304" pitchFamily="18" charset="0"/>
                <a:cs typeface="Times New Roman" panose="02020603050405020304" pitchFamily="18" charset="0"/>
              </a:rPr>
              <a:t>та встановити його вигляд, як показано нижче.</a:t>
            </a:r>
          </a:p>
        </p:txBody>
      </p:sp>
      <p:sp>
        <p:nvSpPr>
          <p:cNvPr id="5" name="Rectangle 2">
            <a:extLst>
              <a:ext uri="{FF2B5EF4-FFF2-40B4-BE49-F238E27FC236}">
                <a16:creationId xmlns:a16="http://schemas.microsoft.com/office/drawing/2014/main" id="{ED397A10-47C0-4A31-AFB9-E7DFEF21B7AF}"/>
              </a:ext>
            </a:extLst>
          </p:cNvPr>
          <p:cNvSpPr>
            <a:spLocks noChangeArrowheads="1"/>
          </p:cNvSpPr>
          <p:nvPr/>
        </p:nvSpPr>
        <p:spPr bwMode="auto">
          <a:xfrm>
            <a:off x="838199" y="3667085"/>
            <a:ext cx="10662501"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"https://www.tutorialspoint.com/green/images/logo.png"</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view</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новий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position</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imageView.setX</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imageView.setY</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fit</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height</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width</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view</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imageView.setFitHeight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imageView.setFitWidth</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400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preserve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ratio</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view</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imageView.setPreserveRatio</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858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DDD41E-3979-4F76-8D61-1C19335D68EF}"/>
              </a:ext>
            </a:extLst>
          </p:cNvPr>
          <p:cNvSpPr>
            <a:spLocks noGrp="1"/>
          </p:cNvSpPr>
          <p:nvPr>
            <p:ph type="title"/>
          </p:nvPr>
        </p:nvSpPr>
        <p:spPr>
          <a:xfrm>
            <a:off x="0" y="1"/>
            <a:ext cx="12192000" cy="857838"/>
          </a:xfrm>
        </p:spPr>
        <p:txBody>
          <a:bodyPr/>
          <a:lstStyle/>
          <a:p>
            <a:pPr algn="ctr"/>
            <a:r>
              <a:rPr lang="uk-UA" i="0" dirty="0">
                <a:solidFill>
                  <a:srgbClr val="2A2F35"/>
                </a:solidFill>
                <a:effectLst/>
                <a:latin typeface="Times New Roman" panose="02020603050405020304" pitchFamily="18" charset="0"/>
                <a:cs typeface="Times New Roman" panose="02020603050405020304" pitchFamily="18" charset="0"/>
              </a:rPr>
              <a:t>Встановлення властивостей ефекту</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EA60D8-E8A1-4BA9-94B7-E030D88756EC}"/>
              </a:ext>
            </a:extLst>
          </p:cNvPr>
          <p:cNvSpPr txBox="1"/>
          <p:nvPr/>
        </p:nvSpPr>
        <p:spPr>
          <a:xfrm>
            <a:off x="492551" y="911838"/>
            <a:ext cx="10819614" cy="1200329"/>
          </a:xfrm>
          <a:prstGeom prst="rect">
            <a:avLst/>
          </a:prstGeom>
          <a:noFill/>
        </p:spPr>
        <p:txBody>
          <a:bodyPr wrap="square">
            <a:spAutoFit/>
          </a:bodyPr>
          <a:lstStyle/>
          <a:p>
            <a:pPr algn="l"/>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створення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екземпляра</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класу</a:t>
            </a:r>
            <a:r>
              <a:rPr lang="ru-RU" b="0" i="0" dirty="0">
                <a:solidFill>
                  <a:srgbClr val="000000"/>
                </a:solidFill>
                <a:effectLst/>
                <a:latin typeface="Times New Roman" panose="02020603050405020304" pitchFamily="18" charset="0"/>
                <a:cs typeface="Times New Roman" panose="02020603050405020304" pitchFamily="18" charset="0"/>
              </a:rPr>
              <a:t> вам </a:t>
            </a:r>
            <a:r>
              <a:rPr lang="ru-RU" b="0" i="0" dirty="0" err="1">
                <a:solidFill>
                  <a:srgbClr val="000000"/>
                </a:solidFill>
                <a:effectLst/>
                <a:latin typeface="Times New Roman" panose="02020603050405020304" pitchFamily="18" charset="0"/>
                <a:cs typeface="Times New Roman" panose="02020603050405020304" pitchFamily="18" charset="0"/>
              </a:rPr>
              <a:t>необхідно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властивості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ефекту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використовуючи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методи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його</a:t>
            </a:r>
            <a:r>
              <a:rPr lang="ru-RU" b="0" i="0" dirty="0">
                <a:solidFill>
                  <a:srgbClr val="000000"/>
                </a:solidFill>
                <a:effectLst/>
                <a:latin typeface="Times New Roman" panose="02020603050405020304" pitchFamily="18" charset="0"/>
                <a:cs typeface="Times New Roman" panose="02020603050405020304" pitchFamily="18" charset="0"/>
              </a:rPr>
              <a:t> установки.</a:t>
            </a:r>
          </a:p>
          <a:p>
            <a:pPr algn="l"/>
            <a:r>
              <a:rPr lang="ru-RU" b="0" i="0" dirty="0" err="1">
                <a:solidFill>
                  <a:srgbClr val="000000"/>
                </a:solidFill>
                <a:effectLst/>
                <a:latin typeface="Times New Roman" panose="02020603050405020304" pitchFamily="18" charset="0"/>
                <a:cs typeface="Times New Roman" panose="02020603050405020304" pitchFamily="18" charset="0"/>
              </a:rPr>
              <a:t>Наприклад</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щоб</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намалювати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тривимірне</a:t>
            </a:r>
            <a:r>
              <a:rPr lang="ru-RU" b="0" i="0" dirty="0">
                <a:solidFill>
                  <a:srgbClr val="000000"/>
                </a:solidFill>
                <a:effectLst/>
                <a:latin typeface="Times New Roman" panose="02020603050405020304" pitchFamily="18" charset="0"/>
                <a:cs typeface="Times New Roman" panose="02020603050405020304" pitchFamily="18" charset="0"/>
              </a:rPr>
              <a:t> поле, вам </a:t>
            </a:r>
            <a:r>
              <a:rPr lang="ru-RU" b="0" i="0" dirty="0" err="1">
                <a:solidFill>
                  <a:srgbClr val="000000"/>
                </a:solidFill>
                <a:effectLst/>
                <a:latin typeface="Times New Roman" panose="02020603050405020304" pitchFamily="18" charset="0"/>
                <a:cs typeface="Times New Roman" panose="02020603050405020304" pitchFamily="18" charset="0"/>
              </a:rPr>
              <a:t>потрібно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передати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його</a:t>
            </a:r>
            <a:r>
              <a:rPr lang="ru-RU" b="0" i="0" dirty="0">
                <a:solidFill>
                  <a:srgbClr val="000000"/>
                </a:solidFill>
                <a:effectLst/>
                <a:latin typeface="Times New Roman" panose="02020603050405020304" pitchFamily="18" charset="0"/>
                <a:cs typeface="Times New Roman" panose="02020603050405020304" pitchFamily="18" charset="0"/>
              </a:rPr>
              <a:t> ширину, </a:t>
            </a:r>
            <a:r>
              <a:rPr lang="ru-RU" b="0" i="0" dirty="0" err="1">
                <a:solidFill>
                  <a:srgbClr val="000000"/>
                </a:solidFill>
                <a:effectLst/>
                <a:latin typeface="Times New Roman" panose="02020603050405020304" pitchFamily="18" charset="0"/>
                <a:cs typeface="Times New Roman" panose="02020603050405020304" pitchFamily="18" charset="0"/>
              </a:rPr>
              <a:t>висоту</a:t>
            </a:r>
            <a:r>
              <a:rPr lang="ru-RU" b="0" i="0" dirty="0">
                <a:solidFill>
                  <a:srgbClr val="000000"/>
                </a:solidFill>
                <a:effectLst/>
                <a:latin typeface="Times New Roman" panose="02020603050405020304" pitchFamily="18" charset="0"/>
                <a:cs typeface="Times New Roman" panose="02020603050405020304" pitchFamily="18" charset="0"/>
              </a:rPr>
              <a:t> та </a:t>
            </a:r>
            <a:r>
              <a:rPr lang="ru-RU" b="0" i="0" dirty="0" err="1">
                <a:solidFill>
                  <a:srgbClr val="000000"/>
                </a:solidFill>
                <a:effectLst/>
                <a:latin typeface="Times New Roman" panose="02020603050405020304" pitchFamily="18" charset="0"/>
                <a:cs typeface="Times New Roman" panose="02020603050405020304" pitchFamily="18" charset="0"/>
              </a:rPr>
              <a:t>глибину</a:t>
            </a:r>
            <a:r>
              <a:rPr lang="ru-RU" b="0" i="0" dirty="0">
                <a:solidFill>
                  <a:srgbClr val="000000"/>
                </a:solidFill>
                <a:effectLst/>
                <a:latin typeface="Times New Roman" panose="02020603050405020304" pitchFamily="18" charset="0"/>
                <a:cs typeface="Times New Roman" panose="02020603050405020304" pitchFamily="18" charset="0"/>
              </a:rPr>
              <a:t>. Ви можете </a:t>
            </a:r>
            <a:r>
              <a:rPr lang="ru-RU" b="0" i="0" dirty="0" err="1">
                <a:solidFill>
                  <a:srgbClr val="000000"/>
                </a:solidFill>
                <a:effectLst/>
                <a:latin typeface="Times New Roman" panose="02020603050405020304" pitchFamily="18" charset="0"/>
                <a:cs typeface="Times New Roman" panose="02020603050405020304" pitchFamily="18" charset="0"/>
              </a:rPr>
              <a:t>вказати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ці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значення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використовуючи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відповідні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методи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встановлення</a:t>
            </a:r>
            <a:r>
              <a:rPr lang="ru-RU" b="0" i="0" dirty="0">
                <a:solidFill>
                  <a:srgbClr val="000000"/>
                </a:solidFill>
                <a:effectLst/>
                <a:latin typeface="Times New Roman" panose="02020603050405020304" pitchFamily="18" charset="0"/>
                <a:cs typeface="Times New Roman" panose="02020603050405020304" pitchFamily="18" charset="0"/>
              </a:rPr>
              <a:t>, як показано </a:t>
            </a:r>
            <a:r>
              <a:rPr lang="ru-RU" b="0" i="0" dirty="0" err="1">
                <a:solidFill>
                  <a:srgbClr val="000000"/>
                </a:solidFill>
                <a:effectLst/>
                <a:latin typeface="Times New Roman" panose="02020603050405020304" pitchFamily="18" charset="0"/>
                <a:cs typeface="Times New Roman" panose="02020603050405020304" pitchFamily="18" charset="0"/>
              </a:rPr>
              <a:t>нижче</a:t>
            </a:r>
            <a:r>
              <a:rPr lang="ru-RU" b="0" i="0" dirty="0">
                <a:solidFill>
                  <a:srgbClr val="000000"/>
                </a:solidFill>
                <a:effectLst/>
                <a:latin typeface="Times New Roman" panose="02020603050405020304" pitchFamily="18" charset="0"/>
                <a:cs typeface="Times New Roman" panose="02020603050405020304" pitchFamily="18" charset="0"/>
              </a:rPr>
              <a:t>.</a:t>
            </a:r>
          </a:p>
        </p:txBody>
      </p:sp>
      <p:sp>
        <p:nvSpPr>
          <p:cNvPr id="6" name="Rectangle 1">
            <a:extLst>
              <a:ext uri="{FF2B5EF4-FFF2-40B4-BE49-F238E27FC236}">
                <a16:creationId xmlns:a16="http://schemas.microsoft.com/office/drawing/2014/main" id="{827A6521-75F0-410B-9354-AC78DE64AEE3}"/>
              </a:ext>
            </a:extLst>
          </p:cNvPr>
          <p:cNvSpPr>
            <a:spLocks noChangeArrowheads="1"/>
          </p:cNvSpPr>
          <p:nvPr/>
        </p:nvSpPr>
        <p:spPr bwMode="auto">
          <a:xfrm>
            <a:off x="492551" y="2194711"/>
            <a:ext cx="4182555"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level</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property</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glow.setLevel</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0.9</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FFC67EF-25E3-4C26-89E6-05141EFAEEA2}"/>
              </a:ext>
            </a:extLst>
          </p:cNvPr>
          <p:cNvSpPr txBox="1"/>
          <p:nvPr/>
        </p:nvSpPr>
        <p:spPr>
          <a:xfrm>
            <a:off x="0" y="2717931"/>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Додавання ефекту до сайту</a:t>
            </a:r>
          </a:p>
        </p:txBody>
      </p:sp>
      <p:sp>
        <p:nvSpPr>
          <p:cNvPr id="10" name="TextBox 9">
            <a:extLst>
              <a:ext uri="{FF2B5EF4-FFF2-40B4-BE49-F238E27FC236}">
                <a16:creationId xmlns:a16="http://schemas.microsoft.com/office/drawing/2014/main" id="{5536D9FD-616C-477D-9EAD-2E11E0DF9E64}"/>
              </a:ext>
            </a:extLst>
          </p:cNvPr>
          <p:cNvSpPr txBox="1"/>
          <p:nvPr/>
        </p:nvSpPr>
        <p:spPr>
          <a:xfrm>
            <a:off x="492551" y="3777804"/>
            <a:ext cx="10819614" cy="923330"/>
          </a:xfrm>
          <a:prstGeom prst="rect">
            <a:avLst/>
          </a:prstGeom>
          <a:noFill/>
        </p:spPr>
        <p:txBody>
          <a:bodyPr wrap="square">
            <a:spAutoFit/>
          </a:bodyPr>
          <a:lstStyle/>
          <a:p>
            <a:pPr algn="just"/>
            <a:r>
              <a:rPr lang="ru-RU" b="0" i="0" dirty="0" err="1">
                <a:solidFill>
                  <a:srgbClr val="000000"/>
                </a:solidFill>
                <a:effectLst/>
                <a:latin typeface="Times New Roman" panose="02020603050405020304" pitchFamily="18" charset="0"/>
                <a:cs typeface="Times New Roman" panose="02020603050405020304" pitchFamily="18" charset="0"/>
              </a:rPr>
              <a:t>Нарешті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можна</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застосувати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необхідний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ефект</a:t>
            </a:r>
            <a:r>
              <a:rPr lang="ru-RU" b="0" i="0" dirty="0">
                <a:solidFill>
                  <a:srgbClr val="000000"/>
                </a:solidFill>
                <a:effectLst/>
                <a:latin typeface="Times New Roman" panose="02020603050405020304" pitchFamily="18" charset="0"/>
                <a:cs typeface="Times New Roman" panose="02020603050405020304" pitchFamily="18" charset="0"/>
              </a:rPr>
              <a:t> до </a:t>
            </a:r>
            <a:r>
              <a:rPr lang="ru-RU" b="0" i="0" dirty="0" err="1">
                <a:solidFill>
                  <a:srgbClr val="000000"/>
                </a:solidFill>
                <a:effectLst/>
                <a:latin typeface="Times New Roman" panose="02020603050405020304" pitchFamily="18" charset="0"/>
                <a:cs typeface="Times New Roman" panose="02020603050405020304" pitchFamily="18" charset="0"/>
              </a:rPr>
              <a:t>вузлу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використовуючи</a:t>
            </a:r>
            <a:r>
              <a:rPr lang="ru-RU" b="0" i="0" dirty="0">
                <a:solidFill>
                  <a:srgbClr val="000000"/>
                </a:solidFill>
                <a:effectLst/>
                <a:latin typeface="Times New Roman" panose="02020603050405020304" pitchFamily="18" charset="0"/>
                <a:cs typeface="Times New Roman" panose="02020603050405020304" pitchFamily="18" charset="0"/>
              </a:rPr>
              <a:t> метод </a:t>
            </a:r>
            <a:r>
              <a:rPr lang="ru-RU" b="1" i="0" dirty="0" err="1">
                <a:solidFill>
                  <a:srgbClr val="000000"/>
                </a:solidFill>
                <a:effectLst/>
                <a:latin typeface="Times New Roman" panose="02020603050405020304" pitchFamily="18" charset="0"/>
                <a:cs typeface="Times New Roman" panose="02020603050405020304" pitchFamily="18" charset="0"/>
              </a:rPr>
              <a:t>setEffect</a:t>
            </a:r>
            <a:r>
              <a:rPr lang="ru-RU" b="1" i="0" dirty="0">
                <a:solidFill>
                  <a:srgbClr val="000000"/>
                </a:solidFill>
                <a:effectLst/>
                <a:latin typeface="Times New Roman" panose="02020603050405020304" pitchFamily="18" charset="0"/>
                <a:cs typeface="Times New Roman" panose="02020603050405020304" pitchFamily="18" charset="0"/>
              </a:rPr>
              <a:t>()</a:t>
            </a:r>
            <a:r>
              <a:rPr lang="ru-RU" b="0" i="0" dirty="0">
                <a:solidFill>
                  <a:srgbClr val="000000"/>
                </a:solidFill>
                <a:effectLst/>
                <a:latin typeface="Times New Roman" panose="02020603050405020304" pitchFamily="18" charset="0"/>
                <a:cs typeface="Times New Roman" panose="02020603050405020304" pitchFamily="18" charset="0"/>
              </a:rPr>
              <a:t> . </a:t>
            </a:r>
            <a:r>
              <a:rPr lang="ru-RU" b="0" i="0" dirty="0" err="1">
                <a:solidFill>
                  <a:srgbClr val="000000"/>
                </a:solidFill>
                <a:effectLst/>
                <a:latin typeface="Times New Roman" panose="02020603050405020304" pitchFamily="18" charset="0"/>
                <a:cs typeface="Times New Roman" panose="02020603050405020304" pitchFamily="18" charset="0"/>
              </a:rPr>
              <a:t>Наприклад</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щоб</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ефект</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свічення</a:t>
            </a:r>
            <a:r>
              <a:rPr lang="ru-RU" b="0" i="0" dirty="0">
                <a:solidFill>
                  <a:srgbClr val="000000"/>
                </a:solidFill>
                <a:effectLst/>
                <a:latin typeface="Times New Roman" panose="02020603050405020304" pitchFamily="18" charset="0"/>
                <a:cs typeface="Times New Roman" panose="02020603050405020304" pitchFamily="18" charset="0"/>
              </a:rPr>
              <a:t> для </a:t>
            </a:r>
            <a:r>
              <a:rPr lang="ru-RU" b="0" i="0" dirty="0" err="1">
                <a:solidFill>
                  <a:srgbClr val="000000"/>
                </a:solidFill>
                <a:effectLst/>
                <a:latin typeface="Times New Roman" panose="02020603050405020304" pitchFamily="18" charset="0"/>
                <a:cs typeface="Times New Roman" panose="02020603050405020304" pitchFamily="18" charset="0"/>
              </a:rPr>
              <a:t>вузла</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зображення</a:t>
            </a:r>
            <a:r>
              <a:rPr lang="ru-RU" b="0" i="0" dirty="0">
                <a:solidFill>
                  <a:srgbClr val="000000"/>
                </a:solidFill>
                <a:effectLst/>
                <a:latin typeface="Times New Roman" panose="02020603050405020304" pitchFamily="18" charset="0"/>
                <a:cs typeface="Times New Roman" panose="02020603050405020304" pitchFamily="18" charset="0"/>
              </a:rPr>
              <a:t>, вам </a:t>
            </a:r>
            <a:r>
              <a:rPr lang="ru-RU" b="0" i="0" dirty="0" err="1">
                <a:solidFill>
                  <a:srgbClr val="000000"/>
                </a:solidFill>
                <a:effectLst/>
                <a:latin typeface="Times New Roman" panose="02020603050405020304" pitchFamily="18" charset="0"/>
                <a:cs typeface="Times New Roman" panose="02020603050405020304" pitchFamily="18" charset="0"/>
              </a:rPr>
              <a:t>потрібно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передати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об'єкт</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класу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Glow</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цим</a:t>
            </a:r>
            <a:r>
              <a:rPr lang="ru-RU" b="0" i="0" dirty="0">
                <a:solidFill>
                  <a:srgbClr val="000000"/>
                </a:solidFill>
                <a:effectLst/>
                <a:latin typeface="Times New Roman" panose="02020603050405020304" pitchFamily="18" charset="0"/>
                <a:cs typeface="Times New Roman" panose="02020603050405020304" pitchFamily="18" charset="0"/>
              </a:rPr>
              <a:t> методом таким чином:</a:t>
            </a:r>
            <a:endParaRPr lang="uk-UA"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9D11DE55-F6C6-4356-9F7C-DE1AB0C64667}"/>
              </a:ext>
            </a:extLst>
          </p:cNvPr>
          <p:cNvSpPr>
            <a:spLocks noChangeArrowheads="1"/>
          </p:cNvSpPr>
          <p:nvPr/>
        </p:nvSpPr>
        <p:spPr bwMode="auto">
          <a:xfrm>
            <a:off x="492550" y="4701134"/>
            <a:ext cx="469219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imageView.setEffect</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glow</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731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85272D-E338-427E-BC43-F7FCE23D6BE2}"/>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FE3DF1F-296D-4654-A714-A1E8F41B542A}"/>
              </a:ext>
            </a:extLst>
          </p:cNvPr>
          <p:cNvSpPr txBox="1"/>
          <p:nvPr/>
        </p:nvSpPr>
        <p:spPr>
          <a:xfrm>
            <a:off x="728523" y="797510"/>
            <a:ext cx="10734953" cy="5262979"/>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Ви можете налаштувати колір зображення, застосовуючи ефект регулювання кольору. Це включає регулювання </a:t>
            </a:r>
            <a:r>
              <a:rPr lang="uk-UA" sz="2400" b="1" i="0" dirty="0">
                <a:solidFill>
                  <a:srgbClr val="000000"/>
                </a:solidFill>
                <a:effectLst/>
                <a:latin typeface="Times New Roman" panose="02020603050405020304" pitchFamily="18" charset="0"/>
                <a:cs typeface="Times New Roman" panose="02020603050405020304" pitchFamily="18" charset="0"/>
              </a:rPr>
              <a:t>відтінку, насиченості, яскравості</a:t>
            </a:r>
            <a:r>
              <a:rPr lang="uk-UA" sz="2400" b="0" i="0" dirty="0">
                <a:solidFill>
                  <a:srgbClr val="000000"/>
                </a:solidFill>
                <a:effectLst/>
                <a:latin typeface="Times New Roman" panose="02020603050405020304" pitchFamily="18" charset="0"/>
                <a:cs typeface="Times New Roman" panose="02020603050405020304" pitchFamily="18" charset="0"/>
              </a:rPr>
              <a:t> і </a:t>
            </a:r>
            <a:r>
              <a:rPr lang="uk-UA" sz="2400" b="1" i="0" dirty="0">
                <a:solidFill>
                  <a:srgbClr val="000000"/>
                </a:solidFill>
                <a:effectLst/>
                <a:latin typeface="Times New Roman" panose="02020603050405020304" pitchFamily="18" charset="0"/>
                <a:cs typeface="Times New Roman" panose="02020603050405020304" pitchFamily="18" charset="0"/>
              </a:rPr>
              <a:t>контрастності</a:t>
            </a:r>
            <a:r>
              <a:rPr lang="uk-UA" sz="2400" b="0" i="0" dirty="0">
                <a:solidFill>
                  <a:srgbClr val="000000"/>
                </a:solidFill>
                <a:effectLst/>
                <a:latin typeface="Times New Roman" panose="02020603050405020304" pitchFamily="18" charset="0"/>
                <a:cs typeface="Times New Roman" panose="02020603050405020304" pitchFamily="18" charset="0"/>
              </a:rPr>
              <a:t> на кожному пікселі</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err="1">
                <a:solidFill>
                  <a:srgbClr val="000000"/>
                </a:solidFill>
                <a:effectLst/>
                <a:latin typeface="Times New Roman" panose="02020603050405020304" pitchFamily="18" charset="0"/>
                <a:cs typeface="Times New Roman" panose="02020603050405020304" pitchFamily="18" charset="0"/>
              </a:rPr>
              <a:t>ColorAdjust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коригування кольору.</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Колірний ефект введення дає той самий результат, що при малюванні прямокутника та його заповненні кольором. На відміну від інших ефектів, якщо цей ефект застосовується до будь-якого вузла, він відображає лише прямокутне поле (не вузол). Цей ефект в основному використовується для передачі як вхідні дані для інших ефектів.</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err="1">
                <a:solidFill>
                  <a:srgbClr val="000000"/>
                </a:solidFill>
                <a:effectLst/>
                <a:latin typeface="Times New Roman" panose="02020603050405020304" pitchFamily="18" charset="0"/>
                <a:cs typeface="Times New Roman" panose="02020603050405020304" pitchFamily="18" charset="0"/>
              </a:rPr>
              <a:t>ColorInput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введення кольору.</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Ефект введення зображення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просто впроваджує зображення на екран </a:t>
            </a:r>
            <a:r>
              <a:rPr lang="en-US" sz="2400" b="0" i="0" dirty="0">
                <a:solidFill>
                  <a:srgbClr val="000000"/>
                </a:solidFill>
                <a:effectLst/>
                <a:latin typeface="Times New Roman" panose="02020603050405020304" pitchFamily="18" charset="0"/>
                <a:cs typeface="Times New Roman" panose="02020603050405020304" pitchFamily="18" charset="0"/>
              </a:rPr>
              <a:t>JavaFX.</a:t>
            </a:r>
          </a:p>
        </p:txBody>
      </p:sp>
    </p:spTree>
    <p:extLst>
      <p:ext uri="{BB962C8B-B14F-4D97-AF65-F5344CB8AC3E}">
        <p14:creationId xmlns:p14="http://schemas.microsoft.com/office/powerpoint/2010/main" val="103083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DB1EA2-24D4-468F-A85B-2F66B128525C}"/>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5F7B9AF-ABD6-43DE-A145-5A8EAD6FA5C5}"/>
              </a:ext>
            </a:extLst>
          </p:cNvPr>
          <p:cNvSpPr txBox="1"/>
          <p:nvPr/>
        </p:nvSpPr>
        <p:spPr>
          <a:xfrm>
            <a:off x="695047" y="982176"/>
            <a:ext cx="10801906" cy="4893647"/>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Так само, як ефект «Кольорове введення» (використовується для передачі вказаної кольорової прямокутної області як вхідні дані для іншого ефекту), ефект «Введення зображення» використовується для передачі вказаного зображення як вхідні дані для іншого ефекту.</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err="1">
                <a:solidFill>
                  <a:srgbClr val="000000"/>
                </a:solidFill>
                <a:effectLst/>
                <a:latin typeface="Times New Roman" panose="02020603050405020304" pitchFamily="18" charset="0"/>
                <a:cs typeface="Times New Roman" panose="02020603050405020304" pitchFamily="18" charset="0"/>
              </a:rPr>
              <a:t>ImageInput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введення зображення.</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Загалом суміш означає суміш двох або більше різних речей або речовин. Якщо ми застосовуємо цей ефект накладання, він бере пікселі двох різних входів в одному місці та створює комбінований висновок на основі </a:t>
            </a:r>
            <a:r>
              <a:rPr lang="uk-UA" sz="2400" b="1" i="0" dirty="0">
                <a:solidFill>
                  <a:srgbClr val="000000"/>
                </a:solidFill>
                <a:effectLst/>
                <a:latin typeface="Times New Roman" panose="02020603050405020304" pitchFamily="18" charset="0"/>
                <a:cs typeface="Times New Roman" panose="02020603050405020304" pitchFamily="18" charset="0"/>
              </a:rPr>
              <a:t>режиму накладання</a:t>
            </a:r>
            <a:r>
              <a:rPr lang="uk-UA" sz="2400" b="0" i="0" dirty="0">
                <a:solidFill>
                  <a:srgbClr val="000000"/>
                </a:solidFill>
                <a:effectLst/>
                <a:latin typeface="Times New Roman" panose="02020603050405020304" pitchFamily="18" charset="0"/>
                <a:cs typeface="Times New Roman" panose="02020603050405020304" pitchFamily="18" charset="0"/>
              </a:rPr>
              <a:t> .</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з іменем </a:t>
            </a:r>
            <a:r>
              <a:rPr lang="en-US" sz="2400" b="1" i="0" dirty="0">
                <a:solidFill>
                  <a:srgbClr val="000000"/>
                </a:solidFill>
                <a:effectLst/>
                <a:latin typeface="Times New Roman" panose="02020603050405020304" pitchFamily="18" charset="0"/>
                <a:cs typeface="Times New Roman" panose="02020603050405020304" pitchFamily="18" charset="0"/>
              </a:rPr>
              <a:t>Blend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пакета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a:t>
            </a:r>
            <a:r>
              <a:rPr lang="uk-UA" sz="2400" b="1" i="0" dirty="0">
                <a:solidFill>
                  <a:srgbClr val="000000"/>
                </a:solidFill>
                <a:effectLst/>
                <a:latin typeface="Times New Roman" panose="02020603050405020304" pitchFamily="18" charset="0"/>
                <a:cs typeface="Times New Roman" panose="02020603050405020304" pitchFamily="18" charset="0"/>
              </a:rPr>
              <a:t>накладання</a:t>
            </a:r>
            <a:r>
              <a:rPr lang="uk-UA" sz="2400" b="0" i="0" dirty="0">
                <a:solidFill>
                  <a:srgbClr val="000000"/>
                </a:solidFill>
                <a:effectLst/>
                <a:latin typeface="Times New Roman" panose="02020603050405020304" pitchFamily="18" charset="0"/>
                <a:cs typeface="Times New Roman" panose="02020603050405020304" pitchFamily="18" charset="0"/>
              </a:rPr>
              <a:t> .</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При застосуванні ефекту </a:t>
            </a:r>
            <a:r>
              <a:rPr lang="uk-UA" sz="2400" b="0" i="0" dirty="0" err="1">
                <a:solidFill>
                  <a:srgbClr val="000000"/>
                </a:solidFill>
                <a:effectLst/>
                <a:latin typeface="Times New Roman" panose="02020603050405020304" pitchFamily="18" charset="0"/>
                <a:cs typeface="Times New Roman" panose="02020603050405020304" pitchFamily="18" charset="0"/>
              </a:rPr>
              <a:t>Блума</a:t>
            </a:r>
            <a:r>
              <a:rPr lang="uk-UA" sz="2400" b="0" i="0" dirty="0">
                <a:solidFill>
                  <a:srgbClr val="000000"/>
                </a:solidFill>
                <a:effectLst/>
                <a:latin typeface="Times New Roman" panose="02020603050405020304" pitchFamily="18" charset="0"/>
                <a:cs typeface="Times New Roman" panose="02020603050405020304" pitchFamily="18" charset="0"/>
              </a:rPr>
              <a:t> пікселі у деяких частинах вузла світяться.</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400" b="1" i="0" dirty="0">
                <a:solidFill>
                  <a:srgbClr val="000000"/>
                </a:solidFill>
                <a:effectLst/>
                <a:latin typeface="Times New Roman" panose="02020603050405020304" pitchFamily="18" charset="0"/>
                <a:cs typeface="Times New Roman" panose="02020603050405020304" pitchFamily="18" charset="0"/>
              </a:rPr>
              <a:t>Bloom</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a:t>
            </a:r>
            <a:r>
              <a:rPr lang="uk-UA" sz="2400" b="1" i="0" dirty="0" err="1">
                <a:solidFill>
                  <a:srgbClr val="000000"/>
                </a:solidFill>
                <a:effectLst/>
                <a:latin typeface="Times New Roman" panose="02020603050405020304" pitchFamily="18" charset="0"/>
                <a:cs typeface="Times New Roman" panose="02020603050405020304" pitchFamily="18" charset="0"/>
              </a:rPr>
              <a:t>блуму</a:t>
            </a:r>
            <a:r>
              <a:rPr lang="uk-UA" sz="24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928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BCE326-1722-4111-8B6E-429FB89C1019}"/>
              </a:ext>
            </a:extLst>
          </p:cNvPr>
          <p:cNvSpPr txBox="1"/>
          <p:nvPr/>
        </p:nvSpPr>
        <p:spPr>
          <a:xfrm>
            <a:off x="734997" y="1014597"/>
            <a:ext cx="10722006" cy="3785652"/>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Як і у випадку з </a:t>
            </a:r>
            <a:r>
              <a:rPr lang="uk-UA" sz="2400" b="0" i="0" dirty="0" err="1">
                <a:solidFill>
                  <a:srgbClr val="000000"/>
                </a:solidFill>
                <a:effectLst/>
                <a:latin typeface="Times New Roman" panose="02020603050405020304" pitchFamily="18" charset="0"/>
                <a:cs typeface="Times New Roman" panose="02020603050405020304" pitchFamily="18" charset="0"/>
              </a:rPr>
              <a:t>Блумом</a:t>
            </a:r>
            <a:r>
              <a:rPr lang="uk-UA" sz="2400" b="0" i="0" dirty="0">
                <a:solidFill>
                  <a:srgbClr val="000000"/>
                </a:solidFill>
                <a:effectLst/>
                <a:latin typeface="Times New Roman" panose="02020603050405020304" pitchFamily="18" charset="0"/>
                <a:cs typeface="Times New Roman" panose="02020603050405020304" pitchFamily="18" charset="0"/>
              </a:rPr>
              <a:t>, ефект свічення змушує це вхідне зображення світитися, цей ефект робить яскраві пікселі вхідного зображення яскравішими.</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a:solidFill>
                  <a:srgbClr val="000000"/>
                </a:solidFill>
                <a:effectLst/>
                <a:latin typeface="Times New Roman" panose="02020603050405020304" pitchFamily="18" charset="0"/>
                <a:cs typeface="Times New Roman" panose="02020603050405020304" pitchFamily="18" charset="0"/>
              </a:rPr>
              <a:t>Glow</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свічення.</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розмиття до вузла це стає неясним. Розмиття рамки – це свого роду ефект розмиття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У разі, коли ми застосовуємо розмиття до вузла, використовується простий блоковий фільтр.</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400" b="1" i="0" dirty="0" err="1">
                <a:solidFill>
                  <a:srgbClr val="000000"/>
                </a:solidFill>
                <a:effectLst/>
                <a:latin typeface="Times New Roman" panose="02020603050405020304" pitchFamily="18" charset="0"/>
                <a:cs typeface="Times New Roman" panose="02020603050405020304" pitchFamily="18" charset="0"/>
              </a:rPr>
              <a:t>BoxBlur</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a:t>
            </a:r>
            <a:r>
              <a:rPr lang="en-US" sz="2400" b="0" i="0" dirty="0" err="1">
                <a:solidFill>
                  <a:srgbClr val="000000"/>
                </a:solidFill>
                <a:effectLst/>
                <a:latin typeface="Times New Roman" panose="02020603050405020304" pitchFamily="18" charset="0"/>
                <a:cs typeface="Times New Roman" panose="02020603050405020304" pitchFamily="18" charset="0"/>
              </a:rPr>
              <a:t>boxblur</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Так само, як </a:t>
            </a:r>
            <a:r>
              <a:rPr lang="en-US" sz="2400" b="0" i="0" dirty="0">
                <a:solidFill>
                  <a:srgbClr val="000000"/>
                </a:solidFill>
                <a:effectLst/>
                <a:latin typeface="Times New Roman" panose="02020603050405020304" pitchFamily="18" charset="0"/>
                <a:cs typeface="Times New Roman" panose="02020603050405020304" pitchFamily="18" charset="0"/>
              </a:rPr>
              <a:t>Box Blur Gaussian – </a:t>
            </a:r>
            <a:r>
              <a:rPr lang="uk-UA" sz="2400" b="0" i="0" dirty="0">
                <a:solidFill>
                  <a:srgbClr val="000000"/>
                </a:solidFill>
                <a:effectLst/>
                <a:latin typeface="Times New Roman" panose="02020603050405020304" pitchFamily="18" charset="0"/>
                <a:cs typeface="Times New Roman" panose="02020603050405020304" pitchFamily="18" charset="0"/>
              </a:rPr>
              <a:t>це ефект розмиття вузлів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Єдина різниця в </a:t>
            </a:r>
            <a:r>
              <a:rPr lang="uk-UA" sz="2400" b="1" i="0" dirty="0">
                <a:solidFill>
                  <a:srgbClr val="000000"/>
                </a:solidFill>
                <a:effectLst/>
                <a:latin typeface="Times New Roman" panose="02020603050405020304" pitchFamily="18" charset="0"/>
                <a:cs typeface="Times New Roman" panose="02020603050405020304" pitchFamily="18" charset="0"/>
              </a:rPr>
              <a:t>ефекті розмиття</a:t>
            </a:r>
            <a:r>
              <a:rPr lang="uk-UA" sz="2400" b="0" i="0" dirty="0">
                <a:solidFill>
                  <a:srgbClr val="000000"/>
                </a:solidFill>
                <a:effectLst/>
                <a:latin typeface="Times New Roman" panose="02020603050405020304" pitchFamily="18" charset="0"/>
                <a:cs typeface="Times New Roman" panose="02020603050405020304" pitchFamily="18" charset="0"/>
              </a:rPr>
              <a:t> за </a:t>
            </a:r>
            <a:r>
              <a:rPr lang="uk-UA" sz="2400" b="1" i="0" dirty="0" err="1">
                <a:solidFill>
                  <a:srgbClr val="000000"/>
                </a:solidFill>
                <a:effectLst/>
                <a:latin typeface="Times New Roman" panose="02020603050405020304" pitchFamily="18" charset="0"/>
                <a:cs typeface="Times New Roman" panose="02020603050405020304" pitchFamily="18" charset="0"/>
              </a:rPr>
              <a:t>Гауссом</a:t>
            </a:r>
            <a:r>
              <a:rPr lang="uk-UA" sz="2400" b="0" i="0" dirty="0">
                <a:solidFill>
                  <a:srgbClr val="000000"/>
                </a:solidFill>
                <a:effectLst/>
                <a:latin typeface="Times New Roman" panose="02020603050405020304" pitchFamily="18" charset="0"/>
                <a:cs typeface="Times New Roman" panose="02020603050405020304" pitchFamily="18" charset="0"/>
              </a:rPr>
              <a:t> полягає в тому, що для створення ефекту розмиття використовується ядро ​​</a:t>
            </a:r>
            <a:r>
              <a:rPr lang="uk-UA" sz="2400" b="0" i="0" dirty="0" err="1">
                <a:solidFill>
                  <a:srgbClr val="000000"/>
                </a:solidFill>
                <a:effectLst/>
                <a:latin typeface="Times New Roman" panose="02020603050405020304" pitchFamily="18" charset="0"/>
                <a:cs typeface="Times New Roman" panose="02020603050405020304" pitchFamily="18" charset="0"/>
              </a:rPr>
              <a:t>гаусової</a:t>
            </a:r>
            <a:r>
              <a:rPr lang="uk-UA" sz="2400" b="0" i="0" dirty="0">
                <a:solidFill>
                  <a:srgbClr val="000000"/>
                </a:solidFill>
                <a:effectLst/>
                <a:latin typeface="Times New Roman" panose="02020603050405020304" pitchFamily="18" charset="0"/>
                <a:cs typeface="Times New Roman" panose="02020603050405020304" pitchFamily="18" charset="0"/>
              </a:rPr>
              <a:t> згортки.</a:t>
            </a:r>
          </a:p>
        </p:txBody>
      </p:sp>
      <p:sp>
        <p:nvSpPr>
          <p:cNvPr id="6" name="TextBox 5">
            <a:extLst>
              <a:ext uri="{FF2B5EF4-FFF2-40B4-BE49-F238E27FC236}">
                <a16:creationId xmlns:a16="http://schemas.microsoft.com/office/drawing/2014/main" id="{0C7A78A2-9587-4397-825C-2800C23520BB}"/>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24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3EEF64-A19C-4CAE-8759-3574E9DC08C2}"/>
              </a:ext>
            </a:extLst>
          </p:cNvPr>
          <p:cNvSpPr txBox="1"/>
          <p:nvPr/>
        </p:nvSpPr>
        <p:spPr>
          <a:xfrm>
            <a:off x="1102311" y="1012807"/>
            <a:ext cx="9987378" cy="5262979"/>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Клас </a:t>
            </a:r>
            <a:r>
              <a:rPr lang="en-US" sz="2400" b="0" i="0" dirty="0" err="1">
                <a:solidFill>
                  <a:srgbClr val="000000"/>
                </a:solidFill>
                <a:effectLst/>
                <a:latin typeface="Times New Roman" panose="02020603050405020304" pitchFamily="18" charset="0"/>
                <a:cs typeface="Times New Roman" panose="02020603050405020304" pitchFamily="18" charset="0"/>
              </a:rPr>
              <a:t>GaussianBlur</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розмиття </a:t>
            </a:r>
            <a:r>
              <a:rPr lang="uk-UA" sz="2400" b="0" i="0" dirty="0" err="1">
                <a:solidFill>
                  <a:srgbClr val="000000"/>
                </a:solidFill>
                <a:effectLst/>
                <a:latin typeface="Times New Roman" panose="02020603050405020304" pitchFamily="18" charset="0"/>
                <a:cs typeface="Times New Roman" panose="02020603050405020304" pitchFamily="18" charset="0"/>
              </a:rPr>
              <a:t>Гауссом</a:t>
            </a:r>
            <a:r>
              <a:rPr lang="uk-UA" sz="2400" b="0" i="0" dirty="0">
                <a:solidFill>
                  <a:srgbClr val="000000"/>
                </a:solidFill>
                <a:effectLst/>
                <a:latin typeface="Times New Roman" panose="02020603050405020304" pitchFamily="18" charset="0"/>
                <a:cs typeface="Times New Roman" panose="02020603050405020304" pitchFamily="18" charset="0"/>
              </a:rPr>
              <a:t>.</a:t>
            </a:r>
          </a:p>
          <a:p>
            <a:pPr algn="l"/>
            <a:r>
              <a:rPr lang="uk-UA" sz="2400" b="0" i="0" dirty="0">
                <a:solidFill>
                  <a:srgbClr val="000000"/>
                </a:solidFill>
                <a:effectLst/>
                <a:latin typeface="Times New Roman" panose="02020603050405020304" pitchFamily="18" charset="0"/>
                <a:cs typeface="Times New Roman" panose="02020603050405020304" pitchFamily="18" charset="0"/>
              </a:rPr>
              <a:t>Як і </a:t>
            </a:r>
            <a:r>
              <a:rPr lang="en-US" sz="2400" b="0" i="0" dirty="0">
                <a:solidFill>
                  <a:srgbClr val="000000"/>
                </a:solidFill>
                <a:effectLst/>
                <a:latin typeface="Times New Roman" panose="02020603050405020304" pitchFamily="18" charset="0"/>
                <a:cs typeface="Times New Roman" panose="02020603050405020304" pitchFamily="18" charset="0"/>
              </a:rPr>
              <a:t>Gaussian Effects, Motion Blur – </a:t>
            </a:r>
            <a:r>
              <a:rPr lang="uk-UA" sz="2400" b="0" i="0" dirty="0">
                <a:solidFill>
                  <a:srgbClr val="000000"/>
                </a:solidFill>
                <a:effectLst/>
                <a:latin typeface="Times New Roman" panose="02020603050405020304" pitchFamily="18" charset="0"/>
                <a:cs typeface="Times New Roman" panose="02020603050405020304" pitchFamily="18" charset="0"/>
              </a:rPr>
              <a:t>це ефект розмиття вузлів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Він також використовує ядро ​​</a:t>
            </a:r>
            <a:r>
              <a:rPr lang="uk-UA" sz="2400" b="0" i="0" dirty="0" err="1">
                <a:solidFill>
                  <a:srgbClr val="000000"/>
                </a:solidFill>
                <a:effectLst/>
                <a:latin typeface="Times New Roman" panose="02020603050405020304" pitchFamily="18" charset="0"/>
                <a:cs typeface="Times New Roman" panose="02020603050405020304" pitchFamily="18" charset="0"/>
              </a:rPr>
              <a:t>гаусової</a:t>
            </a:r>
            <a:r>
              <a:rPr lang="uk-UA" sz="2400" b="0" i="0" dirty="0">
                <a:solidFill>
                  <a:srgbClr val="000000"/>
                </a:solidFill>
                <a:effectLst/>
                <a:latin typeface="Times New Roman" panose="02020603050405020304" pitchFamily="18" charset="0"/>
                <a:cs typeface="Times New Roman" panose="02020603050405020304" pitchFamily="18" charset="0"/>
              </a:rPr>
              <a:t> згортки для створення ефекту розмиття, але відмінність полягає в тому, що ядро ​​</a:t>
            </a:r>
            <a:r>
              <a:rPr lang="uk-UA" sz="2400" b="0" i="0" dirty="0" err="1">
                <a:solidFill>
                  <a:srgbClr val="000000"/>
                </a:solidFill>
                <a:effectLst/>
                <a:latin typeface="Times New Roman" panose="02020603050405020304" pitchFamily="18" charset="0"/>
                <a:cs typeface="Times New Roman" panose="02020603050405020304" pitchFamily="18" charset="0"/>
              </a:rPr>
              <a:t>гаусової</a:t>
            </a:r>
            <a:r>
              <a:rPr lang="uk-UA" sz="2400" b="0" i="0" dirty="0">
                <a:solidFill>
                  <a:srgbClr val="000000"/>
                </a:solidFill>
                <a:effectLst/>
                <a:latin typeface="Times New Roman" panose="02020603050405020304" pitchFamily="18" charset="0"/>
                <a:cs typeface="Times New Roman" panose="02020603050405020304" pitchFamily="18" charset="0"/>
              </a:rPr>
              <a:t> згортки використовується із зазначеним кутом.</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400" b="1" i="0" dirty="0" err="1">
                <a:solidFill>
                  <a:srgbClr val="000000"/>
                </a:solidFill>
                <a:effectLst/>
                <a:latin typeface="Times New Roman" panose="02020603050405020304" pitchFamily="18" charset="0"/>
                <a:cs typeface="Times New Roman" panose="02020603050405020304" pitchFamily="18" charset="0"/>
              </a:rPr>
              <a:t>MotionBlur</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є ефектом розмиття руху.</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При застосуванні ефекту відображення до вузла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його відображення додається внизу вузла.</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a:solidFill>
                  <a:srgbClr val="000000"/>
                </a:solidFill>
                <a:effectLst/>
                <a:latin typeface="Times New Roman" panose="02020603050405020304" pitchFamily="18" charset="0"/>
                <a:cs typeface="Times New Roman" panose="02020603050405020304" pitchFamily="18" charset="0"/>
              </a:rPr>
              <a:t>Reflection</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пакета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відображення.</a:t>
            </a:r>
          </a:p>
          <a:p>
            <a:pPr algn="l"/>
            <a:r>
              <a:rPr lang="uk-UA" sz="2400" b="0" i="0" dirty="0">
                <a:solidFill>
                  <a:srgbClr val="000000"/>
                </a:solidFill>
                <a:effectLst/>
                <a:latin typeface="Times New Roman" panose="02020603050405020304" pitchFamily="18" charset="0"/>
                <a:cs typeface="Times New Roman" panose="02020603050405020304" pitchFamily="18" charset="0"/>
              </a:rPr>
              <a:t>Застосовуючи ефект тону </a:t>
            </a:r>
            <a:r>
              <a:rPr lang="en-US" sz="2400" b="0" i="0" dirty="0">
                <a:solidFill>
                  <a:srgbClr val="000000"/>
                </a:solidFill>
                <a:effectLst/>
                <a:latin typeface="Times New Roman" panose="02020603050405020304" pitchFamily="18" charset="0"/>
                <a:cs typeface="Times New Roman" panose="02020603050405020304" pitchFamily="18" charset="0"/>
              </a:rPr>
              <a:t>Sepia </a:t>
            </a:r>
            <a:r>
              <a:rPr lang="uk-UA" sz="2400" b="0" i="0" dirty="0">
                <a:solidFill>
                  <a:srgbClr val="000000"/>
                </a:solidFill>
                <a:effectLst/>
                <a:latin typeface="Times New Roman" panose="02020603050405020304" pitchFamily="18" charset="0"/>
                <a:cs typeface="Times New Roman" panose="02020603050405020304" pitchFamily="18" charset="0"/>
              </a:rPr>
              <a:t>до вузла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зображення в цілому), він налаштовується на червонувато-коричневий колір.</a:t>
            </a:r>
          </a:p>
        </p:txBody>
      </p:sp>
      <p:sp>
        <p:nvSpPr>
          <p:cNvPr id="6" name="TextBox 5">
            <a:extLst>
              <a:ext uri="{FF2B5EF4-FFF2-40B4-BE49-F238E27FC236}">
                <a16:creationId xmlns:a16="http://schemas.microsoft.com/office/drawing/2014/main" id="{B7ECD30F-BBD0-4F0D-B48F-AC2D27DE87ED}"/>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82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97521C-966D-4B65-A0C3-5A7DD92E6F09}"/>
              </a:ext>
            </a:extLst>
          </p:cNvPr>
          <p:cNvSpPr txBox="1"/>
          <p:nvPr/>
        </p:nvSpPr>
        <p:spPr>
          <a:xfrm>
            <a:off x="698377" y="1038687"/>
            <a:ext cx="10795245" cy="4524315"/>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err="1">
                <a:solidFill>
                  <a:srgbClr val="000000"/>
                </a:solidFill>
                <a:effectLst/>
                <a:latin typeface="Times New Roman" panose="02020603050405020304" pitchFamily="18" charset="0"/>
                <a:cs typeface="Times New Roman" panose="02020603050405020304" pitchFamily="18" charset="0"/>
              </a:rPr>
              <a:t>SepiaTone</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тону сепії.</a:t>
            </a:r>
          </a:p>
          <a:p>
            <a:pPr algn="l"/>
            <a:r>
              <a:rPr lang="uk-UA" sz="2400" b="0" i="0" dirty="0">
                <a:solidFill>
                  <a:srgbClr val="000000"/>
                </a:solidFill>
                <a:effectLst/>
                <a:latin typeface="Times New Roman" panose="02020603050405020304" pitchFamily="18" charset="0"/>
                <a:cs typeface="Times New Roman" panose="02020603050405020304" pitchFamily="18" charset="0"/>
              </a:rPr>
              <a:t>Цей ефект створює дублікат вказаного вузла з розмитими краями.</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a:solidFill>
                  <a:srgbClr val="000000"/>
                </a:solidFill>
                <a:effectLst/>
                <a:latin typeface="Times New Roman" panose="02020603050405020304" pitchFamily="18" charset="0"/>
                <a:cs typeface="Times New Roman" panose="02020603050405020304" pitchFamily="18" charset="0"/>
              </a:rPr>
              <a:t>Shadow</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пакета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тону сепії.</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до вузла за вказаним вузлом буде створено тінь.</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400" b="1" i="0" dirty="0" err="1">
                <a:solidFill>
                  <a:srgbClr val="000000"/>
                </a:solidFill>
                <a:effectLst/>
                <a:latin typeface="Times New Roman" panose="02020603050405020304" pitchFamily="18" charset="0"/>
                <a:cs typeface="Times New Roman" panose="02020603050405020304" pitchFamily="18" charset="0"/>
              </a:rPr>
              <a:t>DropShadow</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відкидання тіні.</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до вузла тінь буде створена всередині країв вузла.</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err="1">
                <a:solidFill>
                  <a:srgbClr val="000000"/>
                </a:solidFill>
                <a:effectLst/>
                <a:latin typeface="Times New Roman" panose="02020603050405020304" pitchFamily="18" charset="0"/>
                <a:cs typeface="Times New Roman" panose="02020603050405020304" pitchFamily="18" charset="0"/>
              </a:rPr>
              <a:t>InnerShadow</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внутрішньої тіні.</a:t>
            </a:r>
          </a:p>
          <a:p>
            <a:pPr algn="l"/>
            <a:r>
              <a:rPr lang="uk-UA" sz="2400" b="0" i="0" dirty="0">
                <a:solidFill>
                  <a:srgbClr val="000000"/>
                </a:solidFill>
                <a:effectLst/>
                <a:latin typeface="Times New Roman" panose="02020603050405020304" pitchFamily="18" charset="0"/>
                <a:cs typeface="Times New Roman" panose="02020603050405020304" pitchFamily="18" charset="0"/>
              </a:rPr>
              <a:t>Ефект освітлення використовується для імітації світла джерела світла. Існують різні види джерел світла, а саме </a:t>
            </a:r>
            <a:r>
              <a:rPr lang="uk-UA" sz="2400" b="1" i="0" dirty="0">
                <a:solidFill>
                  <a:srgbClr val="000000"/>
                </a:solidFill>
                <a:effectLst/>
                <a:latin typeface="Times New Roman" panose="02020603050405020304" pitchFamily="18" charset="0"/>
                <a:cs typeface="Times New Roman" panose="02020603050405020304" pitchFamily="18" charset="0"/>
              </a:rPr>
              <a:t>точкові</a:t>
            </a:r>
            <a:r>
              <a:rPr lang="uk-UA" sz="2400" b="0" i="0" dirty="0">
                <a:solidFill>
                  <a:srgbClr val="000000"/>
                </a:solidFill>
                <a:effectLst/>
                <a:latin typeface="Times New Roman" panose="02020603050405020304" pitchFamily="18" charset="0"/>
                <a:cs typeface="Times New Roman" panose="02020603050405020304" pitchFamily="18" charset="0"/>
              </a:rPr>
              <a:t> , </a:t>
            </a:r>
            <a:r>
              <a:rPr lang="uk-UA" sz="2400" b="1" i="0" dirty="0">
                <a:solidFill>
                  <a:srgbClr val="000000"/>
                </a:solidFill>
                <a:effectLst/>
                <a:latin typeface="Times New Roman" panose="02020603050405020304" pitchFamily="18" charset="0"/>
                <a:cs typeface="Times New Roman" panose="02020603050405020304" pitchFamily="18" charset="0"/>
              </a:rPr>
              <a:t>дальні</a:t>
            </a:r>
            <a:r>
              <a:rPr lang="uk-UA" sz="2400" b="0" i="0" dirty="0">
                <a:solidFill>
                  <a:srgbClr val="000000"/>
                </a:solidFill>
                <a:effectLst/>
                <a:latin typeface="Times New Roman" panose="02020603050405020304" pitchFamily="18" charset="0"/>
                <a:cs typeface="Times New Roman" panose="02020603050405020304" pitchFamily="18" charset="0"/>
              </a:rPr>
              <a:t> та </a:t>
            </a:r>
            <a:r>
              <a:rPr lang="uk-UA" sz="2400" b="1" i="0" dirty="0">
                <a:solidFill>
                  <a:srgbClr val="000000"/>
                </a:solidFill>
                <a:effectLst/>
                <a:latin typeface="Times New Roman" panose="02020603050405020304" pitchFamily="18" charset="0"/>
                <a:cs typeface="Times New Roman" panose="02020603050405020304" pitchFamily="18" charset="0"/>
              </a:rPr>
              <a:t>точкові</a:t>
            </a:r>
            <a:r>
              <a:rPr lang="uk-UA" sz="2400" b="0" i="0" dirty="0">
                <a:solidFill>
                  <a:srgbClr val="000000"/>
                </a:solidFill>
                <a:effectLst/>
                <a:latin typeface="Times New Roman" panose="02020603050405020304" pitchFamily="18" charset="0"/>
                <a:cs typeface="Times New Roman" panose="02020603050405020304" pitchFamily="18" charset="0"/>
              </a:rPr>
              <a:t> .</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a:solidFill>
                  <a:srgbClr val="000000"/>
                </a:solidFill>
                <a:effectLst/>
                <a:latin typeface="Times New Roman" panose="02020603050405020304" pitchFamily="18" charset="0"/>
                <a:cs typeface="Times New Roman" panose="02020603050405020304" pitchFamily="18" charset="0"/>
              </a:rPr>
              <a:t>Lighting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пакета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освітлення.</a:t>
            </a:r>
          </a:p>
        </p:txBody>
      </p:sp>
      <p:sp>
        <p:nvSpPr>
          <p:cNvPr id="6" name="TextBox 5">
            <a:extLst>
              <a:ext uri="{FF2B5EF4-FFF2-40B4-BE49-F238E27FC236}">
                <a16:creationId xmlns:a16="http://schemas.microsoft.com/office/drawing/2014/main" id="{BB51EED5-8140-4FFC-AA90-7D71885378F9}"/>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52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6EF247-A0C2-42D9-AFC5-53CEB49D3739}"/>
              </a:ext>
            </a:extLst>
          </p:cNvPr>
          <p:cNvSpPr>
            <a:spLocks noGrp="1"/>
          </p:cNvSpPr>
          <p:nvPr>
            <p:ph type="title"/>
          </p:nvPr>
        </p:nvSpPr>
        <p:spPr>
          <a:xfrm>
            <a:off x="0" y="1"/>
            <a:ext cx="12192000" cy="829558"/>
          </a:xfrm>
        </p:spPr>
        <p:txBody>
          <a:bodyPr>
            <a:normAutofit/>
          </a:bodyPr>
          <a:lstStyle/>
          <a:p>
            <a:pPr algn="ctr"/>
            <a:r>
              <a:rPr lang="en-US" i="0" dirty="0">
                <a:solidFill>
                  <a:srgbClr val="2A2F35"/>
                </a:solidFill>
                <a:effectLst/>
                <a:latin typeface="Times New Roman" panose="02020603050405020304" pitchFamily="18" charset="0"/>
                <a:cs typeface="Times New Roman" panose="02020603050405020304" pitchFamily="18" charset="0"/>
              </a:rPr>
              <a:t>JavaFX. 2D Shapes</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FCF9FEC-F2E4-4D10-AB45-56174EB53EE5}"/>
              </a:ext>
            </a:extLst>
          </p:cNvPr>
          <p:cNvSpPr txBox="1"/>
          <p:nvPr/>
        </p:nvSpPr>
        <p:spPr>
          <a:xfrm>
            <a:off x="443061" y="970961"/>
            <a:ext cx="11305878" cy="4893647"/>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Загалом, 2</a:t>
            </a:r>
            <a:r>
              <a:rPr lang="en-US" sz="2400" b="0" i="0" dirty="0">
                <a:solidFill>
                  <a:srgbClr val="000000"/>
                </a:solidFill>
                <a:effectLst/>
                <a:latin typeface="Times New Roman" panose="02020603050405020304" pitchFamily="18" charset="0"/>
                <a:cs typeface="Times New Roman" panose="02020603050405020304" pitchFamily="18" charset="0"/>
              </a:rPr>
              <a:t>D-</a:t>
            </a:r>
            <a:r>
              <a:rPr lang="uk-UA" sz="2400" b="0" i="0" dirty="0">
                <a:solidFill>
                  <a:srgbClr val="000000"/>
                </a:solidFill>
                <a:effectLst/>
                <a:latin typeface="Times New Roman" panose="02020603050405020304" pitchFamily="18" charset="0"/>
                <a:cs typeface="Times New Roman" panose="02020603050405020304" pitchFamily="18" charset="0"/>
              </a:rPr>
              <a:t>фігура – ​​це геометрична фігура, яку можна намалювати на площині </a:t>
            </a:r>
            <a:r>
              <a:rPr lang="en-US" sz="2400" b="0" i="0" dirty="0">
                <a:solidFill>
                  <a:srgbClr val="000000"/>
                </a:solidFill>
                <a:effectLst/>
                <a:latin typeface="Times New Roman" panose="02020603050405020304" pitchFamily="18" charset="0"/>
                <a:cs typeface="Times New Roman" panose="02020603050405020304" pitchFamily="18" charset="0"/>
              </a:rPr>
              <a:t>XY, </a:t>
            </a:r>
            <a:r>
              <a:rPr lang="uk-UA" sz="2400" b="0" i="0" dirty="0">
                <a:solidFill>
                  <a:srgbClr val="000000"/>
                </a:solidFill>
                <a:effectLst/>
                <a:latin typeface="Times New Roman" panose="02020603050405020304" pitchFamily="18" charset="0"/>
                <a:cs typeface="Times New Roman" panose="02020603050405020304" pitchFamily="18" charset="0"/>
              </a:rPr>
              <a:t>зокрема Лінія, Прямокутник, Коло тощо.</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endParaRPr lang="uk-UA" sz="2400" b="0" i="0" dirty="0">
              <a:solidFill>
                <a:srgbClr val="000000"/>
              </a:solidFill>
              <a:effectLst/>
              <a:latin typeface="Times New Roman" panose="02020603050405020304" pitchFamily="18" charset="0"/>
              <a:cs typeface="Times New Roman" panose="02020603050405020304" pitchFamily="18" charset="0"/>
            </a:endParaRPr>
          </a:p>
          <a:p>
            <a:pPr algn="l"/>
            <a:r>
              <a:rPr lang="uk-UA" sz="2400" b="0" i="0" dirty="0">
                <a:solidFill>
                  <a:srgbClr val="000000"/>
                </a:solidFill>
                <a:effectLst/>
                <a:latin typeface="Times New Roman" panose="02020603050405020304" pitchFamily="18" charset="0"/>
                <a:cs typeface="Times New Roman" panose="02020603050405020304" pitchFamily="18" charset="0"/>
              </a:rPr>
              <a:t>Використовуючи бібліотеку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ви можете намалювати</a:t>
            </a:r>
            <a:r>
              <a:rPr lang="en-US" sz="2400" dirty="0">
                <a:solidFill>
                  <a:srgbClr val="000000"/>
                </a:solidFill>
                <a:latin typeface="Times New Roman" panose="02020603050405020304" pitchFamily="18" charset="0"/>
                <a:cs typeface="Times New Roman" panose="02020603050405020304" pitchFamily="18" charset="0"/>
              </a:rPr>
              <a:t>:</a:t>
            </a:r>
            <a:endParaRPr lang="uk-UA" sz="24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uk-UA" sz="2400" b="0" i="0" dirty="0">
                <a:solidFill>
                  <a:srgbClr val="000000"/>
                </a:solidFill>
                <a:effectLst/>
                <a:latin typeface="Times New Roman" panose="02020603050405020304" pitchFamily="18" charset="0"/>
                <a:cs typeface="Times New Roman" panose="02020603050405020304" pitchFamily="18" charset="0"/>
              </a:rPr>
              <a:t>Обумовлені форми, такі як лінія, прямокутник, коло, еліпс, багатокутник, </a:t>
            </a:r>
            <a:r>
              <a:rPr lang="uk-UA" sz="2400" b="0" i="0" dirty="0" err="1">
                <a:solidFill>
                  <a:srgbClr val="000000"/>
                </a:solidFill>
                <a:effectLst/>
                <a:latin typeface="Times New Roman" panose="02020603050405020304" pitchFamily="18" charset="0"/>
                <a:cs typeface="Times New Roman" panose="02020603050405020304" pitchFamily="18" charset="0"/>
              </a:rPr>
              <a:t>полілінія</a:t>
            </a:r>
            <a:r>
              <a:rPr lang="uk-UA" sz="2400" b="0" i="0" dirty="0">
                <a:solidFill>
                  <a:srgbClr val="000000"/>
                </a:solidFill>
                <a:effectLst/>
                <a:latin typeface="Times New Roman" panose="02020603050405020304" pitchFamily="18" charset="0"/>
                <a:cs typeface="Times New Roman" panose="02020603050405020304" pitchFamily="18" charset="0"/>
              </a:rPr>
              <a:t>, кубічна крива, чотирикутна крива, дуга.</a:t>
            </a:r>
          </a:p>
          <a:p>
            <a:pPr algn="l">
              <a:buFont typeface="Arial" panose="020B0604020202020204" pitchFamily="34" charset="0"/>
              <a:buChar char="•"/>
            </a:pPr>
            <a:r>
              <a:rPr lang="uk-UA" sz="2400" b="0" i="0" dirty="0">
                <a:solidFill>
                  <a:srgbClr val="000000"/>
                </a:solidFill>
                <a:effectLst/>
                <a:latin typeface="Times New Roman" panose="02020603050405020304" pitchFamily="18" charset="0"/>
                <a:cs typeface="Times New Roman" panose="02020603050405020304" pitchFamily="18" charset="0"/>
              </a:rPr>
              <a:t>Елементи контуру, такі як Елемент контуру </a:t>
            </a:r>
            <a:r>
              <a:rPr lang="en-US" sz="2400" b="0" i="0" dirty="0" err="1">
                <a:solidFill>
                  <a:srgbClr val="000000"/>
                </a:solidFill>
                <a:effectLst/>
                <a:latin typeface="Times New Roman" panose="02020603050405020304" pitchFamily="18" charset="0"/>
                <a:cs typeface="Times New Roman" panose="02020603050405020304" pitchFamily="18" charset="0"/>
              </a:rPr>
              <a:t>MoveTO</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Лінія, Горизонтальна лінія, Вертикальна лінія, Кубічна крива, Квадратична крива, Дуга.</a:t>
            </a:r>
          </a:p>
          <a:p>
            <a:pPr algn="l">
              <a:buFont typeface="Arial" panose="020B0604020202020204" pitchFamily="34" charset="0"/>
              <a:buChar char="•"/>
            </a:pPr>
            <a:r>
              <a:rPr lang="uk-UA" sz="2400" b="0" i="0" dirty="0">
                <a:solidFill>
                  <a:srgbClr val="000000"/>
                </a:solidFill>
                <a:effectLst/>
                <a:latin typeface="Times New Roman" panose="02020603050405020304" pitchFamily="18" charset="0"/>
                <a:cs typeface="Times New Roman" panose="02020603050405020304" pitchFamily="18" charset="0"/>
              </a:rPr>
              <a:t>На додаток до цього ви можете намалювати 2</a:t>
            </a:r>
            <a:r>
              <a:rPr lang="en-US" sz="2400" b="0" i="0" dirty="0">
                <a:solidFill>
                  <a:srgbClr val="000000"/>
                </a:solidFill>
                <a:effectLst/>
                <a:latin typeface="Times New Roman" panose="02020603050405020304" pitchFamily="18" charset="0"/>
                <a:cs typeface="Times New Roman" panose="02020603050405020304" pitchFamily="18" charset="0"/>
              </a:rPr>
              <a:t>D-</a:t>
            </a:r>
            <a:r>
              <a:rPr lang="uk-UA" sz="2400" b="0" i="0" dirty="0">
                <a:solidFill>
                  <a:srgbClr val="000000"/>
                </a:solidFill>
                <a:effectLst/>
                <a:latin typeface="Times New Roman" panose="02020603050405020304" pitchFamily="18" charset="0"/>
                <a:cs typeface="Times New Roman" panose="02020603050405020304" pitchFamily="18" charset="0"/>
              </a:rPr>
              <a:t>фігуру, аналізуючи </a:t>
            </a:r>
            <a:r>
              <a:rPr lang="en-US" sz="2400" b="0" i="0" dirty="0">
                <a:solidFill>
                  <a:srgbClr val="000000"/>
                </a:solidFill>
                <a:effectLst/>
                <a:latin typeface="Times New Roman" panose="02020603050405020304" pitchFamily="18" charset="0"/>
                <a:cs typeface="Times New Roman" panose="02020603050405020304" pitchFamily="18" charset="0"/>
              </a:rPr>
              <a:t>SVG-</a:t>
            </a:r>
            <a:r>
              <a:rPr lang="uk-UA" sz="2400" b="0" i="0" dirty="0">
                <a:solidFill>
                  <a:srgbClr val="000000"/>
                </a:solidFill>
                <a:effectLst/>
                <a:latin typeface="Times New Roman" panose="02020603050405020304" pitchFamily="18" charset="0"/>
                <a:cs typeface="Times New Roman" panose="02020603050405020304" pitchFamily="18" charset="0"/>
              </a:rPr>
              <a:t>шлях.</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uk-UA" sz="2400" b="0" i="0" dirty="0">
                <a:solidFill>
                  <a:srgbClr val="000000"/>
                </a:solidFill>
                <a:effectLst/>
                <a:latin typeface="Times New Roman" panose="02020603050405020304" pitchFamily="18" charset="0"/>
                <a:cs typeface="Times New Roman" panose="02020603050405020304" pitchFamily="18" charset="0"/>
              </a:rPr>
              <a:t>Кожна з вищезгаданих 2</a:t>
            </a:r>
            <a:r>
              <a:rPr lang="en-US" sz="2400" b="0" i="0" dirty="0">
                <a:solidFill>
                  <a:srgbClr val="000000"/>
                </a:solidFill>
                <a:effectLst/>
                <a:latin typeface="Times New Roman" panose="02020603050405020304" pitchFamily="18" charset="0"/>
                <a:cs typeface="Times New Roman" panose="02020603050405020304" pitchFamily="18" charset="0"/>
              </a:rPr>
              <a:t>D </a:t>
            </a:r>
            <a:r>
              <a:rPr lang="uk-UA" sz="2400" b="1" i="0" dirty="0">
                <a:solidFill>
                  <a:srgbClr val="000000"/>
                </a:solidFill>
                <a:effectLst/>
                <a:latin typeface="Times New Roman" panose="02020603050405020304" pitchFamily="18" charset="0"/>
                <a:cs typeface="Times New Roman" panose="02020603050405020304" pitchFamily="18" charset="0"/>
              </a:rPr>
              <a:t>фігур</a:t>
            </a:r>
            <a:r>
              <a:rPr lang="uk-UA" sz="2400" b="0" i="0" dirty="0">
                <a:solidFill>
                  <a:srgbClr val="000000"/>
                </a:solidFill>
                <a:effectLst/>
                <a:latin typeface="Times New Roman" panose="02020603050405020304" pitchFamily="18" charset="0"/>
                <a:cs typeface="Times New Roman" panose="02020603050405020304" pitchFamily="18" charset="0"/>
              </a:rPr>
              <a:t> представлена ​​класом, і всі ці класи належать 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javafx.scene.shape</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400" b="1" i="0" dirty="0">
                <a:solidFill>
                  <a:srgbClr val="000000"/>
                </a:solidFill>
                <a:effectLst/>
                <a:latin typeface="Times New Roman" panose="02020603050405020304" pitchFamily="18" charset="0"/>
                <a:cs typeface="Times New Roman" panose="02020603050405020304" pitchFamily="18" charset="0"/>
              </a:rPr>
              <a:t>Shape</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є базовим класом всіх двовимірних фігур </a:t>
            </a:r>
            <a:r>
              <a:rPr lang="en-US" sz="2400" b="0" i="0" dirty="0">
                <a:solidFill>
                  <a:srgbClr val="000000"/>
                </a:solidFill>
                <a:effectLst/>
                <a:latin typeface="Times New Roman" panose="02020603050405020304" pitchFamily="18" charset="0"/>
                <a:cs typeface="Times New Roman" panose="02020603050405020304" pitchFamily="18" charset="0"/>
              </a:rPr>
              <a:t>JavaFX.</a:t>
            </a:r>
            <a:endParaRPr lang="uk-UA"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584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52313-2232-4E9C-9E63-355F85FAE370}"/>
              </a:ext>
            </a:extLst>
          </p:cNvPr>
          <p:cNvSpPr txBox="1"/>
          <p:nvPr/>
        </p:nvSpPr>
        <p:spPr>
          <a:xfrm>
            <a:off x="636233" y="1074198"/>
            <a:ext cx="10919534" cy="5509200"/>
          </a:xfrm>
          <a:prstGeom prst="rect">
            <a:avLst/>
          </a:prstGeom>
          <a:noFill/>
        </p:spPr>
        <p:txBody>
          <a:bodyPr wrap="square">
            <a:spAutoFit/>
          </a:bodyPr>
          <a:lstStyle/>
          <a:p>
            <a:pPr algn="l"/>
            <a:r>
              <a:rPr lang="uk-UA" sz="22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до вузла на ньому моделюється світло, ніби він генерувався віддаленим джерелом світла.</a:t>
            </a:r>
          </a:p>
          <a:p>
            <a:pPr algn="l"/>
            <a:r>
              <a:rPr lang="uk-UA" sz="2200" b="1" i="0" dirty="0">
                <a:solidFill>
                  <a:srgbClr val="000000"/>
                </a:solidFill>
                <a:effectLst/>
                <a:latin typeface="Times New Roman" panose="02020603050405020304" pitchFamily="18" charset="0"/>
                <a:cs typeface="Times New Roman" panose="02020603050405020304" pitchFamily="18" charset="0"/>
              </a:rPr>
              <a:t>Віддалене джерело світла</a:t>
            </a:r>
            <a:r>
              <a:rPr lang="uk-UA" sz="2200" b="0" i="0" dirty="0">
                <a:solidFill>
                  <a:srgbClr val="000000"/>
                </a:solidFill>
                <a:effectLst/>
                <a:latin typeface="Times New Roman" panose="02020603050405020304" pitchFamily="18" charset="0"/>
                <a:cs typeface="Times New Roman" panose="02020603050405020304" pitchFamily="18" charset="0"/>
              </a:rPr>
              <a:t> - джерело, яке знаходиться на великій відстані від вузла. Тут світло послаблюється в одному напрямку джерела.</a:t>
            </a:r>
          </a:p>
          <a:p>
            <a:pPr algn="l"/>
            <a:r>
              <a:rPr lang="uk-UA" sz="22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200" b="1" i="0">
                <a:solidFill>
                  <a:srgbClr val="000000"/>
                </a:solidFill>
                <a:effectLst/>
                <a:latin typeface="Times New Roman" panose="02020603050405020304" pitchFamily="18" charset="0"/>
                <a:cs typeface="Times New Roman" panose="02020603050405020304" pitchFamily="18" charset="0"/>
              </a:rPr>
              <a:t>Light.Distant</a:t>
            </a:r>
            <a:r>
              <a:rPr lang="en-US" sz="2200" b="0" i="0">
                <a:solidFill>
                  <a:srgbClr val="000000"/>
                </a:solidFill>
                <a:effectLst/>
                <a:latin typeface="Times New Roman" panose="02020603050405020304" pitchFamily="18" charset="0"/>
                <a:cs typeface="Times New Roman" panose="02020603050405020304" pitchFamily="18" charset="0"/>
              </a:rPr>
              <a:t> </a:t>
            </a:r>
            <a:r>
              <a:rPr lang="uk-UA" sz="2200" b="0" i="0">
                <a:solidFill>
                  <a:srgbClr val="000000"/>
                </a:solidFill>
                <a:effectLst/>
                <a:latin typeface="Times New Roman" panose="02020603050405020304" pitchFamily="18" charset="0"/>
                <a:cs typeface="Times New Roman" panose="02020603050405020304" pitchFamily="18" charset="0"/>
              </a:rPr>
              <a:t>пакету </a:t>
            </a:r>
            <a:r>
              <a:rPr lang="en-US" sz="2200" b="1" i="0">
                <a:solidFill>
                  <a:srgbClr val="000000"/>
                </a:solidFill>
                <a:effectLst/>
                <a:latin typeface="Times New Roman" panose="02020603050405020304" pitchFamily="18" charset="0"/>
                <a:cs typeface="Times New Roman" panose="02020603050405020304" pitchFamily="18" charset="0"/>
              </a:rPr>
              <a:t>javafx.scene.effect</a:t>
            </a:r>
            <a:r>
              <a:rPr lang="en-US" sz="2200" b="0" i="0">
                <a:solidFill>
                  <a:srgbClr val="000000"/>
                </a:solidFill>
                <a:effectLst/>
                <a:latin typeface="Times New Roman" panose="02020603050405020304" pitchFamily="18" charset="0"/>
                <a:cs typeface="Times New Roman" panose="02020603050405020304" pitchFamily="18" charset="0"/>
              </a:rPr>
              <a:t> </a:t>
            </a:r>
            <a:r>
              <a:rPr lang="uk-UA" sz="2200" b="0" i="0">
                <a:solidFill>
                  <a:srgbClr val="000000"/>
                </a:solidFill>
                <a:effectLst/>
                <a:latin typeface="Times New Roman" panose="02020603050405020304" pitchFamily="18" charset="0"/>
                <a:cs typeface="Times New Roman" panose="02020603050405020304" pitchFamily="18" charset="0"/>
              </a:rPr>
              <a:t>представляє </a:t>
            </a:r>
            <a:r>
              <a:rPr lang="uk-UA" sz="2200" b="0" i="0" dirty="0">
                <a:solidFill>
                  <a:srgbClr val="000000"/>
                </a:solidFill>
                <a:effectLst/>
                <a:latin typeface="Times New Roman" panose="02020603050405020304" pitchFamily="18" charset="0"/>
                <a:cs typeface="Times New Roman" panose="02020603050405020304" pitchFamily="18" charset="0"/>
              </a:rPr>
              <a:t>віддалене джерело світла.</a:t>
            </a:r>
          </a:p>
          <a:p>
            <a:pPr algn="l"/>
            <a:r>
              <a:rPr lang="uk-UA" sz="22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до вузла на ньому моделюється джерело світла, начебто він генерувався точковим джерелом світла.</a:t>
            </a:r>
          </a:p>
          <a:p>
            <a:pPr algn="l"/>
            <a:r>
              <a:rPr lang="uk-UA" sz="2200" b="1" i="0" dirty="0">
                <a:solidFill>
                  <a:srgbClr val="000000"/>
                </a:solidFill>
                <a:effectLst/>
                <a:latin typeface="Times New Roman" panose="02020603050405020304" pitchFamily="18" charset="0"/>
                <a:cs typeface="Times New Roman" panose="02020603050405020304" pitchFamily="18" charset="0"/>
              </a:rPr>
              <a:t>Точкове джерело світла</a:t>
            </a:r>
            <a:r>
              <a:rPr lang="uk-UA" sz="2200" b="0" i="0" dirty="0">
                <a:solidFill>
                  <a:srgbClr val="000000"/>
                </a:solidFill>
                <a:effectLst/>
                <a:latin typeface="Times New Roman" panose="02020603050405020304" pitchFamily="18" charset="0"/>
                <a:cs typeface="Times New Roman" panose="02020603050405020304" pitchFamily="18" charset="0"/>
              </a:rPr>
              <a:t> – світло від цього джерела послаблюється у всіх напрямках. Інтенсивність світла залежить від відстані об'єкта джерела.</a:t>
            </a:r>
          </a:p>
          <a:p>
            <a:pPr algn="l"/>
            <a:r>
              <a:rPr lang="uk-UA" sz="22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200" b="1" i="0">
                <a:solidFill>
                  <a:srgbClr val="000000"/>
                </a:solidFill>
                <a:effectLst/>
                <a:latin typeface="Times New Roman" panose="02020603050405020304" pitchFamily="18" charset="0"/>
                <a:cs typeface="Times New Roman" panose="02020603050405020304" pitchFamily="18" charset="0"/>
              </a:rPr>
              <a:t>Light.Spot</a:t>
            </a:r>
            <a:r>
              <a:rPr lang="en-US" sz="2200" b="0" i="0">
                <a:solidFill>
                  <a:srgbClr val="000000"/>
                </a:solidFill>
                <a:effectLst/>
                <a:latin typeface="Times New Roman" panose="02020603050405020304" pitchFamily="18" charset="0"/>
                <a:cs typeface="Times New Roman" panose="02020603050405020304" pitchFamily="18" charset="0"/>
              </a:rPr>
              <a:t> </a:t>
            </a:r>
            <a:r>
              <a:rPr lang="uk-UA" sz="2200" b="0" i="0">
                <a:solidFill>
                  <a:srgbClr val="000000"/>
                </a:solidFill>
                <a:effectLst/>
                <a:latin typeface="Times New Roman" panose="02020603050405020304" pitchFamily="18" charset="0"/>
                <a:cs typeface="Times New Roman" panose="02020603050405020304" pitchFamily="18" charset="0"/>
              </a:rPr>
              <a:t>пакету </a:t>
            </a:r>
            <a:r>
              <a:rPr lang="en-US" sz="2200" b="1" i="0">
                <a:solidFill>
                  <a:srgbClr val="000000"/>
                </a:solidFill>
                <a:effectLst/>
                <a:latin typeface="Times New Roman" panose="02020603050405020304" pitchFamily="18" charset="0"/>
                <a:cs typeface="Times New Roman" panose="02020603050405020304" pitchFamily="18" charset="0"/>
              </a:rPr>
              <a:t>javafx.scene.effect</a:t>
            </a:r>
            <a:r>
              <a:rPr lang="en-US" sz="2200" b="0" i="0">
                <a:solidFill>
                  <a:srgbClr val="000000"/>
                </a:solidFill>
                <a:effectLst/>
                <a:latin typeface="Times New Roman" panose="02020603050405020304" pitchFamily="18" charset="0"/>
                <a:cs typeface="Times New Roman" panose="02020603050405020304" pitchFamily="18" charset="0"/>
              </a:rPr>
              <a:t> </a:t>
            </a:r>
            <a:r>
              <a:rPr lang="uk-UA" sz="2200" b="0" i="0">
                <a:solidFill>
                  <a:srgbClr val="000000"/>
                </a:solidFill>
                <a:effectLst/>
                <a:latin typeface="Times New Roman" panose="02020603050405020304" pitchFamily="18" charset="0"/>
                <a:cs typeface="Times New Roman" panose="02020603050405020304" pitchFamily="18" charset="0"/>
              </a:rPr>
              <a:t>представляє </a:t>
            </a:r>
            <a:r>
              <a:rPr lang="uk-UA" sz="2200" b="0" i="0" dirty="0">
                <a:solidFill>
                  <a:srgbClr val="000000"/>
                </a:solidFill>
                <a:effectLst/>
                <a:latin typeface="Times New Roman" panose="02020603050405020304" pitchFamily="18" charset="0"/>
                <a:cs typeface="Times New Roman" panose="02020603050405020304" pitchFamily="18" charset="0"/>
              </a:rPr>
              <a:t>віддалене джерело світла.</a:t>
            </a:r>
          </a:p>
          <a:p>
            <a:pPr algn="l"/>
            <a:r>
              <a:rPr lang="uk-UA" sz="22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до вузла на ньому моделюється світло, ніби він генерувався точковим джерелом світла.</a:t>
            </a:r>
          </a:p>
          <a:p>
            <a:pPr algn="l"/>
            <a:r>
              <a:rPr lang="uk-UA" sz="2200" b="1" i="0" dirty="0">
                <a:solidFill>
                  <a:srgbClr val="000000"/>
                </a:solidFill>
                <a:effectLst/>
                <a:latin typeface="Times New Roman" panose="02020603050405020304" pitchFamily="18" charset="0"/>
                <a:cs typeface="Times New Roman" panose="02020603050405020304" pitchFamily="18" charset="0"/>
              </a:rPr>
              <a:t>Точкове джерело світла</a:t>
            </a:r>
            <a:r>
              <a:rPr lang="uk-UA" sz="2200" b="0" i="0" dirty="0">
                <a:solidFill>
                  <a:srgbClr val="000000"/>
                </a:solidFill>
                <a:effectLst/>
                <a:latin typeface="Times New Roman" panose="02020603050405020304" pitchFamily="18" charset="0"/>
                <a:cs typeface="Times New Roman" panose="02020603050405020304" pitchFamily="18" charset="0"/>
              </a:rPr>
              <a:t> - світло від цього джерела послаблюється у всіх напрямках з однієї точки. Інтенсивність світла залежить від відстані об'єкта джерела.</a:t>
            </a:r>
          </a:p>
          <a:p>
            <a:pPr algn="l"/>
            <a:r>
              <a:rPr lang="uk-UA" sz="2200" b="0" i="0" dirty="0">
                <a:solidFill>
                  <a:srgbClr val="000000"/>
                </a:solidFill>
                <a:effectLst/>
                <a:latin typeface="Times New Roman" panose="02020603050405020304" pitchFamily="18" charset="0"/>
                <a:cs typeface="Times New Roman" panose="02020603050405020304" pitchFamily="18" charset="0"/>
              </a:rPr>
              <a:t>Клас </a:t>
            </a:r>
            <a:r>
              <a:rPr lang="en-US" sz="2200" b="1" i="0">
                <a:solidFill>
                  <a:srgbClr val="000000"/>
                </a:solidFill>
                <a:effectLst/>
                <a:latin typeface="Times New Roman" panose="02020603050405020304" pitchFamily="18" charset="0"/>
                <a:cs typeface="Times New Roman" panose="02020603050405020304" pitchFamily="18" charset="0"/>
              </a:rPr>
              <a:t>Point.Spot</a:t>
            </a:r>
            <a:r>
              <a:rPr lang="en-US" sz="2200" b="0" i="0">
                <a:solidFill>
                  <a:srgbClr val="000000"/>
                </a:solidFill>
                <a:effectLst/>
                <a:latin typeface="Times New Roman" panose="02020603050405020304" pitchFamily="18" charset="0"/>
                <a:cs typeface="Times New Roman" panose="02020603050405020304" pitchFamily="18" charset="0"/>
              </a:rPr>
              <a:t> </a:t>
            </a:r>
            <a:r>
              <a:rPr lang="uk-UA" sz="2200" b="0" i="0">
                <a:solidFill>
                  <a:srgbClr val="000000"/>
                </a:solidFill>
                <a:effectLst/>
                <a:latin typeface="Times New Roman" panose="02020603050405020304" pitchFamily="18" charset="0"/>
                <a:cs typeface="Times New Roman" panose="02020603050405020304" pitchFamily="18" charset="0"/>
              </a:rPr>
              <a:t>пакету </a:t>
            </a:r>
            <a:r>
              <a:rPr lang="en-US" sz="2200" b="0" i="0">
                <a:solidFill>
                  <a:srgbClr val="000000"/>
                </a:solidFill>
                <a:effectLst/>
                <a:latin typeface="Times New Roman" panose="02020603050405020304" pitchFamily="18" charset="0"/>
                <a:cs typeface="Times New Roman" panose="02020603050405020304" pitchFamily="18" charset="0"/>
              </a:rPr>
              <a:t>javafx.scene.effect </a:t>
            </a:r>
            <a:r>
              <a:rPr lang="uk-UA" sz="2200" b="0" i="0">
                <a:solidFill>
                  <a:srgbClr val="000000"/>
                </a:solidFill>
                <a:effectLst/>
                <a:latin typeface="Times New Roman" panose="02020603050405020304" pitchFamily="18" charset="0"/>
                <a:cs typeface="Times New Roman" panose="02020603050405020304" pitchFamily="18" charset="0"/>
              </a:rPr>
              <a:t>представляє </a:t>
            </a:r>
            <a:r>
              <a:rPr lang="uk-UA" sz="2200" b="0" i="0" dirty="0">
                <a:solidFill>
                  <a:srgbClr val="000000"/>
                </a:solidFill>
                <a:effectLst/>
                <a:latin typeface="Times New Roman" panose="02020603050405020304" pitchFamily="18" charset="0"/>
                <a:cs typeface="Times New Roman" panose="02020603050405020304" pitchFamily="18" charset="0"/>
              </a:rPr>
              <a:t>точкове джерело світла.</a:t>
            </a:r>
          </a:p>
        </p:txBody>
      </p:sp>
      <p:sp>
        <p:nvSpPr>
          <p:cNvPr id="6" name="TextBox 5">
            <a:extLst>
              <a:ext uri="{FF2B5EF4-FFF2-40B4-BE49-F238E27FC236}">
                <a16:creationId xmlns:a16="http://schemas.microsoft.com/office/drawing/2014/main" id="{AA3359C9-4435-4257-B790-9807C79C8C75}"/>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583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273D2B-D059-4B9F-836E-0AED7A4C3E1C}"/>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Перетворення</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F32771-9785-46AE-9E43-48D24722BC53}"/>
              </a:ext>
            </a:extLst>
          </p:cNvPr>
          <p:cNvSpPr txBox="1"/>
          <p:nvPr/>
        </p:nvSpPr>
        <p:spPr>
          <a:xfrm>
            <a:off x="624026" y="860173"/>
            <a:ext cx="10943948" cy="2308324"/>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Перетворення означає зміну деякої графіки на щось інше шляхом застосування правил. У нас може бути різні типи перетворень, такі як </a:t>
            </a:r>
            <a:r>
              <a:rPr lang="uk-UA" sz="2400" b="1" i="0" dirty="0">
                <a:solidFill>
                  <a:srgbClr val="000000"/>
                </a:solidFill>
                <a:effectLst/>
                <a:latin typeface="Times New Roman" panose="02020603050405020304" pitchFamily="18" charset="0"/>
                <a:cs typeface="Times New Roman" panose="02020603050405020304" pitchFamily="18" charset="0"/>
              </a:rPr>
              <a:t>переклад, масштабування вгору чи вниз, обертання, зрушення</a:t>
            </a:r>
            <a:r>
              <a:rPr lang="uk-UA" sz="2400" b="0" i="0" dirty="0">
                <a:solidFill>
                  <a:srgbClr val="000000"/>
                </a:solidFill>
                <a:effectLst/>
                <a:latin typeface="Times New Roman" panose="02020603050405020304" pitchFamily="18" charset="0"/>
                <a:cs typeface="Times New Roman" panose="02020603050405020304" pitchFamily="18" charset="0"/>
              </a:rPr>
              <a:t> тощо.</a:t>
            </a:r>
          </a:p>
          <a:p>
            <a:pPr algn="l"/>
            <a:r>
              <a:rPr lang="uk-UA" sz="2400" b="0" i="0" dirty="0">
                <a:solidFill>
                  <a:srgbClr val="000000"/>
                </a:solidFill>
                <a:effectLst/>
                <a:latin typeface="Times New Roman" panose="02020603050405020304" pitchFamily="18" charset="0"/>
                <a:cs typeface="Times New Roman" panose="02020603050405020304" pitchFamily="18" charset="0"/>
              </a:rPr>
              <a:t>Використовуючи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ви можете застосовувати перетворення до вузлів, таких як обертання, масштабування та переміщення. Всі ці перетворення представлені різними класами і належать до 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javafx.scene.transform</a:t>
            </a:r>
            <a:r>
              <a:rPr lang="en-US" sz="2400" b="0" i="0" dirty="0">
                <a:solidFill>
                  <a:srgbClr val="000000"/>
                </a:solidFill>
                <a:effectLst/>
                <a:latin typeface="Times New Roman" panose="02020603050405020304" pitchFamily="18" charset="0"/>
                <a:cs typeface="Times New Roman" panose="02020603050405020304" pitchFamily="18" charset="0"/>
              </a:rPr>
              <a:t> .</a:t>
            </a:r>
          </a:p>
        </p:txBody>
      </p:sp>
      <p:graphicFrame>
        <p:nvGraphicFramePr>
          <p:cNvPr id="7" name="Таблица 6">
            <a:extLst>
              <a:ext uri="{FF2B5EF4-FFF2-40B4-BE49-F238E27FC236}">
                <a16:creationId xmlns:a16="http://schemas.microsoft.com/office/drawing/2014/main" id="{F6B1389B-A605-4243-AA9A-6928FC0F5482}"/>
              </a:ext>
            </a:extLst>
          </p:cNvPr>
          <p:cNvGraphicFramePr>
            <a:graphicFrameLocks noGrp="1"/>
          </p:cNvGraphicFramePr>
          <p:nvPr>
            <p:extLst>
              <p:ext uri="{D42A27DB-BD31-4B8C-83A1-F6EECF244321}">
                <p14:modId xmlns:p14="http://schemas.microsoft.com/office/powerpoint/2010/main" val="3392302197"/>
              </p:ext>
            </p:extLst>
          </p:nvPr>
        </p:nvGraphicFramePr>
        <p:xfrm>
          <a:off x="2699289" y="3259229"/>
          <a:ext cx="7181558" cy="3221860"/>
        </p:xfrm>
        <a:graphic>
          <a:graphicData uri="http://schemas.openxmlformats.org/drawingml/2006/table">
            <a:tbl>
              <a:tblPr/>
              <a:tblGrid>
                <a:gridCol w="887290">
                  <a:extLst>
                    <a:ext uri="{9D8B030D-6E8A-4147-A177-3AD203B41FA5}">
                      <a16:colId xmlns:a16="http://schemas.microsoft.com/office/drawing/2014/main" val="4055752373"/>
                    </a:ext>
                  </a:extLst>
                </a:gridCol>
                <a:gridCol w="6294268">
                  <a:extLst>
                    <a:ext uri="{9D8B030D-6E8A-4147-A177-3AD203B41FA5}">
                      <a16:colId xmlns:a16="http://schemas.microsoft.com/office/drawing/2014/main" val="1883584381"/>
                    </a:ext>
                  </a:extLst>
                </a:gridCol>
              </a:tblGrid>
              <a:tr h="0">
                <a:tc>
                  <a:txBody>
                    <a:bodyPr/>
                    <a:lstStyle/>
                    <a:p>
                      <a:pPr algn="ctr" fontAlgn="t"/>
                      <a:r>
                        <a:rPr lang="en-US" sz="1500">
                          <a:effectLst/>
                          <a:latin typeface="Times New Roman" panose="02020603050405020304" pitchFamily="18" charset="0"/>
                          <a:cs typeface="Times New Roman" panose="02020603050405020304" pitchFamily="18" charset="0"/>
                        </a:rPr>
                        <a:t>S.No</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uk-UA" sz="1500" dirty="0">
                          <a:effectLst/>
                          <a:latin typeface="Times New Roman" panose="02020603050405020304" pitchFamily="18" charset="0"/>
                          <a:cs typeface="Times New Roman" panose="02020603050405020304" pitchFamily="18" charset="0"/>
                        </a:rPr>
                        <a:t>Перетворення та опис</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92005823"/>
                  </a:ext>
                </a:extLst>
              </a:tr>
              <a:tr h="637690">
                <a:tc>
                  <a:txBody>
                    <a:bodyPr/>
                    <a:lstStyle/>
                    <a:p>
                      <a:pPr algn="ctr" fontAlgn="t"/>
                      <a:r>
                        <a:rPr lang="uk-UA" sz="1500">
                          <a:effectLst/>
                          <a:latin typeface="Times New Roman" panose="02020603050405020304" pitchFamily="18" charset="0"/>
                          <a:cs typeface="Times New Roman" panose="02020603050405020304" pitchFamily="18" charset="0"/>
                        </a:rPr>
                        <a:t>1</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ru-RU" sz="1500" u="none" dirty="0">
                          <a:solidFill>
                            <a:schemeClr val="tx1"/>
                          </a:solidFill>
                          <a:effectLst/>
                          <a:latin typeface="Times New Roman" panose="02020603050405020304" pitchFamily="18" charset="0"/>
                          <a:cs typeface="Times New Roman" panose="02020603050405020304" pitchFamily="18" charset="0"/>
                        </a:rPr>
                        <a:t>обертання</a:t>
                      </a:r>
                    </a:p>
                    <a:p>
                      <a:pPr fontAlgn="t"/>
                      <a:r>
                        <a:rPr lang="ru-RU" sz="1500" dirty="0" err="1">
                          <a:effectLst/>
                          <a:latin typeface="Times New Roman" panose="02020603050405020304" pitchFamily="18" charset="0"/>
                          <a:cs typeface="Times New Roman" panose="02020603050405020304" pitchFamily="18" charset="0"/>
                        </a:rPr>
                        <a:t>Повертаючись</a:t>
                      </a:r>
                      <a:r>
                        <a:rPr lang="ru-RU" sz="1500" dirty="0">
                          <a:effectLst/>
                          <a:latin typeface="Times New Roman" panose="02020603050405020304" pitchFamily="18" charset="0"/>
                          <a:cs typeface="Times New Roman" panose="02020603050405020304" pitchFamily="18" charset="0"/>
                        </a:rPr>
                        <a:t>, ми </a:t>
                      </a:r>
                      <a:r>
                        <a:rPr lang="ru-RU" sz="1500" dirty="0" err="1">
                          <a:effectLst/>
                          <a:latin typeface="Times New Roman" panose="02020603050405020304" pitchFamily="18" charset="0"/>
                          <a:cs typeface="Times New Roman" panose="02020603050405020304" pitchFamily="18" charset="0"/>
                        </a:rPr>
                        <a:t>обертаємо</a:t>
                      </a:r>
                      <a:r>
                        <a:rPr lang="ru-RU" sz="1500" dirty="0">
                          <a:effectLst/>
                          <a:latin typeface="Times New Roman" panose="02020603050405020304" pitchFamily="18" charset="0"/>
                          <a:cs typeface="Times New Roman" panose="02020603050405020304" pitchFamily="18" charset="0"/>
                        </a:rPr>
                        <a:t> </a:t>
                      </a:r>
                      <a:r>
                        <a:rPr lang="ru-RU" sz="1500" dirty="0" err="1">
                          <a:effectLst/>
                          <a:latin typeface="Times New Roman" panose="02020603050405020304" pitchFamily="18" charset="0"/>
                          <a:cs typeface="Times New Roman" panose="02020603050405020304" pitchFamily="18" charset="0"/>
                        </a:rPr>
                        <a:t>об'єкт</a:t>
                      </a:r>
                      <a:r>
                        <a:rPr lang="ru-RU" sz="1500" dirty="0">
                          <a:effectLst/>
                          <a:latin typeface="Times New Roman" panose="02020603050405020304" pitchFamily="18" charset="0"/>
                          <a:cs typeface="Times New Roman" panose="02020603050405020304" pitchFamily="18" charset="0"/>
                        </a:rPr>
                        <a:t> на </a:t>
                      </a:r>
                      <a:r>
                        <a:rPr lang="ru-RU" sz="1500" dirty="0" err="1">
                          <a:effectLst/>
                          <a:latin typeface="Times New Roman" panose="02020603050405020304" pitchFamily="18" charset="0"/>
                          <a:cs typeface="Times New Roman" panose="02020603050405020304" pitchFamily="18" charset="0"/>
                        </a:rPr>
                        <a:t>певний</a:t>
                      </a:r>
                      <a:r>
                        <a:rPr lang="ru-RU" sz="1500" dirty="0">
                          <a:effectLst/>
                          <a:latin typeface="Times New Roman" panose="02020603050405020304" pitchFamily="18" charset="0"/>
                          <a:cs typeface="Times New Roman" panose="02020603050405020304" pitchFamily="18" charset="0"/>
                        </a:rPr>
                        <a:t> кут </a:t>
                      </a:r>
                      <a:r>
                        <a:rPr lang="ru-RU" sz="1500" b="1" dirty="0">
                          <a:effectLst/>
                          <a:latin typeface="Times New Roman" panose="02020603050405020304" pitchFamily="18" charset="0"/>
                          <a:cs typeface="Times New Roman" panose="02020603050405020304" pitchFamily="18" charset="0"/>
                        </a:rPr>
                        <a:t>θ (тета)</a:t>
                      </a:r>
                      <a:r>
                        <a:rPr lang="ru-RU" sz="1500" dirty="0">
                          <a:effectLst/>
                          <a:latin typeface="Times New Roman" panose="02020603050405020304" pitchFamily="18" charset="0"/>
                          <a:cs typeface="Times New Roman" panose="02020603050405020304" pitchFamily="18" charset="0"/>
                        </a:rPr>
                        <a:t> </a:t>
                      </a:r>
                      <a:r>
                        <a:rPr lang="ru-RU" sz="1500" dirty="0" err="1">
                          <a:effectLst/>
                          <a:latin typeface="Times New Roman" panose="02020603050405020304" pitchFamily="18" charset="0"/>
                          <a:cs typeface="Times New Roman" panose="02020603050405020304" pitchFamily="18" charset="0"/>
                        </a:rPr>
                        <a:t>від</a:t>
                      </a:r>
                      <a:r>
                        <a:rPr lang="ru-RU" sz="1500" dirty="0">
                          <a:effectLst/>
                          <a:latin typeface="Times New Roman" panose="02020603050405020304" pitchFamily="18" charset="0"/>
                          <a:cs typeface="Times New Roman" panose="02020603050405020304" pitchFamily="18" charset="0"/>
                        </a:rPr>
                        <a:t> початку.</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48756706"/>
                  </a:ext>
                </a:extLst>
              </a:tr>
              <a:tr h="648104">
                <a:tc>
                  <a:txBody>
                    <a:bodyPr/>
                    <a:lstStyle/>
                    <a:p>
                      <a:pPr algn="ctr" fontAlgn="t"/>
                      <a:r>
                        <a:rPr lang="uk-UA" sz="1500">
                          <a:solidFill>
                            <a:schemeClr val="tx1"/>
                          </a:solidFill>
                          <a:effectLst/>
                          <a:latin typeface="Times New Roman" panose="02020603050405020304" pitchFamily="18" charset="0"/>
                          <a:cs typeface="Times New Roman" panose="02020603050405020304" pitchFamily="18" charset="0"/>
                        </a:rPr>
                        <a:t>2</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ru-RU" sz="1500" u="none" dirty="0">
                          <a:solidFill>
                            <a:schemeClr val="tx1"/>
                          </a:solidFill>
                          <a:effectLst/>
                          <a:latin typeface="Times New Roman" panose="02020603050405020304" pitchFamily="18" charset="0"/>
                          <a:cs typeface="Times New Roman" panose="02020603050405020304" pitchFamily="18" charset="0"/>
                        </a:rPr>
                        <a:t>перерахунок</a:t>
                      </a:r>
                    </a:p>
                    <a:p>
                      <a:pPr fontAlgn="t"/>
                      <a:r>
                        <a:rPr lang="ru-RU" sz="1500" dirty="0">
                          <a:solidFill>
                            <a:schemeClr val="tx1"/>
                          </a:solidFill>
                          <a:effectLst/>
                          <a:latin typeface="Times New Roman" panose="02020603050405020304" pitchFamily="18" charset="0"/>
                          <a:cs typeface="Times New Roman" panose="02020603050405020304" pitchFamily="18" charset="0"/>
                        </a:rPr>
                        <a:t>Для </a:t>
                      </a:r>
                      <a:r>
                        <a:rPr lang="ru-RU" sz="1500" dirty="0" err="1">
                          <a:solidFill>
                            <a:schemeClr val="tx1"/>
                          </a:solidFill>
                          <a:effectLst/>
                          <a:latin typeface="Times New Roman" panose="02020603050405020304" pitchFamily="18" charset="0"/>
                          <a:cs typeface="Times New Roman" panose="02020603050405020304" pitchFamily="18" charset="0"/>
                        </a:rPr>
                        <a:t>зміни</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розміру</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об'єкта</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використовується</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масштабне</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перетворення</a:t>
                      </a:r>
                      <a:r>
                        <a:rPr lang="ru-RU" sz="1500" dirty="0">
                          <a:solidFill>
                            <a:schemeClr val="tx1"/>
                          </a:solidFill>
                          <a:effectLst/>
                          <a:latin typeface="Times New Roman" panose="02020603050405020304" pitchFamily="18" charset="0"/>
                          <a:cs typeface="Times New Roman" panose="02020603050405020304" pitchFamily="18" charset="0"/>
                        </a:rPr>
                        <a:t>.</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3520986"/>
                  </a:ext>
                </a:extLst>
              </a:tr>
              <a:tr h="779719">
                <a:tc>
                  <a:txBody>
                    <a:bodyPr/>
                    <a:lstStyle/>
                    <a:p>
                      <a:pPr algn="ctr" fontAlgn="t"/>
                      <a:r>
                        <a:rPr lang="uk-UA" sz="1500">
                          <a:solidFill>
                            <a:schemeClr val="tx1"/>
                          </a:solidFill>
                          <a:effectLst/>
                          <a:latin typeface="Times New Roman" panose="02020603050405020304" pitchFamily="18" charset="0"/>
                          <a:cs typeface="Times New Roman" panose="02020603050405020304" pitchFamily="18" charset="0"/>
                        </a:rPr>
                        <a:t>3</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ru-RU" sz="1500" u="none" dirty="0">
                          <a:solidFill>
                            <a:schemeClr val="tx1"/>
                          </a:solidFill>
                          <a:effectLst/>
                          <a:latin typeface="Times New Roman" panose="02020603050405020304" pitchFamily="18" charset="0"/>
                          <a:cs typeface="Times New Roman" panose="02020603050405020304" pitchFamily="18" charset="0"/>
                        </a:rPr>
                        <a:t>Переклад</a:t>
                      </a:r>
                    </a:p>
                    <a:p>
                      <a:pPr fontAlgn="t"/>
                      <a:r>
                        <a:rPr lang="ru-RU" sz="1500" dirty="0" err="1">
                          <a:solidFill>
                            <a:schemeClr val="tx1"/>
                          </a:solidFill>
                          <a:effectLst/>
                          <a:latin typeface="Times New Roman" panose="02020603050405020304" pitchFamily="18" charset="0"/>
                          <a:cs typeface="Times New Roman" panose="02020603050405020304" pitchFamily="18" charset="0"/>
                        </a:rPr>
                        <a:t>Переміщує</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об'єкт</a:t>
                      </a:r>
                      <a:r>
                        <a:rPr lang="ru-RU" sz="1500" dirty="0">
                          <a:solidFill>
                            <a:schemeClr val="tx1"/>
                          </a:solidFill>
                          <a:effectLst/>
                          <a:latin typeface="Times New Roman" panose="02020603050405020304" pitchFamily="18" charset="0"/>
                          <a:cs typeface="Times New Roman" panose="02020603050405020304" pitchFamily="18" charset="0"/>
                        </a:rPr>
                        <a:t> на </a:t>
                      </a:r>
                      <a:r>
                        <a:rPr lang="ru-RU" sz="1500" dirty="0" err="1">
                          <a:solidFill>
                            <a:schemeClr val="tx1"/>
                          </a:solidFill>
                          <a:effectLst/>
                          <a:latin typeface="Times New Roman" panose="02020603050405020304" pitchFamily="18" charset="0"/>
                          <a:cs typeface="Times New Roman" panose="02020603050405020304" pitchFamily="18" charset="0"/>
                        </a:rPr>
                        <a:t>іншу</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позицію</a:t>
                      </a:r>
                      <a:r>
                        <a:rPr lang="ru-RU" sz="1500" dirty="0">
                          <a:solidFill>
                            <a:schemeClr val="tx1"/>
                          </a:solidFill>
                          <a:effectLst/>
                          <a:latin typeface="Times New Roman" panose="02020603050405020304" pitchFamily="18" charset="0"/>
                          <a:cs typeface="Times New Roman" panose="02020603050405020304" pitchFamily="18" charset="0"/>
                        </a:rPr>
                        <a:t> на </a:t>
                      </a:r>
                      <a:r>
                        <a:rPr lang="ru-RU" sz="1500" dirty="0" err="1">
                          <a:solidFill>
                            <a:schemeClr val="tx1"/>
                          </a:solidFill>
                          <a:effectLst/>
                          <a:latin typeface="Times New Roman" panose="02020603050405020304" pitchFamily="18" charset="0"/>
                          <a:cs typeface="Times New Roman" panose="02020603050405020304" pitchFamily="18" charset="0"/>
                        </a:rPr>
                        <a:t>екрані</a:t>
                      </a:r>
                      <a:r>
                        <a:rPr lang="ru-RU" sz="1500" dirty="0">
                          <a:solidFill>
                            <a:schemeClr val="tx1"/>
                          </a:solidFill>
                          <a:effectLst/>
                          <a:latin typeface="Times New Roman" panose="02020603050405020304" pitchFamily="18" charset="0"/>
                          <a:cs typeface="Times New Roman" panose="02020603050405020304" pitchFamily="18" charset="0"/>
                        </a:rPr>
                        <a:t>.</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80693181"/>
                  </a:ext>
                </a:extLst>
              </a:tr>
              <a:tr h="827139">
                <a:tc>
                  <a:txBody>
                    <a:bodyPr/>
                    <a:lstStyle/>
                    <a:p>
                      <a:pPr algn="ctr" fontAlgn="t"/>
                      <a:r>
                        <a:rPr lang="uk-UA" sz="1500">
                          <a:solidFill>
                            <a:schemeClr val="tx1"/>
                          </a:solidFill>
                          <a:effectLst/>
                          <a:latin typeface="Times New Roman" panose="02020603050405020304" pitchFamily="18" charset="0"/>
                          <a:cs typeface="Times New Roman" panose="02020603050405020304" pitchFamily="18" charset="0"/>
                        </a:rPr>
                        <a:t>4</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ru-RU" sz="1500" u="none" dirty="0">
                          <a:solidFill>
                            <a:schemeClr val="tx1"/>
                          </a:solidFill>
                          <a:effectLst/>
                          <a:latin typeface="Times New Roman" panose="02020603050405020304" pitchFamily="18" charset="0"/>
                          <a:cs typeface="Times New Roman" panose="02020603050405020304" pitchFamily="18" charset="0"/>
                        </a:rPr>
                        <a:t>зрушення</a:t>
                      </a:r>
                    </a:p>
                    <a:p>
                      <a:pPr fontAlgn="t"/>
                      <a:r>
                        <a:rPr lang="ru-RU" sz="1500" dirty="0" err="1">
                          <a:solidFill>
                            <a:schemeClr val="tx1"/>
                          </a:solidFill>
                          <a:effectLst/>
                          <a:latin typeface="Times New Roman" panose="02020603050405020304" pitchFamily="18" charset="0"/>
                          <a:cs typeface="Times New Roman" panose="02020603050405020304" pitchFamily="18" charset="0"/>
                        </a:rPr>
                        <a:t>Перетворення</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що</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нахиляє</a:t>
                      </a:r>
                      <a:r>
                        <a:rPr lang="ru-RU" sz="1500" dirty="0">
                          <a:solidFill>
                            <a:schemeClr val="tx1"/>
                          </a:solidFill>
                          <a:effectLst/>
                          <a:latin typeface="Times New Roman" panose="02020603050405020304" pitchFamily="18" charset="0"/>
                          <a:cs typeface="Times New Roman" panose="02020603050405020304" pitchFamily="18" charset="0"/>
                        </a:rPr>
                        <a:t> форму </a:t>
                      </a:r>
                      <a:r>
                        <a:rPr lang="ru-RU" sz="1500" dirty="0" err="1">
                          <a:solidFill>
                            <a:schemeClr val="tx1"/>
                          </a:solidFill>
                          <a:effectLst/>
                          <a:latin typeface="Times New Roman" panose="02020603050405020304" pitchFamily="18" charset="0"/>
                          <a:cs typeface="Times New Roman" panose="02020603050405020304" pitchFamily="18" charset="0"/>
                        </a:rPr>
                        <a:t>об'єкта</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називається</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перетворенням</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зсуву</a:t>
                      </a:r>
                      <a:r>
                        <a:rPr lang="ru-RU" sz="1500" dirty="0">
                          <a:solidFill>
                            <a:schemeClr val="tx1"/>
                          </a:solidFill>
                          <a:effectLst/>
                          <a:latin typeface="Times New Roman" panose="02020603050405020304" pitchFamily="18" charset="0"/>
                          <a:cs typeface="Times New Roman" panose="02020603050405020304" pitchFamily="18" charset="0"/>
                        </a:rPr>
                        <a:t>.</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50988449"/>
                  </a:ext>
                </a:extLst>
              </a:tr>
            </a:tbl>
          </a:graphicData>
        </a:graphic>
      </p:graphicFrame>
    </p:spTree>
    <p:extLst>
      <p:ext uri="{BB962C8B-B14F-4D97-AF65-F5344CB8AC3E}">
        <p14:creationId xmlns:p14="http://schemas.microsoft.com/office/powerpoint/2010/main" val="245110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07B0E28-1A99-42E5-B51E-7D7E14BCFF27}"/>
              </a:ext>
            </a:extLst>
          </p:cNvPr>
          <p:cNvSpPr>
            <a:spLocks noChangeArrowheads="1"/>
          </p:cNvSpPr>
          <p:nvPr/>
        </p:nvSpPr>
        <p:spPr bwMode="auto">
          <a:xfrm>
            <a:off x="217503" y="862464"/>
            <a:ext cx="11756993" cy="58631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500" b="0" i="0" u="none" strike="noStrike" cap="none" normalizeH="0" baseline="0" dirty="0" err="1">
                <a:ln>
                  <a:noFill/>
                </a:ln>
                <a:solidFill>
                  <a:srgbClr val="CC7832"/>
                </a:solidFill>
                <a:effectLst/>
                <a:latin typeface="JetBrains Mono"/>
              </a:rPr>
              <a:t>package</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A9B7C6"/>
                </a:solidFill>
                <a:effectLst/>
                <a:latin typeface="JetBrains Mono"/>
              </a:rPr>
              <a:t>com.example.demo1</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javafx.application.Application</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javafx.scene.Group</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javafx.scene.Scene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javafx.scene.paint.Color</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javafx.scene.shape.Rectangle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javafx.scene.transform.Rotate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javafx.scene.transform.Scale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javafx.scene.transform.Translate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javafx.stage.Stage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public</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class</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MultipleTransformationsExample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extends</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Application</a:t>
            </a:r>
            <a:r>
              <a:rPr kumimoji="0" lang="uk-UA" altLang="uk-UA" sz="500" b="0" i="0" u="none" strike="noStrike" cap="none" normalizeH="0" baseline="0" dirty="0">
                <a:ln>
                  <a:noFill/>
                </a:ln>
                <a:solidFill>
                  <a:srgbClr val="A9B7C6"/>
                </a:solidFill>
                <a:effectLst/>
                <a:latin typeface="JetBrains Mono"/>
              </a:rPr>
              <a:t> {</a:t>
            </a:r>
            <a:br>
              <a:rPr kumimoji="0" lang="uk-UA" altLang="uk-UA" sz="500" b="0" i="0" u="none" strike="noStrike" cap="none" normalizeH="0" baseline="0" dirty="0">
                <a:ln>
                  <a:noFill/>
                </a:ln>
                <a:solidFill>
                  <a:srgbClr val="A9B7C6"/>
                </a:solidFill>
                <a:effectLst/>
                <a:latin typeface="JetBrains Mono"/>
              </a:rPr>
            </a:b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a:ln>
                  <a:noFill/>
                </a:ln>
                <a:solidFill>
                  <a:srgbClr val="BBB529"/>
                </a:solidFill>
                <a:effectLst/>
                <a:latin typeface="JetBrains Mono"/>
              </a:rPr>
              <a:t>@Override</a:t>
            </a:r>
            <a:br>
              <a:rPr kumimoji="0" lang="uk-UA" altLang="uk-UA" sz="500" b="0" i="0" u="none" strike="noStrike" cap="none" normalizeH="0" baseline="0" dirty="0">
                <a:ln>
                  <a:noFill/>
                </a:ln>
                <a:solidFill>
                  <a:srgbClr val="BBB529"/>
                </a:solidFill>
                <a:effectLst/>
                <a:latin typeface="JetBrains Mono"/>
              </a:rPr>
            </a:br>
            <a:r>
              <a:rPr kumimoji="0" lang="uk-UA" altLang="uk-UA" sz="500" b="0" i="0" u="none" strike="noStrike" cap="none" normalizeH="0" baseline="0" dirty="0">
                <a:ln>
                  <a:noFill/>
                </a:ln>
                <a:solidFill>
                  <a:srgbClr val="BBB529"/>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public</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void</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FFC66D"/>
                </a:solidFill>
                <a:effectLst/>
                <a:latin typeface="JetBrains Mono"/>
              </a:rPr>
              <a:t>start</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Stage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stage</a:t>
            </a:r>
            <a:r>
              <a:rPr kumimoji="0" lang="uk-UA" altLang="uk-UA" sz="500" b="0" i="0" u="none" strike="noStrike" cap="none" normalizeH="0" baseline="0" dirty="0">
                <a:ln>
                  <a:noFill/>
                </a:ln>
                <a:solidFill>
                  <a:srgbClr val="A9B7C6"/>
                </a:solidFill>
                <a:effectLst/>
                <a:latin typeface="JetBrains Mono"/>
              </a:rPr>
              <a:t>) {</a:t>
            </a:r>
            <a:br>
              <a:rPr kumimoji="0" lang="uk-UA" altLang="uk-UA" sz="500" b="0" i="0" u="none" strike="noStrike" cap="none" normalizeH="0" baseline="0" dirty="0">
                <a:ln>
                  <a:noFill/>
                </a:ln>
                <a:solidFill>
                  <a:srgbClr val="A9B7C6"/>
                </a:solidFill>
                <a:effectLst/>
                <a:latin typeface="JetBrains Mono"/>
              </a:rPr>
            </a:b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Drawing</a:t>
            </a:r>
            <a:r>
              <a:rPr kumimoji="0" lang="uk-UA" altLang="uk-UA" sz="500" b="0" i="0" u="none" strike="noStrike" cap="none" normalizeH="0" baseline="0" dirty="0">
                <a:ln>
                  <a:noFill/>
                </a:ln>
                <a:solidFill>
                  <a:srgbClr val="808080"/>
                </a:solidFill>
                <a:effectLst/>
                <a:latin typeface="JetBrains Mono"/>
              </a:rPr>
              <a:t> a </a:t>
            </a:r>
            <a:r>
              <a:rPr kumimoji="0" lang="uk-UA" altLang="uk-UA" sz="500" b="0" i="0" u="none" strike="noStrike" cap="none" normalizeH="0" baseline="0" dirty="0" err="1">
                <a:ln>
                  <a:noFill/>
                </a:ln>
                <a:solidFill>
                  <a:srgbClr val="808080"/>
                </a:solidFill>
                <a:effectLst/>
                <a:latin typeface="JetBrains Mono"/>
              </a:rPr>
              <a:t>Rectangle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50</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6897BB"/>
                </a:solidFill>
                <a:effectLst/>
                <a:latin typeface="JetBrains Mono"/>
              </a:rPr>
              <a:t>50</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6897BB"/>
                </a:solidFill>
                <a:effectLst/>
                <a:latin typeface="JetBrains Mono"/>
              </a:rPr>
              <a:t>100</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6897BB"/>
                </a:solidFill>
                <a:effectLst/>
                <a:latin typeface="JetBrains Mono"/>
              </a:rPr>
              <a:t>75</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color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of</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rectangle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rectangle.setFill</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Color.</a:t>
            </a:r>
            <a:r>
              <a:rPr kumimoji="0" lang="uk-UA" altLang="uk-UA" sz="500" b="0" i="1" u="none" strike="noStrike" cap="none" normalizeH="0" baseline="0" dirty="0" err="1">
                <a:ln>
                  <a:noFill/>
                </a:ln>
                <a:solidFill>
                  <a:srgbClr val="9876AA"/>
                </a:solidFill>
                <a:effectLst/>
                <a:latin typeface="JetBrains Mono"/>
              </a:rPr>
              <a:t>BURLYWOOD</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stroke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color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of</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rectangle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rectangle.setStroke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Color.</a:t>
            </a:r>
            <a:r>
              <a:rPr kumimoji="0" lang="uk-UA" altLang="uk-UA" sz="500" b="0" i="1" u="none" strike="noStrike" cap="none" normalizeH="0" baseline="0" dirty="0" err="1">
                <a:ln>
                  <a:noFill/>
                </a:ln>
                <a:solidFill>
                  <a:srgbClr val="9876AA"/>
                </a:solidFill>
                <a:effectLst/>
                <a:latin typeface="JetBrains Mono"/>
              </a:rPr>
              <a:t>BLACK</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creating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rotation</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angle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for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rotation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rotate.setAngle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20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pivot</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points</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for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rotation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rotate.setPivotX</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150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rotate.setPivotY</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225</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Creating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scale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dimensions</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for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scale.setX</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1.5</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scale.setY</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1.5</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pivot</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point</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for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scale.setPivotX</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300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scale.setPivotY</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135</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Creating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translation</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X,Y,Z </a:t>
            </a:r>
            <a:r>
              <a:rPr kumimoji="0" lang="uk-UA" altLang="uk-UA" sz="500" b="0" i="0" u="none" strike="noStrike" cap="none" normalizeH="0" baseline="0" dirty="0" err="1">
                <a:ln>
                  <a:noFill/>
                </a:ln>
                <a:solidFill>
                  <a:srgbClr val="808080"/>
                </a:solidFill>
                <a:effectLst/>
                <a:latin typeface="JetBrains Mono"/>
              </a:rPr>
              <a:t>coordinates</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to</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apply</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translation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translate.setX</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250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translate.setY</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translate.setZ</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Adding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all</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transformations</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to</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rectangle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rectangle.getTransforms</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addAll</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rotate</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Creating</a:t>
            </a:r>
            <a:r>
              <a:rPr kumimoji="0" lang="uk-UA" altLang="uk-UA" sz="500" b="0" i="0" u="none" strike="noStrike" cap="none" normalizeH="0" baseline="0" dirty="0">
                <a:ln>
                  <a:noFill/>
                </a:ln>
                <a:solidFill>
                  <a:srgbClr val="808080"/>
                </a:solidFill>
                <a:effectLst/>
                <a:latin typeface="JetBrains Mono"/>
              </a:rPr>
              <a:t> a </a:t>
            </a:r>
            <a:r>
              <a:rPr kumimoji="0" lang="uk-UA" altLang="uk-UA" sz="500" b="0" i="0" u="none" strike="noStrike" cap="none" normalizeH="0" baseline="0" dirty="0" err="1">
                <a:ln>
                  <a:noFill/>
                </a:ln>
                <a:solidFill>
                  <a:srgbClr val="808080"/>
                </a:solidFill>
                <a:effectLst/>
                <a:latin typeface="JetBrains Mono"/>
              </a:rPr>
              <a:t>Group</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object</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Group</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root</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Group</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rectangle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Creating</a:t>
            </a:r>
            <a:r>
              <a:rPr kumimoji="0" lang="uk-UA" altLang="uk-UA" sz="500" b="0" i="0" u="none" strike="noStrike" cap="none" normalizeH="0" baseline="0" dirty="0">
                <a:ln>
                  <a:noFill/>
                </a:ln>
                <a:solidFill>
                  <a:srgbClr val="808080"/>
                </a:solidFill>
                <a:effectLst/>
                <a:latin typeface="JetBrains Mono"/>
              </a:rPr>
              <a:t> a </a:t>
            </a:r>
            <a:r>
              <a:rPr kumimoji="0" lang="uk-UA" altLang="uk-UA" sz="500" b="0" i="0" u="none" strike="noStrike" cap="none" normalizeH="0" baseline="0" dirty="0" err="1">
                <a:ln>
                  <a:noFill/>
                </a:ln>
                <a:solidFill>
                  <a:srgbClr val="808080"/>
                </a:solidFill>
                <a:effectLst/>
                <a:latin typeface="JetBrains Mono"/>
              </a:rPr>
              <a:t>scene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object</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Scene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scene</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Scene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root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6897BB"/>
                </a:solidFill>
                <a:effectLst/>
                <a:latin typeface="JetBrains Mono"/>
              </a:rPr>
              <a:t>600</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6897BB"/>
                </a:solidFill>
                <a:effectLst/>
                <a:latin typeface="JetBrains Mono"/>
              </a:rPr>
              <a:t>300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title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to</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Stage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stage.setTitle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A8759"/>
                </a:solidFill>
                <a:effectLst/>
                <a:latin typeface="JetBrains Mono"/>
              </a:rPr>
              <a:t>"</a:t>
            </a:r>
            <a:r>
              <a:rPr kumimoji="0" lang="uk-UA" altLang="uk-UA" sz="500" b="0" i="0" u="none" strike="noStrike" cap="none" normalizeH="0" baseline="0" dirty="0" err="1">
                <a:ln>
                  <a:noFill/>
                </a:ln>
                <a:solidFill>
                  <a:srgbClr val="6A8759"/>
                </a:solidFill>
                <a:effectLst/>
                <a:latin typeface="JetBrains Mono"/>
              </a:rPr>
              <a:t>Multiple</a:t>
            </a:r>
            <a:r>
              <a:rPr kumimoji="0" lang="uk-UA" altLang="uk-UA" sz="500" b="0" i="0" u="none" strike="noStrike" cap="none" normalizeH="0" baseline="0" dirty="0">
                <a:ln>
                  <a:noFill/>
                </a:ln>
                <a:solidFill>
                  <a:srgbClr val="6A8759"/>
                </a:solidFill>
                <a:effectLst/>
                <a:latin typeface="JetBrains Mono"/>
              </a:rPr>
              <a:t> </a:t>
            </a:r>
            <a:r>
              <a:rPr kumimoji="0" lang="uk-UA" altLang="uk-UA" sz="500" b="0" i="0" u="none" strike="noStrike" cap="none" normalizeH="0" baseline="0" dirty="0" err="1">
                <a:ln>
                  <a:noFill/>
                </a:ln>
                <a:solidFill>
                  <a:srgbClr val="6A8759"/>
                </a:solidFill>
                <a:effectLst/>
                <a:latin typeface="JetBrains Mono"/>
              </a:rPr>
              <a:t>transformations</a:t>
            </a:r>
            <a:r>
              <a:rPr kumimoji="0" lang="uk-UA" altLang="uk-UA" sz="500" b="0" i="0" u="none" strike="noStrike" cap="none" normalizeH="0" baseline="0" dirty="0">
                <a:ln>
                  <a:noFill/>
                </a:ln>
                <a:solidFill>
                  <a:srgbClr val="6A8759"/>
                </a:solidFill>
                <a:effectLst/>
                <a:latin typeface="JetBrains Mono"/>
              </a:rPr>
              <a:t>"</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Adding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scene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to</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stage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stage.setScene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scene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Displaying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contents</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of</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stage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stage.show</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A9B7C6"/>
                </a:solidFill>
                <a:effectLst/>
                <a:latin typeface="JetBrains Mono"/>
              </a:rPr>
              <a:t>}</a:t>
            </a:r>
            <a:br>
              <a:rPr kumimoji="0" lang="uk-UA" altLang="uk-UA" sz="500" b="0" i="0" u="none" strike="noStrike" cap="none" normalizeH="0" baseline="0" dirty="0">
                <a:ln>
                  <a:noFill/>
                </a:ln>
                <a:solidFill>
                  <a:srgbClr val="A9B7C6"/>
                </a:solidFill>
                <a:effectLst/>
                <a:latin typeface="JetBrains Mono"/>
              </a:rPr>
            </a:b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public</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static</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void</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FFC66D"/>
                </a:solidFill>
                <a:effectLst/>
                <a:latin typeface="JetBrains Mono"/>
              </a:rPr>
              <a:t>main</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String</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args</a:t>
            </a:r>
            <a:r>
              <a:rPr kumimoji="0" lang="uk-UA" altLang="uk-UA" sz="500" b="0" i="0" u="none" strike="noStrike" cap="none" normalizeH="0" baseline="0" dirty="0">
                <a:ln>
                  <a:noFill/>
                </a:ln>
                <a:solidFill>
                  <a:srgbClr val="A9B7C6"/>
                </a:solidFill>
                <a:effectLst/>
                <a:latin typeface="JetBrains Mono"/>
              </a:rPr>
              <a:t>[]){</a:t>
            </a:r>
            <a:br>
              <a:rPr kumimoji="0" lang="uk-UA" altLang="uk-UA" sz="500" b="0" i="0" u="none" strike="noStrike" cap="none" normalizeH="0" baseline="0" dirty="0">
                <a:ln>
                  <a:noFill/>
                </a:ln>
                <a:solidFill>
                  <a:srgbClr val="A9B7C6"/>
                </a:solidFill>
                <a:effectLst/>
                <a:latin typeface="JetBrains Mono"/>
              </a:rPr>
            </a:br>
            <a:r>
              <a:rPr kumimoji="0" lang="uk-UA" altLang="uk-UA" sz="500" b="0" i="0" u="none" strike="noStrike" cap="none" normalizeH="0" baseline="0" dirty="0">
                <a:ln>
                  <a:noFill/>
                </a:ln>
                <a:solidFill>
                  <a:srgbClr val="A9B7C6"/>
                </a:solidFill>
                <a:effectLst/>
                <a:latin typeface="JetBrains Mono"/>
              </a:rPr>
              <a:t>        </a:t>
            </a:r>
            <a:r>
              <a:rPr kumimoji="0" lang="uk-UA" altLang="uk-UA" sz="500" b="0" i="1" u="none" strike="noStrike" cap="none" normalizeH="0" baseline="0" dirty="0" err="1">
                <a:ln>
                  <a:noFill/>
                </a:ln>
                <a:solidFill>
                  <a:srgbClr val="A9B7C6"/>
                </a:solidFill>
                <a:effectLst/>
                <a:latin typeface="JetBrains Mono"/>
              </a:rPr>
              <a:t>launch</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args</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A9B7C6"/>
                </a:solidFill>
                <a:effectLst/>
                <a:latin typeface="JetBrains Mono"/>
              </a:rPr>
              <a:t>}</a:t>
            </a:r>
            <a:br>
              <a:rPr kumimoji="0" lang="uk-UA" altLang="uk-UA" sz="500" b="0" i="0" u="none" strike="noStrike" cap="none" normalizeH="0" baseline="0" dirty="0">
                <a:ln>
                  <a:noFill/>
                </a:ln>
                <a:solidFill>
                  <a:srgbClr val="A9B7C6"/>
                </a:solidFill>
                <a:effectLst/>
                <a:latin typeface="JetBrains Mono"/>
              </a:rPr>
            </a:br>
            <a:r>
              <a:rPr kumimoji="0" lang="uk-UA" altLang="uk-UA" sz="500" b="0" i="0" u="none" strike="noStrike" cap="none" normalizeH="0" baseline="0" dirty="0">
                <a:ln>
                  <a:noFill/>
                </a:ln>
                <a:solidFill>
                  <a:srgbClr val="A9B7C6"/>
                </a:solidFill>
                <a:effectLst/>
                <a:latin typeface="JetBrains Mono"/>
              </a:rPr>
              <a:t>}</a:t>
            </a:r>
            <a:endParaRPr kumimoji="0" lang="uk-UA" altLang="uk-UA" sz="105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5CA254C-76D6-42DA-88B4-494E1B3A5EBE}"/>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Перетворення</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r>
              <a:rPr lang="ru-RU" sz="4400" dirty="0">
                <a:solidFill>
                  <a:srgbClr val="2A2F35"/>
                </a:solidFill>
                <a:latin typeface="Times New Roman" panose="02020603050405020304" pitchFamily="18" charset="0"/>
                <a:cs typeface="Times New Roman" panose="02020603050405020304" pitchFamily="18" charset="0"/>
              </a:rPr>
              <a:t>. Приклад</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D85C00E3-3A2F-4A58-8CB3-4C3D55B51516}"/>
              </a:ext>
            </a:extLst>
          </p:cNvPr>
          <p:cNvPicPr>
            <a:picLocks noChangeAspect="1"/>
          </p:cNvPicPr>
          <p:nvPr/>
        </p:nvPicPr>
        <p:blipFill>
          <a:blip r:embed="rId2"/>
          <a:stretch>
            <a:fillRect/>
          </a:stretch>
        </p:blipFill>
        <p:spPr>
          <a:xfrm>
            <a:off x="4320004" y="1740531"/>
            <a:ext cx="7067550" cy="3838575"/>
          </a:xfrm>
          <a:prstGeom prst="rect">
            <a:avLst/>
          </a:prstGeom>
        </p:spPr>
      </p:pic>
    </p:spTree>
    <p:extLst>
      <p:ext uri="{BB962C8B-B14F-4D97-AF65-F5344CB8AC3E}">
        <p14:creationId xmlns:p14="http://schemas.microsoft.com/office/powerpoint/2010/main" val="2135705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6BD4F5B-7A0C-478F-A4FE-F96F75663074}"/>
              </a:ext>
            </a:extLst>
          </p:cNvPr>
          <p:cNvSpPr>
            <a:spLocks noChangeArrowheads="1"/>
          </p:cNvSpPr>
          <p:nvPr/>
        </p:nvSpPr>
        <p:spPr bwMode="auto">
          <a:xfrm>
            <a:off x="319596" y="750489"/>
            <a:ext cx="2814221" cy="59093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CC7832"/>
                </a:solidFill>
                <a:effectLst/>
                <a:latin typeface="JetBrains Mono"/>
              </a:rPr>
              <a:t>package</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com.example.demo1</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javafx.application.Application</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javafx.scene.Group</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javafx.scene.Scene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javafx.scene.shape.Box</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javafx.scene.transform.Rotate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javafx.scene.transform.Translate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javafx.stage.Stage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class</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RotationExample3D </a:t>
            </a:r>
            <a:r>
              <a:rPr kumimoji="0" lang="uk-UA" altLang="uk-UA" sz="700" b="0" i="0" u="none" strike="noStrike" cap="none" normalizeH="0" baseline="0" dirty="0" err="1">
                <a:ln>
                  <a:noFill/>
                </a:ln>
                <a:solidFill>
                  <a:srgbClr val="CC7832"/>
                </a:solidFill>
                <a:effectLst/>
                <a:latin typeface="JetBrains Mono"/>
              </a:rPr>
              <a:t>extends</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Application</a:t>
            </a:r>
            <a:r>
              <a:rPr kumimoji="0" lang="uk-UA" altLang="uk-UA" sz="700" b="0" i="0" u="none" strike="noStrike" cap="none" normalizeH="0" baseline="0" dirty="0">
                <a:ln>
                  <a:noFill/>
                </a:ln>
                <a:solidFill>
                  <a:srgbClr val="A9B7C6"/>
                </a:solidFill>
                <a:effectLst/>
                <a:latin typeface="JetBrains Mono"/>
              </a:rPr>
              <a:t> {</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a:ln>
                  <a:noFill/>
                </a:ln>
                <a:solidFill>
                  <a:srgbClr val="BBB529"/>
                </a:solidFill>
                <a:effectLst/>
                <a:latin typeface="JetBrains Mono"/>
              </a:rPr>
              <a:t>@Override</a:t>
            </a:r>
            <a:br>
              <a:rPr kumimoji="0" lang="uk-UA" altLang="uk-UA" sz="700" b="0" i="0" u="none" strike="noStrike" cap="none" normalizeH="0" baseline="0" dirty="0">
                <a:ln>
                  <a:noFill/>
                </a:ln>
                <a:solidFill>
                  <a:srgbClr val="BBB529"/>
                </a:solidFill>
                <a:effectLst/>
                <a:latin typeface="JetBrains Mono"/>
              </a:rPr>
            </a:br>
            <a:r>
              <a:rPr kumimoji="0" lang="uk-UA" altLang="uk-UA" sz="700" b="0" i="0" u="none" strike="noStrike" cap="none" normalizeH="0" baseline="0" dirty="0">
                <a:ln>
                  <a:noFill/>
                </a:ln>
                <a:solidFill>
                  <a:srgbClr val="BBB529"/>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void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FFC66D"/>
                </a:solidFill>
                <a:effectLst/>
                <a:latin typeface="JetBrains Mono"/>
              </a:rPr>
              <a:t>start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Stage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a:t>
            </a:r>
            <a:r>
              <a:rPr kumimoji="0" lang="uk-UA" altLang="uk-UA" sz="700" b="0" i="0" u="none" strike="noStrike" cap="none" normalizeH="0" baseline="0" dirty="0">
                <a:ln>
                  <a:noFill/>
                </a:ln>
                <a:solidFill>
                  <a:srgbClr val="A9B7C6"/>
                </a:solidFill>
                <a:effectLst/>
                <a:latin typeface="JetBrains Mono"/>
              </a:rPr>
              <a:t>) {</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Drawing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Box</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properties</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of</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Box</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box.setWidth</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150.0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box.setHeight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150.0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box.setDepth</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150.0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translation</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transformation</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translate.setX</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400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translate.setY</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150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translate.setZ</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25</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rxBox</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1" u="none" strike="noStrike" cap="none" normalizeH="0" baseline="0" dirty="0" err="1">
                <a:ln>
                  <a:noFill/>
                </a:ln>
                <a:solidFill>
                  <a:srgbClr val="9876AA"/>
                </a:solidFill>
                <a:effectLst/>
                <a:latin typeface="JetBrains Mono"/>
              </a:rPr>
              <a:t>X_AXIS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ryBox</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1" u="none" strike="noStrike" cap="none" normalizeH="0" baseline="0" dirty="0" err="1">
                <a:ln>
                  <a:noFill/>
                </a:ln>
                <a:solidFill>
                  <a:srgbClr val="9876AA"/>
                </a:solidFill>
                <a:effectLst/>
                <a:latin typeface="JetBrains Mono"/>
              </a:rPr>
              <a:t>Y_AXIS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rzBox</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1" u="none" strike="noStrike" cap="none" normalizeH="0" baseline="0" dirty="0" err="1">
                <a:ln>
                  <a:noFill/>
                </a:ln>
                <a:solidFill>
                  <a:srgbClr val="9876AA"/>
                </a:solidFill>
                <a:effectLst/>
                <a:latin typeface="JetBrains Mono"/>
              </a:rPr>
              <a:t>Z_AXIS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rxBox.setAngle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30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ryBox.setAngle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50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rzBox.setAngle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30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box.getTransforms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addAll</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translate</a:t>
            </a:r>
            <a:r>
              <a:rPr kumimoji="0" lang="uk-UA" altLang="uk-UA" sz="700" b="0" i="0" u="none" strike="noStrike" cap="none" normalizeH="0" baseline="0" dirty="0" err="1">
                <a:ln>
                  <a:noFill/>
                </a:ln>
                <a:solidFill>
                  <a:srgbClr val="CC7832"/>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rxBox</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ryBox</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rzBox</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Group</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Group</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root</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Group</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box</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scene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root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600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300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title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stage.setTitle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Drawing</a:t>
            </a:r>
            <a:r>
              <a:rPr kumimoji="0" lang="uk-UA" altLang="uk-UA" sz="700" b="0" i="0" u="none" strike="noStrike" cap="none" normalizeH="0" baseline="0" dirty="0">
                <a:ln>
                  <a:noFill/>
                </a:ln>
                <a:solidFill>
                  <a:srgbClr val="6A8759"/>
                </a:solidFill>
                <a:effectLst/>
                <a:latin typeface="JetBrains Mono"/>
              </a:rPr>
              <a:t> a </a:t>
            </a:r>
            <a:r>
              <a:rPr kumimoji="0" lang="uk-UA" altLang="uk-UA" sz="700" b="0" i="0" u="none" strike="noStrike" cap="none" normalizeH="0" baseline="0" dirty="0" err="1">
                <a:ln>
                  <a:noFill/>
                </a:ln>
                <a:solidFill>
                  <a:srgbClr val="6A8759"/>
                </a:solidFill>
                <a:effectLst/>
                <a:latin typeface="JetBrains Mono"/>
              </a:rPr>
              <a:t>cylinder</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Adding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scene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stage.setScene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Displaying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contents</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of</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stage.show</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static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void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FFC66D"/>
                </a:solidFill>
                <a:effectLst/>
                <a:latin typeface="JetBrains Mono"/>
              </a:rPr>
              <a:t>main</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String</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args</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1" u="none" strike="noStrike" cap="none" normalizeH="0" baseline="0" dirty="0" err="1">
                <a:ln>
                  <a:noFill/>
                </a:ln>
                <a:solidFill>
                  <a:srgbClr val="A9B7C6"/>
                </a:solidFill>
                <a:effectLst/>
                <a:latin typeface="JetBrains Mono"/>
              </a:rPr>
              <a:t>launch</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args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a:t>
            </a:r>
            <a:endParaRPr kumimoji="0" lang="uk-UA" altLang="uk-UA"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1AC742E-3E5B-456D-8158-18D20351244D}"/>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Перетворення</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r>
              <a:rPr lang="ru-RU" sz="4400" dirty="0">
                <a:solidFill>
                  <a:srgbClr val="2A2F35"/>
                </a:solidFill>
                <a:latin typeface="Times New Roman" panose="02020603050405020304" pitchFamily="18" charset="0"/>
                <a:cs typeface="Times New Roman" panose="02020603050405020304" pitchFamily="18" charset="0"/>
              </a:rPr>
              <a:t>. Приклад</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16401C11-0D75-459C-A49C-CAE67E132183}"/>
              </a:ext>
            </a:extLst>
          </p:cNvPr>
          <p:cNvPicPr>
            <a:picLocks noChangeAspect="1"/>
          </p:cNvPicPr>
          <p:nvPr/>
        </p:nvPicPr>
        <p:blipFill>
          <a:blip r:embed="rId2"/>
          <a:stretch>
            <a:fillRect/>
          </a:stretch>
        </p:blipFill>
        <p:spPr>
          <a:xfrm>
            <a:off x="4030508" y="1776331"/>
            <a:ext cx="7096125" cy="3857625"/>
          </a:xfrm>
          <a:prstGeom prst="rect">
            <a:avLst/>
          </a:prstGeom>
        </p:spPr>
      </p:pic>
    </p:spTree>
    <p:extLst>
      <p:ext uri="{BB962C8B-B14F-4D97-AF65-F5344CB8AC3E}">
        <p14:creationId xmlns:p14="http://schemas.microsoft.com/office/powerpoint/2010/main" val="234865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447D-3E2F-40DA-BE11-ED351DE9AE84}"/>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Текст</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B3FEACF-AADA-44FC-B9D5-2C4144C90ACC}"/>
              </a:ext>
            </a:extLst>
          </p:cNvPr>
          <p:cNvSpPr txBox="1"/>
          <p:nvPr/>
        </p:nvSpPr>
        <p:spPr>
          <a:xfrm>
            <a:off x="787152" y="820596"/>
            <a:ext cx="10617693" cy="646331"/>
          </a:xfrm>
          <a:prstGeom prst="rect">
            <a:avLst/>
          </a:prstGeom>
          <a:noFill/>
        </p:spPr>
        <p:txBody>
          <a:bodyPr wrap="square">
            <a:spAutoFit/>
          </a:bodyPr>
          <a:lstStyle/>
          <a:p>
            <a:pPr algn="just"/>
            <a:r>
              <a:rPr lang="uk-UA" b="0" i="0" dirty="0">
                <a:solidFill>
                  <a:srgbClr val="000000"/>
                </a:solidFill>
                <a:effectLst/>
                <a:latin typeface="Times New Roman" panose="02020603050405020304" pitchFamily="18" charset="0"/>
                <a:cs typeface="Times New Roman" panose="02020603050405020304" pitchFamily="18" charset="0"/>
              </a:rPr>
              <a:t>Так як клас </a:t>
            </a:r>
            <a:r>
              <a:rPr lang="en-US" b="0" i="0" dirty="0">
                <a:solidFill>
                  <a:srgbClr val="000000"/>
                </a:solidFill>
                <a:effectLst/>
                <a:latin typeface="Times New Roman" panose="02020603050405020304" pitchFamily="18" charset="0"/>
                <a:cs typeface="Times New Roman" panose="02020603050405020304" pitchFamily="18" charset="0"/>
              </a:rPr>
              <a:t>Text </a:t>
            </a:r>
            <a:r>
              <a:rPr lang="uk-UA" b="0" i="0" dirty="0">
                <a:solidFill>
                  <a:srgbClr val="000000"/>
                </a:solidFill>
                <a:effectLst/>
                <a:latin typeface="Times New Roman" panose="02020603050405020304" pitchFamily="18" charset="0"/>
                <a:cs typeface="Times New Roman" panose="02020603050405020304" pitchFamily="18" charset="0"/>
              </a:rPr>
              <a:t>пакета </a:t>
            </a:r>
            <a:r>
              <a:rPr lang="en-US" b="1" i="0" dirty="0" err="1">
                <a:solidFill>
                  <a:srgbClr val="000000"/>
                </a:solidFill>
                <a:effectLst/>
                <a:latin typeface="Times New Roman" panose="02020603050405020304" pitchFamily="18" charset="0"/>
                <a:cs typeface="Times New Roman" panose="02020603050405020304" pitchFamily="18" charset="0"/>
              </a:rPr>
              <a:t>javafx.scene.text</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представляє текстовий вузол </a:t>
            </a:r>
            <a:r>
              <a:rPr lang="en-US" b="0" i="0" dirty="0">
                <a:solidFill>
                  <a:srgbClr val="000000"/>
                </a:solidFill>
                <a:effectLst/>
                <a:latin typeface="Times New Roman" panose="02020603050405020304" pitchFamily="18" charset="0"/>
                <a:cs typeface="Times New Roman" panose="02020603050405020304" pitchFamily="18" charset="0"/>
              </a:rPr>
              <a:t>JavaFX, </a:t>
            </a:r>
            <a:r>
              <a:rPr lang="uk-UA" b="0" i="0" dirty="0">
                <a:solidFill>
                  <a:srgbClr val="000000"/>
                </a:solidFill>
                <a:effectLst/>
                <a:latin typeface="Times New Roman" panose="02020603050405020304" pitchFamily="18" charset="0"/>
                <a:cs typeface="Times New Roman" panose="02020603050405020304" pitchFamily="18" charset="0"/>
              </a:rPr>
              <a:t>ви можете створити текст, створивши примірник цього класу таким чином:</a:t>
            </a:r>
            <a:endParaRPr lang="uk-UA"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2E1559AA-DF86-478D-8B33-5216116F5DAB}"/>
              </a:ext>
            </a:extLst>
          </p:cNvPr>
          <p:cNvSpPr>
            <a:spLocks noChangeArrowheads="1"/>
          </p:cNvSpPr>
          <p:nvPr/>
        </p:nvSpPr>
        <p:spPr bwMode="auto">
          <a:xfrm>
            <a:off x="856695" y="1538177"/>
            <a:ext cx="3055211"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B3B894AE-EE38-49E1-9602-DDE090173021}"/>
              </a:ext>
            </a:extLst>
          </p:cNvPr>
          <p:cNvSpPr txBox="1"/>
          <p:nvPr/>
        </p:nvSpPr>
        <p:spPr>
          <a:xfrm>
            <a:off x="787151" y="1996617"/>
            <a:ext cx="10617693" cy="923330"/>
          </a:xfrm>
          <a:prstGeom prst="rect">
            <a:avLst/>
          </a:prstGeom>
          <a:noFill/>
        </p:spPr>
        <p:txBody>
          <a:bodyPr wrap="square">
            <a:spAutoFit/>
          </a:bodyPr>
          <a:lstStyle/>
          <a:p>
            <a:pPr algn="just"/>
            <a:r>
              <a:rPr lang="uk-UA" b="0" i="0" dirty="0">
                <a:solidFill>
                  <a:srgbClr val="000000"/>
                </a:solidFill>
                <a:effectLst/>
                <a:latin typeface="Times New Roman" panose="02020603050405020304" pitchFamily="18" charset="0"/>
                <a:cs typeface="Times New Roman" panose="02020603050405020304" pitchFamily="18" charset="0"/>
              </a:rPr>
              <a:t>Клас </a:t>
            </a:r>
            <a:r>
              <a:rPr lang="en-US" b="0" i="0" dirty="0">
                <a:solidFill>
                  <a:srgbClr val="000000"/>
                </a:solidFill>
                <a:effectLst/>
                <a:latin typeface="Times New Roman" panose="02020603050405020304" pitchFamily="18" charset="0"/>
                <a:cs typeface="Times New Roman" panose="02020603050405020304" pitchFamily="18" charset="0"/>
              </a:rPr>
              <a:t>Text </a:t>
            </a:r>
            <a:r>
              <a:rPr lang="uk-UA" b="0" i="0" dirty="0">
                <a:solidFill>
                  <a:srgbClr val="000000"/>
                </a:solidFill>
                <a:effectLst/>
                <a:latin typeface="Times New Roman" panose="02020603050405020304" pitchFamily="18" charset="0"/>
                <a:cs typeface="Times New Roman" panose="02020603050405020304" pitchFamily="18" charset="0"/>
              </a:rPr>
              <a:t>містить властивість з ім'ям </a:t>
            </a:r>
            <a:r>
              <a:rPr lang="en-US" b="1" i="0" dirty="0">
                <a:solidFill>
                  <a:srgbClr val="000000"/>
                </a:solidFill>
                <a:effectLst/>
                <a:latin typeface="Times New Roman" panose="02020603050405020304" pitchFamily="18" charset="0"/>
                <a:cs typeface="Times New Roman" panose="02020603050405020304" pitchFamily="18" charset="0"/>
              </a:rPr>
              <a:t>text</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типу </a:t>
            </a:r>
            <a:r>
              <a:rPr lang="en-US" b="0" i="0" dirty="0">
                <a:solidFill>
                  <a:srgbClr val="000000"/>
                </a:solidFill>
                <a:effectLst/>
                <a:latin typeface="Times New Roman" panose="02020603050405020304" pitchFamily="18" charset="0"/>
                <a:cs typeface="Times New Roman" panose="02020603050405020304" pitchFamily="18" charset="0"/>
              </a:rPr>
              <a:t>string, </a:t>
            </a:r>
            <a:r>
              <a:rPr lang="uk-UA" b="0" i="0" dirty="0">
                <a:solidFill>
                  <a:srgbClr val="000000"/>
                </a:solidFill>
                <a:effectLst/>
                <a:latin typeface="Times New Roman" panose="02020603050405020304" pitchFamily="18" charset="0"/>
                <a:cs typeface="Times New Roman" panose="02020603050405020304" pitchFamily="18" charset="0"/>
              </a:rPr>
              <a:t>який представляє текст, який має бути створений.</a:t>
            </a:r>
          </a:p>
          <a:p>
            <a:pPr algn="just"/>
            <a:r>
              <a:rPr lang="uk-UA" b="0" i="0" dirty="0">
                <a:solidFill>
                  <a:srgbClr val="000000"/>
                </a:solidFill>
                <a:effectLst/>
                <a:latin typeface="Times New Roman" panose="02020603050405020304" pitchFamily="18" charset="0"/>
                <a:cs typeface="Times New Roman" panose="02020603050405020304" pitchFamily="18" charset="0"/>
              </a:rPr>
              <a:t>Після створення екземпляра класу </a:t>
            </a:r>
            <a:r>
              <a:rPr lang="en-US" b="0" i="0" dirty="0">
                <a:solidFill>
                  <a:srgbClr val="000000"/>
                </a:solidFill>
                <a:effectLst/>
                <a:latin typeface="Times New Roman" panose="02020603050405020304" pitchFamily="18" charset="0"/>
                <a:cs typeface="Times New Roman" panose="02020603050405020304" pitchFamily="18" charset="0"/>
              </a:rPr>
              <a:t>Text </a:t>
            </a:r>
            <a:r>
              <a:rPr lang="uk-UA" b="0" i="0" dirty="0">
                <a:solidFill>
                  <a:srgbClr val="000000"/>
                </a:solidFill>
                <a:effectLst/>
                <a:latin typeface="Times New Roman" panose="02020603050405020304" pitchFamily="18" charset="0"/>
                <a:cs typeface="Times New Roman" panose="02020603050405020304" pitchFamily="18" charset="0"/>
              </a:rPr>
              <a:t>вам необхідно встановити значення для цієї властивості за допомогою методу </a:t>
            </a:r>
            <a:r>
              <a:rPr lang="en-US" b="1" i="0" dirty="0" err="1">
                <a:solidFill>
                  <a:srgbClr val="000000"/>
                </a:solidFill>
                <a:effectLst/>
                <a:latin typeface="Times New Roman" panose="02020603050405020304" pitchFamily="18" charset="0"/>
                <a:cs typeface="Times New Roman" panose="02020603050405020304" pitchFamily="18" charset="0"/>
              </a:rPr>
              <a:t>setText</a:t>
            </a:r>
            <a:r>
              <a:rPr lang="en-US" b="1" i="0" dirty="0">
                <a:solidFill>
                  <a:srgbClr val="000000"/>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як показано нижче.</a:t>
            </a:r>
          </a:p>
        </p:txBody>
      </p:sp>
      <p:sp>
        <p:nvSpPr>
          <p:cNvPr id="10" name="Rectangle 2">
            <a:extLst>
              <a:ext uri="{FF2B5EF4-FFF2-40B4-BE49-F238E27FC236}">
                <a16:creationId xmlns:a16="http://schemas.microsoft.com/office/drawing/2014/main" id="{78A7B4A6-0C51-4AA7-8C53-2AECA7893EA1}"/>
              </a:ext>
            </a:extLst>
          </p:cNvPr>
          <p:cNvSpPr>
            <a:spLocks noChangeArrowheads="1"/>
          </p:cNvSpPr>
          <p:nvPr/>
        </p:nvSpPr>
        <p:spPr bwMode="auto">
          <a:xfrm>
            <a:off x="856695" y="2974038"/>
            <a:ext cx="3298055"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String text = </a:t>
            </a:r>
            <a:r>
              <a:rPr kumimoji="0" lang="uk-UA" altLang="uk-UA"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"Hello how are you"</a:t>
            </a:r>
            <a:r>
              <a:rPr kumimoji="0" lang="uk-UA" altLang="uk-UA"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Text.setText(text)</a:t>
            </a:r>
            <a:r>
              <a:rPr kumimoji="0" lang="uk-UA" altLang="uk-UA"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EC116EE3-C308-45B7-8E3C-6EB106F674AA}"/>
              </a:ext>
            </a:extLst>
          </p:cNvPr>
          <p:cNvSpPr txBox="1"/>
          <p:nvPr/>
        </p:nvSpPr>
        <p:spPr>
          <a:xfrm>
            <a:off x="787151" y="3828349"/>
            <a:ext cx="10617693" cy="923330"/>
          </a:xfrm>
          <a:prstGeom prst="rect">
            <a:avLst/>
          </a:prstGeom>
          <a:noFill/>
        </p:spPr>
        <p:txBody>
          <a:bodyPr wrap="square">
            <a:spAutoFit/>
          </a:bodyPr>
          <a:lstStyle/>
          <a:p>
            <a:pPr algn="just"/>
            <a:r>
              <a:rPr lang="ru-RU" b="0" i="0" dirty="0">
                <a:solidFill>
                  <a:srgbClr val="000000"/>
                </a:solidFill>
                <a:effectLst/>
                <a:latin typeface="Times New Roman" panose="02020603050405020304" pitchFamily="18" charset="0"/>
                <a:cs typeface="Times New Roman" panose="02020603050405020304" pitchFamily="18" charset="0"/>
              </a:rPr>
              <a:t>Ви </a:t>
            </a:r>
            <a:r>
              <a:rPr lang="ru-RU" b="0" i="0" dirty="0" err="1">
                <a:solidFill>
                  <a:srgbClr val="000000"/>
                </a:solidFill>
                <a:effectLst/>
                <a:latin typeface="Times New Roman" panose="02020603050405020304" pitchFamily="18" charset="0"/>
                <a:cs typeface="Times New Roman" panose="02020603050405020304" pitchFamily="18" charset="0"/>
              </a:rPr>
              <a:t>також</a:t>
            </a:r>
            <a:r>
              <a:rPr lang="ru-RU" b="0" i="0" dirty="0">
                <a:solidFill>
                  <a:srgbClr val="000000"/>
                </a:solidFill>
                <a:effectLst/>
                <a:latin typeface="Times New Roman" panose="02020603050405020304" pitchFamily="18" charset="0"/>
                <a:cs typeface="Times New Roman" panose="02020603050405020304" pitchFamily="18" charset="0"/>
              </a:rPr>
              <a:t> можете </a:t>
            </a:r>
            <a:r>
              <a:rPr lang="ru-RU"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положення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джерело</a:t>
            </a:r>
            <a:r>
              <a:rPr lang="ru-RU" b="0" i="0" dirty="0">
                <a:solidFill>
                  <a:srgbClr val="000000"/>
                </a:solidFill>
                <a:effectLst/>
                <a:latin typeface="Times New Roman" panose="02020603050405020304" pitchFamily="18" charset="0"/>
                <a:cs typeface="Times New Roman" panose="02020603050405020304" pitchFamily="18" charset="0"/>
              </a:rPr>
              <a:t>) тексту, </a:t>
            </a:r>
            <a:r>
              <a:rPr lang="ru-RU" b="0" i="0" dirty="0" err="1">
                <a:solidFill>
                  <a:srgbClr val="000000"/>
                </a:solidFill>
                <a:effectLst/>
                <a:latin typeface="Times New Roman" panose="02020603050405020304" pitchFamily="18" charset="0"/>
                <a:cs typeface="Times New Roman" panose="02020603050405020304" pitchFamily="18" charset="0"/>
              </a:rPr>
              <a:t>вказавши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значення</a:t>
            </a:r>
            <a:r>
              <a:rPr lang="ru-RU" b="0" i="0" dirty="0">
                <a:solidFill>
                  <a:srgbClr val="000000"/>
                </a:solidFill>
                <a:effectLst/>
                <a:latin typeface="Times New Roman" panose="02020603050405020304" pitchFamily="18" charset="0"/>
                <a:cs typeface="Times New Roman" panose="02020603050405020304" pitchFamily="18" charset="0"/>
              </a:rPr>
              <a:t> для </a:t>
            </a:r>
            <a:r>
              <a:rPr lang="ru-RU" b="0" i="0" dirty="0" err="1">
                <a:solidFill>
                  <a:srgbClr val="000000"/>
                </a:solidFill>
                <a:effectLst/>
                <a:latin typeface="Times New Roman" panose="02020603050405020304" pitchFamily="18" charset="0"/>
                <a:cs typeface="Times New Roman" panose="02020603050405020304" pitchFamily="18" charset="0"/>
              </a:rPr>
              <a:t>властивостей</a:t>
            </a:r>
            <a:r>
              <a:rPr lang="ru-RU" b="0" i="0" dirty="0">
                <a:solidFill>
                  <a:srgbClr val="000000"/>
                </a:solidFill>
                <a:effectLst/>
                <a:latin typeface="Times New Roman" panose="02020603050405020304" pitchFamily="18" charset="0"/>
                <a:cs typeface="Times New Roman" panose="02020603050405020304" pitchFamily="18" charset="0"/>
              </a:rPr>
              <a:t> x та y,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використовуючи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їх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відповідні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методи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встановлення</a:t>
            </a:r>
            <a:r>
              <a:rPr lang="ru-RU" b="0" i="0" dirty="0">
                <a:solidFill>
                  <a:srgbClr val="000000"/>
                </a:solidFill>
                <a:effectLst/>
                <a:latin typeface="Times New Roman" panose="02020603050405020304" pitchFamily="18" charset="0"/>
                <a:cs typeface="Times New Roman" panose="02020603050405020304" pitchFamily="18" charset="0"/>
              </a:rPr>
              <a:t>, а </a:t>
            </a:r>
            <a:r>
              <a:rPr lang="ru-RU" b="0" i="0" dirty="0" err="1">
                <a:solidFill>
                  <a:srgbClr val="000000"/>
                </a:solidFill>
                <a:effectLst/>
                <a:latin typeface="Times New Roman" panose="02020603050405020304" pitchFamily="18" charset="0"/>
                <a:cs typeface="Times New Roman" panose="02020603050405020304" pitchFamily="18" charset="0"/>
              </a:rPr>
              <a:t>саме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1" i="0" dirty="0" err="1">
                <a:solidFill>
                  <a:srgbClr val="000000"/>
                </a:solidFill>
                <a:effectLst/>
                <a:latin typeface="Times New Roman" panose="02020603050405020304" pitchFamily="18" charset="0"/>
                <a:cs typeface="Times New Roman" panose="02020603050405020304" pitchFamily="18" charset="0"/>
              </a:rPr>
              <a:t>setX</a:t>
            </a:r>
            <a:r>
              <a:rPr lang="ru-RU" b="1" i="0" dirty="0">
                <a:solidFill>
                  <a:srgbClr val="000000"/>
                </a:solidFill>
                <a:effectLst/>
                <a:latin typeface="Times New Roman" panose="02020603050405020304" pitchFamily="18" charset="0"/>
                <a:cs typeface="Times New Roman" panose="02020603050405020304" pitchFamily="18" charset="0"/>
              </a:rPr>
              <a:t>()</a:t>
            </a:r>
            <a:r>
              <a:rPr lang="ru-RU" b="0" i="0" dirty="0">
                <a:solidFill>
                  <a:srgbClr val="000000"/>
                </a:solidFill>
                <a:effectLst/>
                <a:latin typeface="Times New Roman" panose="02020603050405020304" pitchFamily="18" charset="0"/>
                <a:cs typeface="Times New Roman" panose="02020603050405020304" pitchFamily="18" charset="0"/>
              </a:rPr>
              <a:t> та </a:t>
            </a:r>
            <a:r>
              <a:rPr lang="ru-RU" b="1" i="0" dirty="0" err="1">
                <a:solidFill>
                  <a:srgbClr val="000000"/>
                </a:solidFill>
                <a:effectLst/>
                <a:latin typeface="Times New Roman" panose="02020603050405020304" pitchFamily="18" charset="0"/>
                <a:cs typeface="Times New Roman" panose="02020603050405020304" pitchFamily="18" charset="0"/>
              </a:rPr>
              <a:t>setY</a:t>
            </a:r>
            <a:r>
              <a:rPr lang="ru-RU" b="1" i="0" dirty="0">
                <a:solidFill>
                  <a:srgbClr val="000000"/>
                </a:solidFill>
                <a:effectLst/>
                <a:latin typeface="Times New Roman" panose="02020603050405020304" pitchFamily="18" charset="0"/>
                <a:cs typeface="Times New Roman" panose="02020603050405020304" pitchFamily="18" charset="0"/>
              </a:rPr>
              <a:t>(),</a:t>
            </a:r>
            <a:r>
              <a:rPr lang="ru-RU" b="0" i="0" dirty="0">
                <a:solidFill>
                  <a:srgbClr val="000000"/>
                </a:solidFill>
                <a:effectLst/>
                <a:latin typeface="Times New Roman" panose="02020603050405020304" pitchFamily="18" charset="0"/>
                <a:cs typeface="Times New Roman" panose="02020603050405020304" pitchFamily="18" charset="0"/>
              </a:rPr>
              <a:t> як показано в </a:t>
            </a:r>
            <a:r>
              <a:rPr lang="ru-RU" b="0" i="0" dirty="0" err="1">
                <a:solidFill>
                  <a:srgbClr val="000000"/>
                </a:solidFill>
                <a:effectLst/>
                <a:latin typeface="Times New Roman" panose="02020603050405020304" pitchFamily="18" charset="0"/>
                <a:cs typeface="Times New Roman" panose="02020603050405020304" pitchFamily="18" charset="0"/>
              </a:rPr>
              <a:t>наступному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блоці</a:t>
            </a:r>
            <a:r>
              <a:rPr lang="ru-RU" b="0" i="0" dirty="0">
                <a:solidFill>
                  <a:srgbClr val="000000"/>
                </a:solidFill>
                <a:effectLst/>
                <a:latin typeface="Times New Roman" panose="02020603050405020304" pitchFamily="18" charset="0"/>
                <a:cs typeface="Times New Roman" panose="02020603050405020304" pitchFamily="18" charset="0"/>
              </a:rPr>
              <a:t> коду:</a:t>
            </a:r>
            <a:endParaRPr lang="uk-UA" dirty="0">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951C5850-6322-443F-BE5C-7B6F78D147C4}"/>
              </a:ext>
            </a:extLst>
          </p:cNvPr>
          <p:cNvSpPr>
            <a:spLocks noChangeArrowheads="1"/>
          </p:cNvSpPr>
          <p:nvPr/>
        </p:nvSpPr>
        <p:spPr bwMode="auto">
          <a:xfrm>
            <a:off x="856694" y="4891168"/>
            <a:ext cx="1948649"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text.setX</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text.setY</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0264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0333B5A-FE4F-4B1B-80D6-443BB712DBC6}"/>
              </a:ext>
            </a:extLst>
          </p:cNvPr>
          <p:cNvSpPr>
            <a:spLocks noChangeArrowheads="1"/>
          </p:cNvSpPr>
          <p:nvPr/>
        </p:nvSpPr>
        <p:spPr bwMode="auto">
          <a:xfrm>
            <a:off x="314417" y="1095345"/>
            <a:ext cx="3799643"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package</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com.example.demo1</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javafx.application.Application</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javafx.scene.Group</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javafx.scene.Scene</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javafx.stage.Stage</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javafx.scene.text.Text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TextExample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extends</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Application</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@Override</a:t>
            </a:r>
            <a:br>
              <a:rPr kumimoji="0" lang="uk-UA" altLang="uk-UA"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start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added</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text.setText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Hello</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how</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are</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you</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position</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text</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text.setX</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50</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text.setY</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50</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Group</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600</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300</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title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stage.setTitle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Sample</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Application</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Adding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stage.setScene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Displaying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contents</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stage.show</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launch</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27A04010-04A5-4579-B7A7-5C10B8E6A5A2}"/>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Текст</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534FDCAF-8631-4B06-9115-21E41DD2E65E}"/>
              </a:ext>
            </a:extLst>
          </p:cNvPr>
          <p:cNvPicPr>
            <a:picLocks noChangeAspect="1"/>
          </p:cNvPicPr>
          <p:nvPr/>
        </p:nvPicPr>
        <p:blipFill>
          <a:blip r:embed="rId2"/>
          <a:stretch>
            <a:fillRect/>
          </a:stretch>
        </p:blipFill>
        <p:spPr>
          <a:xfrm>
            <a:off x="4534642" y="1963637"/>
            <a:ext cx="7086600" cy="3895725"/>
          </a:xfrm>
          <a:prstGeom prst="rect">
            <a:avLst/>
          </a:prstGeom>
        </p:spPr>
      </p:pic>
    </p:spTree>
    <p:extLst>
      <p:ext uri="{BB962C8B-B14F-4D97-AF65-F5344CB8AC3E}">
        <p14:creationId xmlns:p14="http://schemas.microsoft.com/office/powerpoint/2010/main" val="2475778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8587C3-E5DB-4DAA-B7F5-B99C5781D894}"/>
              </a:ext>
            </a:extLst>
          </p:cNvPr>
          <p:cNvSpPr txBox="1"/>
          <p:nvPr/>
        </p:nvSpPr>
        <p:spPr>
          <a:xfrm>
            <a:off x="488271" y="925783"/>
            <a:ext cx="10990555" cy="3693319"/>
          </a:xfrm>
          <a:prstGeom prst="rect">
            <a:avLst/>
          </a:prstGeom>
          <a:noFill/>
        </p:spPr>
        <p:txBody>
          <a:bodyPr wrap="square">
            <a:spAutoFit/>
          </a:bodyPr>
          <a:lstStyle/>
          <a:p>
            <a:pPr algn="l"/>
            <a:r>
              <a:rPr lang="uk-UA" b="0" i="0" dirty="0">
                <a:solidFill>
                  <a:srgbClr val="000000"/>
                </a:solidFill>
                <a:effectLst/>
                <a:latin typeface="Times New Roman" panose="02020603050405020304" pitchFamily="18" charset="0"/>
                <a:cs typeface="Times New Roman" panose="02020603050405020304" pitchFamily="18" charset="0"/>
              </a:rPr>
              <a:t>За замовчуванням текст, створений текстовим класом, має шрифт, розмір і чорний колір.</a:t>
            </a:r>
          </a:p>
          <a:p>
            <a:pPr algn="l"/>
            <a:r>
              <a:rPr lang="uk-UA" b="0" i="0" dirty="0">
                <a:solidFill>
                  <a:srgbClr val="000000"/>
                </a:solidFill>
                <a:effectLst/>
                <a:latin typeface="Times New Roman" panose="02020603050405020304" pitchFamily="18" charset="0"/>
                <a:cs typeface="Times New Roman" panose="02020603050405020304" pitchFamily="18" charset="0"/>
              </a:rPr>
              <a:t>Ви можете змінити розмір шрифту та колір тексту, використовуючи </a:t>
            </a:r>
            <a:r>
              <a:rPr lang="uk-UA" b="1" i="0" dirty="0">
                <a:solidFill>
                  <a:srgbClr val="000000"/>
                </a:solidFill>
                <a:effectLst/>
                <a:latin typeface="Times New Roman" panose="02020603050405020304" pitchFamily="18" charset="0"/>
                <a:cs typeface="Times New Roman" panose="02020603050405020304" pitchFamily="18" charset="0"/>
              </a:rPr>
              <a:t>метод </a:t>
            </a:r>
            <a:r>
              <a:rPr lang="en-US" b="1" i="0" dirty="0" err="1">
                <a:solidFill>
                  <a:srgbClr val="000000"/>
                </a:solidFill>
                <a:effectLst/>
                <a:latin typeface="Times New Roman" panose="02020603050405020304" pitchFamily="18" charset="0"/>
                <a:cs typeface="Times New Roman" panose="02020603050405020304" pitchFamily="18" charset="0"/>
              </a:rPr>
              <a:t>setFont</a:t>
            </a:r>
            <a:r>
              <a:rPr lang="en-US" b="1" i="0" dirty="0">
                <a:solidFill>
                  <a:srgbClr val="000000"/>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Цей метод приймає об'єкт класу </a:t>
            </a:r>
            <a:r>
              <a:rPr lang="en-US" b="1" i="0" dirty="0">
                <a:solidFill>
                  <a:srgbClr val="000000"/>
                </a:solidFill>
                <a:effectLst/>
                <a:latin typeface="Times New Roman" panose="02020603050405020304" pitchFamily="18" charset="0"/>
                <a:cs typeface="Times New Roman" panose="02020603050405020304" pitchFamily="18" charset="0"/>
              </a:rPr>
              <a:t>Font</a:t>
            </a:r>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uk-UA" b="0" i="0" dirty="0">
                <a:solidFill>
                  <a:srgbClr val="000000"/>
                </a:solidFill>
                <a:effectLst/>
                <a:latin typeface="Times New Roman" panose="02020603050405020304" pitchFamily="18" charset="0"/>
                <a:cs typeface="Times New Roman" panose="02020603050405020304" pitchFamily="18" charset="0"/>
              </a:rPr>
              <a:t>Клас із ім'ям </a:t>
            </a:r>
            <a:r>
              <a:rPr lang="en-US" b="1" i="0" dirty="0">
                <a:solidFill>
                  <a:srgbClr val="000000"/>
                </a:solidFill>
                <a:effectLst/>
                <a:latin typeface="Times New Roman" panose="02020603050405020304" pitchFamily="18" charset="0"/>
                <a:cs typeface="Times New Roman" panose="02020603050405020304" pitchFamily="18" charset="0"/>
              </a:rPr>
              <a:t>Font</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пакета </a:t>
            </a:r>
            <a:r>
              <a:rPr lang="en-US" b="1" i="0" dirty="0" err="1">
                <a:solidFill>
                  <a:srgbClr val="000000"/>
                </a:solidFill>
                <a:effectLst/>
                <a:latin typeface="Times New Roman" panose="02020603050405020304" pitchFamily="18" charset="0"/>
                <a:cs typeface="Times New Roman" panose="02020603050405020304" pitchFamily="18" charset="0"/>
              </a:rPr>
              <a:t>javafx.scene.text</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використовується для визначення шрифту для тексту. Цей клас містить статичний метод з ім'ям </a:t>
            </a:r>
            <a:r>
              <a:rPr lang="en-US" b="1" i="0" dirty="0">
                <a:solidFill>
                  <a:srgbClr val="000000"/>
                </a:solidFill>
                <a:effectLst/>
                <a:latin typeface="Times New Roman" panose="02020603050405020304" pitchFamily="18" charset="0"/>
                <a:cs typeface="Times New Roman" panose="02020603050405020304" pitchFamily="18" charset="0"/>
              </a:rPr>
              <a:t>font()</a:t>
            </a:r>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uk-UA" b="0" i="0" dirty="0">
                <a:solidFill>
                  <a:srgbClr val="000000"/>
                </a:solidFill>
                <a:effectLst/>
                <a:latin typeface="Times New Roman" panose="02020603050405020304" pitchFamily="18" charset="0"/>
                <a:cs typeface="Times New Roman" panose="02020603050405020304" pitchFamily="18" charset="0"/>
              </a:rPr>
              <a:t>Цей метод приймає чотири параметри, а саме –</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family</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 тип </a:t>
            </a:r>
            <a:r>
              <a:rPr lang="en-US" b="0" i="0" dirty="0">
                <a:solidFill>
                  <a:srgbClr val="000000"/>
                </a:solidFill>
                <a:effectLst/>
                <a:latin typeface="Times New Roman" panose="02020603050405020304" pitchFamily="18" charset="0"/>
                <a:cs typeface="Times New Roman" panose="02020603050405020304" pitchFamily="18" charset="0"/>
              </a:rPr>
              <a:t>String, </a:t>
            </a:r>
            <a:r>
              <a:rPr lang="uk-UA" b="0" i="0" dirty="0">
                <a:solidFill>
                  <a:srgbClr val="000000"/>
                </a:solidFill>
                <a:effectLst/>
                <a:latin typeface="Times New Roman" panose="02020603050405020304" pitchFamily="18" charset="0"/>
                <a:cs typeface="Times New Roman" panose="02020603050405020304" pitchFamily="18" charset="0"/>
              </a:rPr>
              <a:t>що є сімейством шрифту, який ми хочемо застосувати до тексту.</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weight</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 властивість становить вагу шрифту. Він набуває 9 значень: </a:t>
            </a:r>
            <a:r>
              <a:rPr lang="en-US" b="1" i="0" dirty="0" err="1">
                <a:solidFill>
                  <a:srgbClr val="000000"/>
                </a:solidFill>
                <a:effectLst/>
                <a:latin typeface="Times New Roman" panose="02020603050405020304" pitchFamily="18" charset="0"/>
                <a:cs typeface="Times New Roman" panose="02020603050405020304" pitchFamily="18" charset="0"/>
              </a:rPr>
              <a:t>FontWeight.BLACK</a:t>
            </a:r>
            <a:r>
              <a:rPr lang="en-US" b="1" i="0" dirty="0">
                <a:solidFill>
                  <a:srgbClr val="000000"/>
                </a:solidFill>
                <a:effectLst/>
                <a:latin typeface="Times New Roman" panose="02020603050405020304" pitchFamily="18" charset="0"/>
                <a:cs typeface="Times New Roman" panose="02020603050405020304" pitchFamily="18" charset="0"/>
              </a:rPr>
              <a:t>, </a:t>
            </a:r>
            <a:r>
              <a:rPr lang="en-US" b="1" i="0" dirty="0" err="1">
                <a:solidFill>
                  <a:srgbClr val="000000"/>
                </a:solidFill>
                <a:effectLst/>
                <a:latin typeface="Times New Roman" panose="02020603050405020304" pitchFamily="18" charset="0"/>
                <a:cs typeface="Times New Roman" panose="02020603050405020304" pitchFamily="18" charset="0"/>
              </a:rPr>
              <a:t>FontWeight.BOLD</a:t>
            </a:r>
            <a:r>
              <a:rPr lang="en-US" b="1" i="0" dirty="0">
                <a:solidFill>
                  <a:srgbClr val="000000"/>
                </a:solidFill>
                <a:effectLst/>
                <a:latin typeface="Times New Roman" panose="02020603050405020304" pitchFamily="18" charset="0"/>
                <a:cs typeface="Times New Roman" panose="02020603050405020304" pitchFamily="18" charset="0"/>
              </a:rPr>
              <a:t>, </a:t>
            </a:r>
            <a:r>
              <a:rPr lang="en-US" b="1" i="0" dirty="0" err="1">
                <a:solidFill>
                  <a:srgbClr val="000000"/>
                </a:solidFill>
                <a:effectLst/>
                <a:latin typeface="Times New Roman" panose="02020603050405020304" pitchFamily="18" charset="0"/>
                <a:cs typeface="Times New Roman" panose="02020603050405020304" pitchFamily="18" charset="0"/>
              </a:rPr>
              <a:t>FontWeight.EXTRA_BOLD</a:t>
            </a:r>
            <a:r>
              <a:rPr lang="en-US" b="1" i="0" dirty="0">
                <a:solidFill>
                  <a:srgbClr val="000000"/>
                </a:solidFill>
                <a:effectLst/>
                <a:latin typeface="Times New Roman" panose="02020603050405020304" pitchFamily="18" charset="0"/>
                <a:cs typeface="Times New Roman" panose="02020603050405020304" pitchFamily="18" charset="0"/>
              </a:rPr>
              <a:t>, </a:t>
            </a:r>
            <a:r>
              <a:rPr lang="en-US" b="1" i="0" dirty="0" err="1">
                <a:solidFill>
                  <a:srgbClr val="000000"/>
                </a:solidFill>
                <a:effectLst/>
                <a:latin typeface="Times New Roman" panose="02020603050405020304" pitchFamily="18" charset="0"/>
                <a:cs typeface="Times New Roman" panose="02020603050405020304" pitchFamily="18" charset="0"/>
              </a:rPr>
              <a:t>FontWeight.EXTRA_LIGHT</a:t>
            </a:r>
            <a:r>
              <a:rPr lang="en-US" b="1" i="0" dirty="0">
                <a:solidFill>
                  <a:srgbClr val="000000"/>
                </a:solidFill>
                <a:effectLst/>
                <a:latin typeface="Times New Roman" panose="02020603050405020304" pitchFamily="18" charset="0"/>
                <a:cs typeface="Times New Roman" panose="02020603050405020304" pitchFamily="18" charset="0"/>
              </a:rPr>
              <a:t>, LIGHT, MEDIUM, NORMAL, SEMI_BOLD, THIN</a:t>
            </a:r>
            <a:r>
              <a:rPr lang="en-US" b="0" i="0" dirty="0">
                <a:solidFill>
                  <a:srgbClr val="000000"/>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uk-UA" b="1" i="0" dirty="0">
                <a:solidFill>
                  <a:srgbClr val="000000"/>
                </a:solidFill>
                <a:effectLst/>
                <a:latin typeface="Times New Roman" panose="02020603050405020304" pitchFamily="18" charset="0"/>
                <a:cs typeface="Times New Roman" panose="02020603050405020304" pitchFamily="18" charset="0"/>
              </a:rPr>
              <a:t>постава</a:t>
            </a:r>
            <a:r>
              <a:rPr lang="uk-UA" b="0" i="0" dirty="0">
                <a:solidFill>
                  <a:srgbClr val="000000"/>
                </a:solidFill>
                <a:effectLst/>
                <a:latin typeface="Times New Roman" panose="02020603050405020304" pitchFamily="18" charset="0"/>
                <a:cs typeface="Times New Roman" panose="02020603050405020304" pitchFamily="18" charset="0"/>
              </a:rPr>
              <a:t> – це властивість є позу шрифту (звичайний або курсив). Він приймає два значення </a:t>
            </a:r>
            <a:r>
              <a:rPr lang="en-US" b="1" i="0" dirty="0" err="1">
                <a:solidFill>
                  <a:srgbClr val="000000"/>
                </a:solidFill>
                <a:effectLst/>
                <a:latin typeface="Times New Roman" panose="02020603050405020304" pitchFamily="18" charset="0"/>
                <a:cs typeface="Times New Roman" panose="02020603050405020304" pitchFamily="18" charset="0"/>
              </a:rPr>
              <a:t>FontPosture.REGULAR</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та </a:t>
            </a:r>
            <a:r>
              <a:rPr lang="en-US" b="1" i="0" dirty="0" err="1">
                <a:solidFill>
                  <a:srgbClr val="000000"/>
                </a:solidFill>
                <a:effectLst/>
                <a:latin typeface="Times New Roman" panose="02020603050405020304" pitchFamily="18" charset="0"/>
                <a:cs typeface="Times New Roman" panose="02020603050405020304" pitchFamily="18" charset="0"/>
              </a:rPr>
              <a:t>FontPosture.ITALIC</a:t>
            </a:r>
            <a:r>
              <a:rPr lang="en-US" b="0" i="0" dirty="0">
                <a:solidFill>
                  <a:srgbClr val="000000"/>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uk-UA" b="1" i="0" dirty="0">
                <a:solidFill>
                  <a:srgbClr val="000000"/>
                </a:solidFill>
                <a:effectLst/>
                <a:latin typeface="Times New Roman" panose="02020603050405020304" pitchFamily="18" charset="0"/>
                <a:cs typeface="Times New Roman" panose="02020603050405020304" pitchFamily="18" charset="0"/>
              </a:rPr>
              <a:t>розмір</a:t>
            </a:r>
            <a:r>
              <a:rPr lang="uk-UA" b="0" i="0" dirty="0">
                <a:solidFill>
                  <a:srgbClr val="000000"/>
                </a:solidFill>
                <a:effectLst/>
                <a:latin typeface="Times New Roman" panose="02020603050405020304" pitchFamily="18" charset="0"/>
                <a:cs typeface="Times New Roman" panose="02020603050405020304" pitchFamily="18" charset="0"/>
              </a:rPr>
              <a:t> – це властивість типу </a:t>
            </a:r>
            <a:r>
              <a:rPr lang="en-US" b="0" i="0" dirty="0">
                <a:solidFill>
                  <a:srgbClr val="000000"/>
                </a:solidFill>
                <a:effectLst/>
                <a:latin typeface="Times New Roman" panose="02020603050405020304" pitchFamily="18" charset="0"/>
                <a:cs typeface="Times New Roman" panose="02020603050405020304" pitchFamily="18" charset="0"/>
              </a:rPr>
              <a:t>double, </a:t>
            </a:r>
            <a:r>
              <a:rPr lang="uk-UA" b="0" i="0" dirty="0">
                <a:solidFill>
                  <a:srgbClr val="000000"/>
                </a:solidFill>
                <a:effectLst/>
                <a:latin typeface="Times New Roman" panose="02020603050405020304" pitchFamily="18" charset="0"/>
                <a:cs typeface="Times New Roman" panose="02020603050405020304" pitchFamily="18" charset="0"/>
              </a:rPr>
              <a:t>і вона становить розмір шрифту.</a:t>
            </a:r>
          </a:p>
        </p:txBody>
      </p:sp>
      <p:sp>
        <p:nvSpPr>
          <p:cNvPr id="6" name="TextBox 5">
            <a:extLst>
              <a:ext uri="{FF2B5EF4-FFF2-40B4-BE49-F238E27FC236}">
                <a16:creationId xmlns:a16="http://schemas.microsoft.com/office/drawing/2014/main" id="{CA216078-B8BA-4C6C-AE50-EC7252CFD992}"/>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Текст</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0CE912B5-E518-4AC5-9667-0414644BF2A3}"/>
              </a:ext>
            </a:extLst>
          </p:cNvPr>
          <p:cNvSpPr>
            <a:spLocks noChangeArrowheads="1"/>
          </p:cNvSpPr>
          <p:nvPr/>
        </p:nvSpPr>
        <p:spPr bwMode="auto">
          <a:xfrm>
            <a:off x="905522" y="5050351"/>
            <a:ext cx="6109365"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text.setFont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Font.font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verdana</a:t>
            </a:r>
            <a:r>
              <a:rPr kumimoji="0" lang="uk-UA" altLang="uk-UA"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FontWeight.BOLD</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FontPosture.REGULAR</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800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31D712-97B3-415A-9742-795864F42BCE}"/>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Текст</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A2BBC3-9860-456A-8E51-10586B29B584}"/>
              </a:ext>
            </a:extLst>
          </p:cNvPr>
          <p:cNvSpPr txBox="1"/>
          <p:nvPr/>
        </p:nvSpPr>
        <p:spPr>
          <a:xfrm>
            <a:off x="605901" y="1124752"/>
            <a:ext cx="6094520" cy="1754326"/>
          </a:xfrm>
          <a:prstGeom prst="rect">
            <a:avLst/>
          </a:prstGeom>
          <a:noFill/>
        </p:spPr>
        <p:txBody>
          <a:bodyPr wrap="square">
            <a:spAutoFit/>
          </a:bodyPr>
          <a:lstStyle/>
          <a:p>
            <a:pPr algn="l"/>
            <a:r>
              <a:rPr lang="uk-UA" b="0" i="0" dirty="0">
                <a:solidFill>
                  <a:srgbClr val="000000"/>
                </a:solidFill>
                <a:effectLst/>
                <a:latin typeface="-apple-system"/>
              </a:rPr>
              <a:t>Клас </a:t>
            </a:r>
            <a:r>
              <a:rPr lang="en-US" b="0" i="0" dirty="0">
                <a:solidFill>
                  <a:srgbClr val="000000"/>
                </a:solidFill>
                <a:effectLst/>
                <a:latin typeface="-apple-system"/>
              </a:rPr>
              <a:t>Text </a:t>
            </a:r>
            <a:r>
              <a:rPr lang="uk-UA" b="0" i="0" dirty="0">
                <a:solidFill>
                  <a:srgbClr val="000000"/>
                </a:solidFill>
                <a:effectLst/>
                <a:latin typeface="-apple-system"/>
              </a:rPr>
              <a:t>також успадковує клас </a:t>
            </a:r>
            <a:r>
              <a:rPr lang="en-US" b="0" i="0" dirty="0">
                <a:solidFill>
                  <a:srgbClr val="000000"/>
                </a:solidFill>
                <a:effectLst/>
                <a:latin typeface="-apple-system"/>
              </a:rPr>
              <a:t>Shape </a:t>
            </a:r>
            <a:r>
              <a:rPr lang="uk-UA" b="0" i="0" dirty="0">
                <a:solidFill>
                  <a:srgbClr val="000000"/>
                </a:solidFill>
                <a:effectLst/>
                <a:latin typeface="-apple-system"/>
              </a:rPr>
              <a:t>пакета. Тому ви можете використовувати </a:t>
            </a:r>
            <a:r>
              <a:rPr lang="en-US" b="1" i="0" dirty="0" err="1">
                <a:solidFill>
                  <a:srgbClr val="000000"/>
                </a:solidFill>
                <a:effectLst/>
                <a:latin typeface="-apple-system"/>
              </a:rPr>
              <a:t>javafx.scene.shape</a:t>
            </a:r>
            <a:r>
              <a:rPr lang="en-US" b="1" i="0" dirty="0">
                <a:solidFill>
                  <a:srgbClr val="000000"/>
                </a:solidFill>
                <a:effectLst/>
                <a:latin typeface="-apple-system"/>
              </a:rPr>
              <a:t>,</a:t>
            </a:r>
            <a:r>
              <a:rPr lang="en-US" b="0" i="0" dirty="0">
                <a:solidFill>
                  <a:srgbClr val="000000"/>
                </a:solidFill>
                <a:effectLst/>
                <a:latin typeface="-apple-system"/>
              </a:rPr>
              <a:t> </a:t>
            </a:r>
            <a:r>
              <a:rPr lang="uk-UA" b="0" i="0" dirty="0">
                <a:solidFill>
                  <a:srgbClr val="000000"/>
                </a:solidFill>
                <a:effectLst/>
                <a:latin typeface="-apple-system"/>
              </a:rPr>
              <a:t>за допомогою якого ви також можете встановити обведення та колір для текстового вузла.</a:t>
            </a:r>
          </a:p>
          <a:p>
            <a:pPr algn="l"/>
            <a:r>
              <a:rPr lang="uk-UA" b="0" i="0" dirty="0">
                <a:solidFill>
                  <a:srgbClr val="000000"/>
                </a:solidFill>
                <a:effectLst/>
                <a:latin typeface="-apple-system"/>
              </a:rPr>
              <a:t>Ви можете встановити колір тексту за допомогою </a:t>
            </a:r>
            <a:r>
              <a:rPr lang="uk-UA" b="1" i="0" dirty="0">
                <a:solidFill>
                  <a:srgbClr val="000000"/>
                </a:solidFill>
                <a:effectLst/>
                <a:latin typeface="-apple-system"/>
              </a:rPr>
              <a:t>методу </a:t>
            </a:r>
            <a:r>
              <a:rPr lang="en-US" b="1" i="0" dirty="0" err="1">
                <a:solidFill>
                  <a:srgbClr val="000000"/>
                </a:solidFill>
                <a:effectLst/>
                <a:latin typeface="-apple-system"/>
              </a:rPr>
              <a:t>setFill</a:t>
            </a:r>
            <a:r>
              <a:rPr lang="en-US" b="1" i="0" dirty="0">
                <a:solidFill>
                  <a:srgbClr val="000000"/>
                </a:solidFill>
                <a:effectLst/>
                <a:latin typeface="-apple-system"/>
              </a:rPr>
              <a:t>()</a:t>
            </a:r>
            <a:r>
              <a:rPr lang="en-US" b="0" i="0" dirty="0">
                <a:solidFill>
                  <a:srgbClr val="000000"/>
                </a:solidFill>
                <a:effectLst/>
                <a:latin typeface="-apple-system"/>
              </a:rPr>
              <a:t> </a:t>
            </a:r>
            <a:r>
              <a:rPr lang="uk-UA" b="0" i="0" dirty="0">
                <a:solidFill>
                  <a:srgbClr val="000000"/>
                </a:solidFill>
                <a:effectLst/>
                <a:latin typeface="-apple-system"/>
              </a:rPr>
              <a:t>класу </a:t>
            </a:r>
            <a:r>
              <a:rPr lang="en-US" b="0" i="0" dirty="0">
                <a:solidFill>
                  <a:srgbClr val="000000"/>
                </a:solidFill>
                <a:effectLst/>
                <a:latin typeface="-apple-system"/>
              </a:rPr>
              <a:t>shape (</a:t>
            </a:r>
            <a:r>
              <a:rPr lang="uk-UA" b="0" i="0" dirty="0">
                <a:solidFill>
                  <a:srgbClr val="000000"/>
                </a:solidFill>
                <a:effectLst/>
                <a:latin typeface="-apple-system"/>
              </a:rPr>
              <a:t>успадкованого) таким чином:</a:t>
            </a:r>
          </a:p>
        </p:txBody>
      </p:sp>
      <p:sp>
        <p:nvSpPr>
          <p:cNvPr id="7" name="Rectangle 1">
            <a:extLst>
              <a:ext uri="{FF2B5EF4-FFF2-40B4-BE49-F238E27FC236}">
                <a16:creationId xmlns:a16="http://schemas.microsoft.com/office/drawing/2014/main" id="{1962CB20-8FEF-487B-A6DD-948394C8D632}"/>
              </a:ext>
            </a:extLst>
          </p:cNvPr>
          <p:cNvSpPr>
            <a:spLocks noChangeArrowheads="1"/>
          </p:cNvSpPr>
          <p:nvPr/>
        </p:nvSpPr>
        <p:spPr bwMode="auto">
          <a:xfrm>
            <a:off x="692458" y="320040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A9B7C6"/>
                </a:solidFill>
                <a:effectLst/>
                <a:latin typeface="JetBrains Mono"/>
              </a:rPr>
              <a:t>text.setFill(Color.BEIGE)</a:t>
            </a:r>
            <a:r>
              <a:rPr kumimoji="0" lang="uk-UA" altLang="uk-UA" sz="1000" b="0" i="0" u="none" strike="noStrike" cap="none" normalizeH="0" baseline="0">
                <a:ln>
                  <a:noFill/>
                </a:ln>
                <a:solidFill>
                  <a:srgbClr val="CC7832"/>
                </a:solidFill>
                <a:effectLst/>
                <a:latin typeface="JetBrains Mono"/>
              </a:rPr>
              <a:t>;</a:t>
            </a:r>
            <a:endParaRPr kumimoji="0" lang="uk-UA" altLang="uk-UA"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9CF3E72-2232-4E34-AC28-80CE347A3EAE}"/>
              </a:ext>
            </a:extLst>
          </p:cNvPr>
          <p:cNvSpPr txBox="1"/>
          <p:nvPr/>
        </p:nvSpPr>
        <p:spPr>
          <a:xfrm>
            <a:off x="692458" y="3914132"/>
            <a:ext cx="6440748" cy="1200329"/>
          </a:xfrm>
          <a:prstGeom prst="rect">
            <a:avLst/>
          </a:prstGeom>
          <a:noFill/>
        </p:spPr>
        <p:txBody>
          <a:bodyPr wrap="square">
            <a:spAutoFit/>
          </a:bodyPr>
          <a:lstStyle/>
          <a:p>
            <a:r>
              <a:rPr lang="ru-RU" b="0" i="0" dirty="0">
                <a:solidFill>
                  <a:srgbClr val="000000"/>
                </a:solidFill>
                <a:effectLst/>
                <a:latin typeface="-apple-system"/>
              </a:rPr>
              <a:t>Так само </a:t>
            </a:r>
            <a:r>
              <a:rPr lang="ru-RU" b="0" i="0" dirty="0" err="1">
                <a:solidFill>
                  <a:srgbClr val="000000"/>
                </a:solidFill>
                <a:effectLst/>
                <a:latin typeface="-apple-system"/>
              </a:rPr>
              <a:t>можна</a:t>
            </a:r>
            <a:r>
              <a:rPr lang="ru-RU" b="0" i="0" dirty="0">
                <a:solidFill>
                  <a:srgbClr val="000000"/>
                </a:solidFill>
                <a:effectLst/>
                <a:latin typeface="-apple-system"/>
              </a:rPr>
              <a:t> </a:t>
            </a:r>
            <a:r>
              <a:rPr lang="ru-RU" b="0" i="0" dirty="0" err="1">
                <a:solidFill>
                  <a:srgbClr val="000000"/>
                </a:solidFill>
                <a:effectLst/>
                <a:latin typeface="-apple-system"/>
              </a:rPr>
              <a:t>встановити</a:t>
            </a:r>
            <a:r>
              <a:rPr lang="ru-RU" b="0" i="0" dirty="0">
                <a:solidFill>
                  <a:srgbClr val="000000"/>
                </a:solidFill>
                <a:effectLst/>
                <a:latin typeface="-apple-system"/>
              </a:rPr>
              <a:t> </a:t>
            </a:r>
            <a:r>
              <a:rPr lang="ru-RU" b="0" i="0" dirty="0" err="1">
                <a:solidFill>
                  <a:srgbClr val="000000"/>
                </a:solidFill>
                <a:effectLst/>
                <a:latin typeface="-apple-system"/>
              </a:rPr>
              <a:t>колір</a:t>
            </a:r>
            <a:r>
              <a:rPr lang="ru-RU" b="0" i="0" dirty="0">
                <a:solidFill>
                  <a:srgbClr val="000000"/>
                </a:solidFill>
                <a:effectLst/>
                <a:latin typeface="-apple-system"/>
              </a:rPr>
              <a:t> </a:t>
            </a:r>
            <a:r>
              <a:rPr lang="ru-RU" b="0" i="0" dirty="0" err="1">
                <a:solidFill>
                  <a:srgbClr val="000000"/>
                </a:solidFill>
                <a:effectLst/>
                <a:latin typeface="-apple-system"/>
              </a:rPr>
              <a:t>обведення</a:t>
            </a:r>
            <a:r>
              <a:rPr lang="ru-RU" b="0" i="0" dirty="0">
                <a:solidFill>
                  <a:srgbClr val="000000"/>
                </a:solidFill>
                <a:effectLst/>
                <a:latin typeface="-apple-system"/>
              </a:rPr>
              <a:t> тексту, </a:t>
            </a:r>
            <a:r>
              <a:rPr lang="ru-RU" b="0" i="0" dirty="0" err="1">
                <a:solidFill>
                  <a:srgbClr val="000000"/>
                </a:solidFill>
                <a:effectLst/>
                <a:latin typeface="-apple-system"/>
              </a:rPr>
              <a:t>використовуючи</a:t>
            </a:r>
            <a:r>
              <a:rPr lang="ru-RU" b="0" i="0" dirty="0">
                <a:solidFill>
                  <a:srgbClr val="000000"/>
                </a:solidFill>
                <a:effectLst/>
                <a:latin typeface="-apple-system"/>
              </a:rPr>
              <a:t> метод </a:t>
            </a:r>
            <a:r>
              <a:rPr lang="ru-RU" b="1" i="0" dirty="0" err="1">
                <a:solidFill>
                  <a:srgbClr val="000000"/>
                </a:solidFill>
                <a:effectLst/>
                <a:latin typeface="-apple-system"/>
              </a:rPr>
              <a:t>setStroke</a:t>
            </a:r>
            <a:r>
              <a:rPr lang="ru-RU" b="1" i="0" dirty="0">
                <a:solidFill>
                  <a:srgbClr val="000000"/>
                </a:solidFill>
                <a:effectLst/>
                <a:latin typeface="-apple-system"/>
              </a:rPr>
              <a:t> ()</a:t>
            </a:r>
            <a:r>
              <a:rPr lang="ru-RU" b="0" i="0" dirty="0">
                <a:solidFill>
                  <a:srgbClr val="000000"/>
                </a:solidFill>
                <a:effectLst/>
                <a:latin typeface="-apple-system"/>
              </a:rPr>
              <a:t> . У той час як ширина </a:t>
            </a:r>
            <a:r>
              <a:rPr lang="ru-RU" b="0" i="0" dirty="0" err="1">
                <a:solidFill>
                  <a:srgbClr val="000000"/>
                </a:solidFill>
                <a:effectLst/>
                <a:latin typeface="-apple-system"/>
              </a:rPr>
              <a:t>обведення</a:t>
            </a:r>
            <a:r>
              <a:rPr lang="ru-RU" b="0" i="0" dirty="0">
                <a:solidFill>
                  <a:srgbClr val="000000"/>
                </a:solidFill>
                <a:effectLst/>
                <a:latin typeface="-apple-system"/>
              </a:rPr>
              <a:t> </a:t>
            </a:r>
            <a:r>
              <a:rPr lang="ru-RU" b="0" i="0" dirty="0" err="1">
                <a:solidFill>
                  <a:srgbClr val="000000"/>
                </a:solidFill>
                <a:effectLst/>
                <a:latin typeface="-apple-system"/>
              </a:rPr>
              <a:t>може</a:t>
            </a:r>
            <a:r>
              <a:rPr lang="ru-RU" b="0" i="0" dirty="0">
                <a:solidFill>
                  <a:srgbClr val="000000"/>
                </a:solidFill>
                <a:effectLst/>
                <a:latin typeface="-apple-system"/>
              </a:rPr>
              <a:t> бути </a:t>
            </a:r>
            <a:r>
              <a:rPr lang="ru-RU" b="0" i="0" dirty="0" err="1">
                <a:solidFill>
                  <a:srgbClr val="000000"/>
                </a:solidFill>
                <a:effectLst/>
                <a:latin typeface="-apple-system"/>
              </a:rPr>
              <a:t>встановлена</a:t>
            </a:r>
            <a:r>
              <a:rPr lang="ru-RU" b="0" i="0" dirty="0">
                <a:solidFill>
                  <a:srgbClr val="000000"/>
                </a:solidFill>
                <a:effectLst/>
                <a:latin typeface="-apple-system"/>
              </a:rPr>
              <a:t> ​​за </a:t>
            </a:r>
            <a:r>
              <a:rPr lang="ru-RU" b="0" i="0" dirty="0" err="1">
                <a:solidFill>
                  <a:srgbClr val="000000"/>
                </a:solidFill>
                <a:effectLst/>
                <a:latin typeface="-apple-system"/>
              </a:rPr>
              <a:t>допомогою</a:t>
            </a:r>
            <a:r>
              <a:rPr lang="ru-RU" b="0" i="0" dirty="0">
                <a:solidFill>
                  <a:srgbClr val="000000"/>
                </a:solidFill>
                <a:effectLst/>
                <a:latin typeface="-apple-system"/>
              </a:rPr>
              <a:t> методу </a:t>
            </a:r>
            <a:r>
              <a:rPr lang="ru-RU" b="1" i="0" dirty="0" err="1">
                <a:solidFill>
                  <a:srgbClr val="000000"/>
                </a:solidFill>
                <a:effectLst/>
                <a:latin typeface="-apple-system"/>
              </a:rPr>
              <a:t>setStrokeWidth</a:t>
            </a:r>
            <a:r>
              <a:rPr lang="ru-RU" b="1" i="0" dirty="0">
                <a:solidFill>
                  <a:srgbClr val="000000"/>
                </a:solidFill>
                <a:effectLst/>
                <a:latin typeface="-apple-system"/>
              </a:rPr>
              <a:t> ()</a:t>
            </a:r>
            <a:r>
              <a:rPr lang="ru-RU" b="0" i="0" dirty="0">
                <a:solidFill>
                  <a:srgbClr val="000000"/>
                </a:solidFill>
                <a:effectLst/>
                <a:latin typeface="-apple-system"/>
              </a:rPr>
              <a:t> таким чином:</a:t>
            </a:r>
            <a:endParaRPr lang="uk-UA" dirty="0"/>
          </a:p>
        </p:txBody>
      </p:sp>
      <p:sp>
        <p:nvSpPr>
          <p:cNvPr id="11" name="Rectangle 3">
            <a:extLst>
              <a:ext uri="{FF2B5EF4-FFF2-40B4-BE49-F238E27FC236}">
                <a16:creationId xmlns:a16="http://schemas.microsoft.com/office/drawing/2014/main" id="{BEE1A93D-8E30-4025-9F5D-4442057FE56A}"/>
              </a:ext>
            </a:extLst>
          </p:cNvPr>
          <p:cNvSpPr>
            <a:spLocks noChangeArrowheads="1"/>
          </p:cNvSpPr>
          <p:nvPr/>
        </p:nvSpPr>
        <p:spPr bwMode="auto">
          <a:xfrm>
            <a:off x="825623" y="5219736"/>
            <a:ext cx="1885025"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808080"/>
                </a:solidFill>
                <a:effectLst/>
                <a:latin typeface="JetBrains Mono"/>
              </a:rPr>
              <a:t>//Setting the color </a:t>
            </a:r>
            <a:br>
              <a:rPr kumimoji="0" lang="uk-UA" altLang="uk-UA" sz="1000" b="0" i="0" u="none" strike="noStrike" cap="none" normalizeH="0" baseline="0">
                <a:ln>
                  <a:noFill/>
                </a:ln>
                <a:solidFill>
                  <a:srgbClr val="808080"/>
                </a:solidFill>
                <a:effectLst/>
                <a:latin typeface="JetBrains Mono"/>
              </a:rPr>
            </a:br>
            <a:r>
              <a:rPr kumimoji="0" lang="uk-UA" altLang="uk-UA" sz="1000" b="0" i="0" u="none" strike="noStrike" cap="none" normalizeH="0" baseline="0">
                <a:ln>
                  <a:noFill/>
                </a:ln>
                <a:solidFill>
                  <a:srgbClr val="808080"/>
                </a:solidFill>
                <a:effectLst/>
                <a:latin typeface="JetBrains Mono"/>
              </a:rPr>
              <a:t>        </a:t>
            </a:r>
            <a:r>
              <a:rPr kumimoji="0" lang="uk-UA" altLang="uk-UA" sz="1000" b="0" i="0" u="none" strike="noStrike" cap="none" normalizeH="0" baseline="0">
                <a:ln>
                  <a:noFill/>
                </a:ln>
                <a:solidFill>
                  <a:srgbClr val="A9B7C6"/>
                </a:solidFill>
                <a:effectLst/>
                <a:latin typeface="JetBrains Mono"/>
              </a:rPr>
              <a:t>text.setFill(Color.BROWN)</a:t>
            </a:r>
            <a:r>
              <a:rPr kumimoji="0" lang="uk-UA" altLang="uk-UA" sz="1000" b="0" i="0" u="none" strike="noStrike" cap="none" normalizeH="0" baseline="0">
                <a:ln>
                  <a:noFill/>
                </a:ln>
                <a:solidFill>
                  <a:srgbClr val="CC7832"/>
                </a:solidFill>
                <a:effectLst/>
                <a:latin typeface="JetBrains Mono"/>
              </a:rPr>
              <a:t>;</a:t>
            </a:r>
            <a:br>
              <a:rPr kumimoji="0" lang="uk-UA" altLang="uk-UA" sz="1000" b="0" i="0" u="none" strike="noStrike" cap="none" normalizeH="0" baseline="0">
                <a:ln>
                  <a:noFill/>
                </a:ln>
                <a:solidFill>
                  <a:srgbClr val="CC7832"/>
                </a:solidFill>
                <a:effectLst/>
                <a:latin typeface="JetBrains Mono"/>
              </a:rPr>
            </a:br>
            <a:br>
              <a:rPr kumimoji="0" lang="uk-UA" altLang="uk-UA" sz="1000" b="0" i="0" u="none" strike="noStrike" cap="none" normalizeH="0" baseline="0">
                <a:ln>
                  <a:noFill/>
                </a:ln>
                <a:solidFill>
                  <a:srgbClr val="CC7832"/>
                </a:solidFill>
                <a:effectLst/>
                <a:latin typeface="JetBrains Mono"/>
              </a:rPr>
            </a:br>
            <a:r>
              <a:rPr kumimoji="0" lang="uk-UA" altLang="uk-UA" sz="1000" b="0" i="0" u="none" strike="noStrike" cap="none" normalizeH="0" baseline="0">
                <a:ln>
                  <a:noFill/>
                </a:ln>
                <a:solidFill>
                  <a:srgbClr val="808080"/>
                </a:solidFill>
                <a:effectLst/>
                <a:latin typeface="JetBrains Mono"/>
              </a:rPr>
              <a:t>//Setting the Stroke   </a:t>
            </a:r>
            <a:br>
              <a:rPr kumimoji="0" lang="uk-UA" altLang="uk-UA" sz="1000" b="0" i="0" u="none" strike="noStrike" cap="none" normalizeH="0" baseline="0">
                <a:ln>
                  <a:noFill/>
                </a:ln>
                <a:solidFill>
                  <a:srgbClr val="808080"/>
                </a:solidFill>
                <a:effectLst/>
                <a:latin typeface="JetBrains Mono"/>
              </a:rPr>
            </a:br>
            <a:r>
              <a:rPr kumimoji="0" lang="uk-UA" altLang="uk-UA" sz="1000" b="0" i="0" u="none" strike="noStrike" cap="none" normalizeH="0" baseline="0">
                <a:ln>
                  <a:noFill/>
                </a:ln>
                <a:solidFill>
                  <a:srgbClr val="808080"/>
                </a:solidFill>
                <a:effectLst/>
                <a:latin typeface="JetBrains Mono"/>
              </a:rPr>
              <a:t>        </a:t>
            </a:r>
            <a:r>
              <a:rPr kumimoji="0" lang="uk-UA" altLang="uk-UA" sz="1000" b="0" i="0" u="none" strike="noStrike" cap="none" normalizeH="0" baseline="0">
                <a:ln>
                  <a:noFill/>
                </a:ln>
                <a:solidFill>
                  <a:srgbClr val="A9B7C6"/>
                </a:solidFill>
                <a:effectLst/>
                <a:latin typeface="JetBrains Mono"/>
              </a:rPr>
              <a:t>text.setStrokeWidth(</a:t>
            </a:r>
            <a:r>
              <a:rPr kumimoji="0" lang="uk-UA" altLang="uk-UA" sz="1000" b="0" i="0" u="none" strike="noStrike" cap="none" normalizeH="0" baseline="0">
                <a:ln>
                  <a:noFill/>
                </a:ln>
                <a:solidFill>
                  <a:srgbClr val="6897BB"/>
                </a:solidFill>
                <a:effectLst/>
                <a:latin typeface="JetBrains Mono"/>
              </a:rPr>
              <a:t>2</a:t>
            </a:r>
            <a:r>
              <a:rPr kumimoji="0" lang="uk-UA" altLang="uk-UA" sz="1000" b="0" i="0" u="none" strike="noStrike" cap="none" normalizeH="0" baseline="0">
                <a:ln>
                  <a:noFill/>
                </a:ln>
                <a:solidFill>
                  <a:srgbClr val="A9B7C6"/>
                </a:solidFill>
                <a:effectLst/>
                <a:latin typeface="JetBrains Mono"/>
              </a:rPr>
              <a:t>)</a:t>
            </a:r>
            <a:r>
              <a:rPr kumimoji="0" lang="uk-UA" altLang="uk-UA" sz="1000" b="0" i="0" u="none" strike="noStrike" cap="none" normalizeH="0" baseline="0">
                <a:ln>
                  <a:noFill/>
                </a:ln>
                <a:solidFill>
                  <a:srgbClr val="CC7832"/>
                </a:solidFill>
                <a:effectLst/>
                <a:latin typeface="JetBrains Mono"/>
              </a:rPr>
              <a:t>;</a:t>
            </a:r>
            <a:br>
              <a:rPr kumimoji="0" lang="uk-UA" altLang="uk-UA" sz="1000" b="0" i="0" u="none" strike="noStrike" cap="none" normalizeH="0" baseline="0">
                <a:ln>
                  <a:noFill/>
                </a:ln>
                <a:solidFill>
                  <a:srgbClr val="CC7832"/>
                </a:solidFill>
                <a:effectLst/>
                <a:latin typeface="JetBrains Mono"/>
              </a:rPr>
            </a:br>
            <a:br>
              <a:rPr kumimoji="0" lang="uk-UA" altLang="uk-UA" sz="1000" b="0" i="0" u="none" strike="noStrike" cap="none" normalizeH="0" baseline="0">
                <a:ln>
                  <a:noFill/>
                </a:ln>
                <a:solidFill>
                  <a:srgbClr val="CC7832"/>
                </a:solidFill>
                <a:effectLst/>
                <a:latin typeface="JetBrains Mono"/>
              </a:rPr>
            </a:br>
            <a:r>
              <a:rPr kumimoji="0" lang="uk-UA" altLang="uk-UA" sz="1000" b="0" i="0" u="none" strike="noStrike" cap="none" normalizeH="0" baseline="0">
                <a:ln>
                  <a:noFill/>
                </a:ln>
                <a:solidFill>
                  <a:srgbClr val="808080"/>
                </a:solidFill>
                <a:effectLst/>
                <a:latin typeface="JetBrains Mono"/>
              </a:rPr>
              <a:t>//Setting the stroke color </a:t>
            </a:r>
            <a:br>
              <a:rPr kumimoji="0" lang="uk-UA" altLang="uk-UA" sz="1000" b="0" i="0" u="none" strike="noStrike" cap="none" normalizeH="0" baseline="0">
                <a:ln>
                  <a:noFill/>
                </a:ln>
                <a:solidFill>
                  <a:srgbClr val="808080"/>
                </a:solidFill>
                <a:effectLst/>
                <a:latin typeface="JetBrains Mono"/>
              </a:rPr>
            </a:br>
            <a:r>
              <a:rPr kumimoji="0" lang="uk-UA" altLang="uk-UA" sz="1000" b="0" i="0" u="none" strike="noStrike" cap="none" normalizeH="0" baseline="0">
                <a:ln>
                  <a:noFill/>
                </a:ln>
                <a:solidFill>
                  <a:srgbClr val="808080"/>
                </a:solidFill>
                <a:effectLst/>
                <a:latin typeface="JetBrains Mono"/>
              </a:rPr>
              <a:t>        </a:t>
            </a:r>
            <a:r>
              <a:rPr kumimoji="0" lang="uk-UA" altLang="uk-UA" sz="1000" b="0" i="0" u="none" strike="noStrike" cap="none" normalizeH="0" baseline="0">
                <a:ln>
                  <a:noFill/>
                </a:ln>
                <a:solidFill>
                  <a:srgbClr val="A9B7C6"/>
                </a:solidFill>
                <a:effectLst/>
                <a:latin typeface="JetBrains Mono"/>
              </a:rPr>
              <a:t>text.setStroke(Color.BLUE)</a:t>
            </a:r>
            <a:r>
              <a:rPr kumimoji="0" lang="uk-UA" altLang="uk-UA" sz="1000" b="0" i="0" u="none" strike="noStrike" cap="none" normalizeH="0" baseline="0">
                <a:ln>
                  <a:noFill/>
                </a:ln>
                <a:solidFill>
                  <a:srgbClr val="CC7832"/>
                </a:solidFill>
                <a:effectLst/>
                <a:latin typeface="JetBrains Mono"/>
              </a:rPr>
              <a:t>;</a:t>
            </a:r>
            <a:endParaRPr kumimoji="0" lang="uk-UA" altLang="uk-UA"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2450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ECA658-9B0C-4672-93DB-9D270F3F1F2A}"/>
              </a:ext>
            </a:extLst>
          </p:cNvPr>
          <p:cNvSpPr>
            <a:spLocks noGrp="1"/>
          </p:cNvSpPr>
          <p:nvPr>
            <p:ph type="title"/>
          </p:nvPr>
        </p:nvSpPr>
        <p:spPr/>
        <p:txBody>
          <a:bodyPr/>
          <a:lstStyle/>
          <a:p>
            <a:endParaRPr lang="uk-UA"/>
          </a:p>
        </p:txBody>
      </p:sp>
      <p:sp>
        <p:nvSpPr>
          <p:cNvPr id="3" name="Объект 2">
            <a:extLst>
              <a:ext uri="{FF2B5EF4-FFF2-40B4-BE49-F238E27FC236}">
                <a16:creationId xmlns:a16="http://schemas.microsoft.com/office/drawing/2014/main" id="{61BF0C69-EE79-40AA-B50A-C3B70ECCF8F4}"/>
              </a:ext>
            </a:extLst>
          </p:cNvPr>
          <p:cNvSpPr>
            <a:spLocks noGrp="1"/>
          </p:cNvSpPr>
          <p:nvPr>
            <p:ph idx="1"/>
          </p:nvPr>
        </p:nvSpPr>
        <p:spPr/>
        <p:txBody>
          <a:bodyPr/>
          <a:lstStyle/>
          <a:p>
            <a:endParaRPr lang="uk-UA"/>
          </a:p>
        </p:txBody>
      </p:sp>
      <p:sp>
        <p:nvSpPr>
          <p:cNvPr id="4" name="Rectangle 1">
            <a:extLst>
              <a:ext uri="{FF2B5EF4-FFF2-40B4-BE49-F238E27FC236}">
                <a16:creationId xmlns:a16="http://schemas.microsoft.com/office/drawing/2014/main" id="{4CCD73C7-81A7-4F2A-BE8E-8FD1AD3EFAEE}"/>
              </a:ext>
            </a:extLst>
          </p:cNvPr>
          <p:cNvSpPr>
            <a:spLocks noChangeArrowheads="1"/>
          </p:cNvSpPr>
          <p:nvPr/>
        </p:nvSpPr>
        <p:spPr bwMode="auto">
          <a:xfrm>
            <a:off x="727967" y="1625671"/>
            <a:ext cx="9209103"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500" b="0" i="0" u="none" strike="noStrike" cap="none" normalizeH="0" baseline="0">
                <a:ln>
                  <a:noFill/>
                </a:ln>
                <a:solidFill>
                  <a:srgbClr val="CC7832"/>
                </a:solidFill>
                <a:effectLst/>
                <a:latin typeface="JetBrains Mono"/>
              </a:rPr>
              <a:t>package </a:t>
            </a:r>
            <a:r>
              <a:rPr kumimoji="0" lang="uk-UA" altLang="uk-UA" sz="500" b="0" i="0" u="none" strike="noStrike" cap="none" normalizeH="0" baseline="0">
                <a:ln>
                  <a:noFill/>
                </a:ln>
                <a:solidFill>
                  <a:srgbClr val="A9B7C6"/>
                </a:solidFill>
                <a:effectLst/>
                <a:latin typeface="JetBrains Mono"/>
              </a:rPr>
              <a:t>com.example.demo1</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javafx.application.Application</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javafx.scene.Group</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javafx.scene.Scene</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javafx.scene.paint.Color</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javafx.stage.Stage</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javafx.scene.text.Font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javafx.scene.text.FontPosture</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javafx.scene.text.FontWeight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javafx.scene.text.Text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public class </a:t>
            </a:r>
            <a:r>
              <a:rPr kumimoji="0" lang="uk-UA" altLang="uk-UA" sz="500" b="0" i="0" u="none" strike="noStrike" cap="none" normalizeH="0" baseline="0">
                <a:ln>
                  <a:noFill/>
                </a:ln>
                <a:solidFill>
                  <a:srgbClr val="A9B7C6"/>
                </a:solidFill>
                <a:effectLst/>
                <a:latin typeface="JetBrains Mono"/>
              </a:rPr>
              <a:t>StrokeExample </a:t>
            </a:r>
            <a:r>
              <a:rPr kumimoji="0" lang="uk-UA" altLang="uk-UA" sz="500" b="0" i="0" u="none" strike="noStrike" cap="none" normalizeH="0" baseline="0">
                <a:ln>
                  <a:noFill/>
                </a:ln>
                <a:solidFill>
                  <a:srgbClr val="CC7832"/>
                </a:solidFill>
                <a:effectLst/>
                <a:latin typeface="JetBrains Mono"/>
              </a:rPr>
              <a:t>extends </a:t>
            </a:r>
            <a:r>
              <a:rPr kumimoji="0" lang="uk-UA" altLang="uk-UA" sz="500" b="0" i="0" u="none" strike="noStrike" cap="none" normalizeH="0" baseline="0">
                <a:ln>
                  <a:noFill/>
                </a:ln>
                <a:solidFill>
                  <a:srgbClr val="A9B7C6"/>
                </a:solidFill>
                <a:effectLst/>
                <a:latin typeface="JetBrains Mono"/>
              </a:rPr>
              <a:t>Application {</a:t>
            </a:r>
            <a:br>
              <a:rPr kumimoji="0" lang="uk-UA" altLang="uk-UA" sz="500" b="0" i="0" u="none" strike="noStrike" cap="none" normalizeH="0" baseline="0">
                <a:ln>
                  <a:noFill/>
                </a:ln>
                <a:solidFill>
                  <a:srgbClr val="A9B7C6"/>
                </a:solidFill>
                <a:effectLst/>
                <a:latin typeface="JetBrains Mono"/>
              </a:rPr>
            </a:br>
            <a:r>
              <a:rPr kumimoji="0" lang="uk-UA" altLang="uk-UA" sz="500" b="0" i="0" u="none" strike="noStrike" cap="none" normalizeH="0" baseline="0">
                <a:ln>
                  <a:noFill/>
                </a:ln>
                <a:solidFill>
                  <a:srgbClr val="A9B7C6"/>
                </a:solidFill>
                <a:effectLst/>
                <a:latin typeface="JetBrains Mono"/>
              </a:rPr>
              <a:t>    </a:t>
            </a:r>
            <a:r>
              <a:rPr kumimoji="0" lang="uk-UA" altLang="uk-UA" sz="500" b="0" i="0" u="none" strike="noStrike" cap="none" normalizeH="0" baseline="0">
                <a:ln>
                  <a:noFill/>
                </a:ln>
                <a:solidFill>
                  <a:srgbClr val="BBB529"/>
                </a:solidFill>
                <a:effectLst/>
                <a:latin typeface="JetBrains Mono"/>
              </a:rPr>
              <a:t>@Override</a:t>
            </a:r>
            <a:br>
              <a:rPr kumimoji="0" lang="uk-UA" altLang="uk-UA" sz="500" b="0" i="0" u="none" strike="noStrike" cap="none" normalizeH="0" baseline="0">
                <a:ln>
                  <a:noFill/>
                </a:ln>
                <a:solidFill>
                  <a:srgbClr val="BBB529"/>
                </a:solidFill>
                <a:effectLst/>
                <a:latin typeface="JetBrains Mono"/>
              </a:rPr>
            </a:br>
            <a:r>
              <a:rPr kumimoji="0" lang="uk-UA" altLang="uk-UA" sz="500" b="0" i="0" u="none" strike="noStrike" cap="none" normalizeH="0" baseline="0">
                <a:ln>
                  <a:noFill/>
                </a:ln>
                <a:solidFill>
                  <a:srgbClr val="BBB529"/>
                </a:solidFill>
                <a:effectLst/>
                <a:latin typeface="JetBrains Mono"/>
              </a:rPr>
              <a:t>    </a:t>
            </a:r>
            <a:r>
              <a:rPr kumimoji="0" lang="uk-UA" altLang="uk-UA" sz="500" b="0" i="0" u="none" strike="noStrike" cap="none" normalizeH="0" baseline="0">
                <a:ln>
                  <a:noFill/>
                </a:ln>
                <a:solidFill>
                  <a:srgbClr val="CC7832"/>
                </a:solidFill>
                <a:effectLst/>
                <a:latin typeface="JetBrains Mono"/>
              </a:rPr>
              <a:t>public void </a:t>
            </a:r>
            <a:r>
              <a:rPr kumimoji="0" lang="uk-UA" altLang="uk-UA" sz="500" b="0" i="0" u="none" strike="noStrike" cap="none" normalizeH="0" baseline="0">
                <a:ln>
                  <a:noFill/>
                </a:ln>
                <a:solidFill>
                  <a:srgbClr val="FFC66D"/>
                </a:solidFill>
                <a:effectLst/>
                <a:latin typeface="JetBrains Mono"/>
              </a:rPr>
              <a:t>start</a:t>
            </a:r>
            <a:r>
              <a:rPr kumimoji="0" lang="uk-UA" altLang="uk-UA" sz="500" b="0" i="0" u="none" strike="noStrike" cap="none" normalizeH="0" baseline="0">
                <a:ln>
                  <a:noFill/>
                </a:ln>
                <a:solidFill>
                  <a:srgbClr val="A9B7C6"/>
                </a:solidFill>
                <a:effectLst/>
                <a:latin typeface="JetBrains Mono"/>
              </a:rPr>
              <a:t>(Stage stage) {</a:t>
            </a:r>
            <a:br>
              <a:rPr kumimoji="0" lang="uk-UA" altLang="uk-UA" sz="500" b="0" i="0" u="none" strike="noStrike" cap="none" normalizeH="0" baseline="0">
                <a:ln>
                  <a:noFill/>
                </a:ln>
                <a:solidFill>
                  <a:srgbClr val="A9B7C6"/>
                </a:solidFill>
                <a:effectLst/>
                <a:latin typeface="JetBrains Mono"/>
              </a:rPr>
            </a:br>
            <a:r>
              <a:rPr kumimoji="0" lang="uk-UA" altLang="uk-UA" sz="500" b="0" i="0" u="none" strike="noStrike" cap="none" normalizeH="0" baseline="0">
                <a:ln>
                  <a:noFill/>
                </a:ln>
                <a:solidFill>
                  <a:srgbClr val="A9B7C6"/>
                </a:solidFill>
                <a:effectLst/>
                <a:latin typeface="JetBrains Mono"/>
              </a:rPr>
              <a:t>        </a:t>
            </a:r>
            <a:r>
              <a:rPr kumimoji="0" lang="uk-UA" altLang="uk-UA" sz="500" b="0" i="0" u="none" strike="noStrike" cap="none" normalizeH="0" baseline="0">
                <a:ln>
                  <a:noFill/>
                </a:ln>
                <a:solidFill>
                  <a:srgbClr val="808080"/>
                </a:solidFill>
                <a:effectLst/>
                <a:latin typeface="JetBrains Mono"/>
              </a:rPr>
              <a:t>//Creating a Text object</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 text = </a:t>
            </a:r>
            <a:r>
              <a:rPr kumimoji="0" lang="uk-UA" altLang="uk-UA" sz="500" b="0" i="0" u="none" strike="noStrike" cap="none" normalizeH="0" baseline="0">
                <a:ln>
                  <a:noFill/>
                </a:ln>
                <a:solidFill>
                  <a:srgbClr val="CC7832"/>
                </a:solidFill>
                <a:effectLst/>
                <a:latin typeface="JetBrains Mono"/>
              </a:rPr>
              <a:t>new </a:t>
            </a:r>
            <a:r>
              <a:rPr kumimoji="0" lang="uk-UA" altLang="uk-UA" sz="500" b="0" i="0" u="none" strike="noStrike" cap="none" normalizeH="0" baseline="0">
                <a:ln>
                  <a:noFill/>
                </a:ln>
                <a:solidFill>
                  <a:srgbClr val="A9B7C6"/>
                </a:solidFill>
                <a:effectLst/>
                <a:latin typeface="JetBrains Mono"/>
              </a:rPr>
              <a:t>Text()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font to the text</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text.setFont(Font.</a:t>
            </a:r>
            <a:r>
              <a:rPr kumimoji="0" lang="uk-UA" altLang="uk-UA" sz="500" b="0" i="1" u="none" strike="noStrike" cap="none" normalizeH="0" baseline="0">
                <a:ln>
                  <a:noFill/>
                </a:ln>
                <a:solidFill>
                  <a:srgbClr val="A9B7C6"/>
                </a:solidFill>
                <a:effectLst/>
                <a:latin typeface="JetBrains Mono"/>
              </a:rPr>
              <a:t>font</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6A8759"/>
                </a:solidFill>
                <a:effectLst/>
                <a:latin typeface="JetBrains Mono"/>
              </a:rPr>
              <a:t>"verdana"</a:t>
            </a: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A9B7C6"/>
                </a:solidFill>
                <a:effectLst/>
                <a:latin typeface="JetBrains Mono"/>
              </a:rPr>
              <a:t>FontWeight.</a:t>
            </a:r>
            <a:r>
              <a:rPr kumimoji="0" lang="uk-UA" altLang="uk-UA" sz="500" b="0" i="1" u="none" strike="noStrike" cap="none" normalizeH="0" baseline="0">
                <a:ln>
                  <a:noFill/>
                </a:ln>
                <a:solidFill>
                  <a:srgbClr val="9876AA"/>
                </a:solidFill>
                <a:effectLst/>
                <a:latin typeface="JetBrains Mono"/>
              </a:rPr>
              <a:t>BOLD</a:t>
            </a: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A9B7C6"/>
                </a:solidFill>
                <a:effectLst/>
                <a:latin typeface="JetBrains Mono"/>
              </a:rPr>
              <a:t>FontPosture.</a:t>
            </a:r>
            <a:r>
              <a:rPr kumimoji="0" lang="uk-UA" altLang="uk-UA" sz="500" b="0" i="1" u="none" strike="noStrike" cap="none" normalizeH="0" baseline="0">
                <a:ln>
                  <a:noFill/>
                </a:ln>
                <a:solidFill>
                  <a:srgbClr val="9876AA"/>
                </a:solidFill>
                <a:effectLst/>
                <a:latin typeface="JetBrains Mono"/>
              </a:rPr>
              <a:t>REGULAR</a:t>
            </a: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6897BB"/>
                </a:solidFill>
                <a:effectLst/>
                <a:latin typeface="JetBrains Mono"/>
              </a:rPr>
              <a:t>50</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the position of the text</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text.setX(</a:t>
            </a:r>
            <a:r>
              <a:rPr kumimoji="0" lang="uk-UA" altLang="uk-UA" sz="500" b="0" i="0" u="none" strike="noStrike" cap="none" normalizeH="0" baseline="0">
                <a:ln>
                  <a:noFill/>
                </a:ln>
                <a:solidFill>
                  <a:srgbClr val="6897BB"/>
                </a:solidFill>
                <a:effectLst/>
                <a:latin typeface="JetBrains Mono"/>
              </a:rPr>
              <a:t>50</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text.setY(</a:t>
            </a:r>
            <a:r>
              <a:rPr kumimoji="0" lang="uk-UA" altLang="uk-UA" sz="500" b="0" i="0" u="none" strike="noStrike" cap="none" normalizeH="0" baseline="0">
                <a:ln>
                  <a:noFill/>
                </a:ln>
                <a:solidFill>
                  <a:srgbClr val="6897BB"/>
                </a:solidFill>
                <a:effectLst/>
                <a:latin typeface="JetBrains Mono"/>
              </a:rPr>
              <a:t>130</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the color</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text.setFill(Color.</a:t>
            </a:r>
            <a:r>
              <a:rPr kumimoji="0" lang="uk-UA" altLang="uk-UA" sz="500" b="0" i="1" u="none" strike="noStrike" cap="none" normalizeH="0" baseline="0">
                <a:ln>
                  <a:noFill/>
                </a:ln>
                <a:solidFill>
                  <a:srgbClr val="9876AA"/>
                </a:solidFill>
                <a:effectLst/>
                <a:latin typeface="JetBrains Mono"/>
              </a:rPr>
              <a:t>BROWN</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the Stroke</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text.setStrokeWidth(</a:t>
            </a:r>
            <a:r>
              <a:rPr kumimoji="0" lang="uk-UA" altLang="uk-UA" sz="500" b="0" i="0" u="none" strike="noStrike" cap="none" normalizeH="0" baseline="0">
                <a:ln>
                  <a:noFill/>
                </a:ln>
                <a:solidFill>
                  <a:srgbClr val="6897BB"/>
                </a:solidFill>
                <a:effectLst/>
                <a:latin typeface="JetBrains Mono"/>
              </a:rPr>
              <a:t>2</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 Setting the stroke color</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text.setStroke(Color.</a:t>
            </a:r>
            <a:r>
              <a:rPr kumimoji="0" lang="uk-UA" altLang="uk-UA" sz="500" b="0" i="1" u="none" strike="noStrike" cap="none" normalizeH="0" baseline="0">
                <a:ln>
                  <a:noFill/>
                </a:ln>
                <a:solidFill>
                  <a:srgbClr val="9876AA"/>
                </a:solidFill>
                <a:effectLst/>
                <a:latin typeface="JetBrains Mono"/>
              </a:rPr>
              <a:t>BLUE</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the text to be added.</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text.setText(</a:t>
            </a:r>
            <a:r>
              <a:rPr kumimoji="0" lang="uk-UA" altLang="uk-UA" sz="500" b="0" i="0" u="none" strike="noStrike" cap="none" normalizeH="0" baseline="0">
                <a:ln>
                  <a:noFill/>
                </a:ln>
                <a:solidFill>
                  <a:srgbClr val="6A8759"/>
                </a:solidFill>
                <a:effectLst/>
                <a:latin typeface="JetBrains Mono"/>
              </a:rPr>
              <a:t>"Hi how are you"</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//Creating a Group object</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Group root = </a:t>
            </a:r>
            <a:r>
              <a:rPr kumimoji="0" lang="uk-UA" altLang="uk-UA" sz="500" b="0" i="0" u="none" strike="noStrike" cap="none" normalizeH="0" baseline="0">
                <a:ln>
                  <a:noFill/>
                </a:ln>
                <a:solidFill>
                  <a:srgbClr val="CC7832"/>
                </a:solidFill>
                <a:effectLst/>
                <a:latin typeface="JetBrains Mono"/>
              </a:rPr>
              <a:t>new </a:t>
            </a:r>
            <a:r>
              <a:rPr kumimoji="0" lang="uk-UA" altLang="uk-UA" sz="500" b="0" i="0" u="none" strike="noStrike" cap="none" normalizeH="0" baseline="0">
                <a:ln>
                  <a:noFill/>
                </a:ln>
                <a:solidFill>
                  <a:srgbClr val="A9B7C6"/>
                </a:solidFill>
                <a:effectLst/>
                <a:latin typeface="JetBrains Mono"/>
              </a:rPr>
              <a:t>Group(text)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//Creating a scene object</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Scene scene = </a:t>
            </a:r>
            <a:r>
              <a:rPr kumimoji="0" lang="uk-UA" altLang="uk-UA" sz="500" b="0" i="0" u="none" strike="noStrike" cap="none" normalizeH="0" baseline="0">
                <a:ln>
                  <a:noFill/>
                </a:ln>
                <a:solidFill>
                  <a:srgbClr val="CC7832"/>
                </a:solidFill>
                <a:effectLst/>
                <a:latin typeface="JetBrains Mono"/>
              </a:rPr>
              <a:t>new </a:t>
            </a:r>
            <a:r>
              <a:rPr kumimoji="0" lang="uk-UA" altLang="uk-UA" sz="500" b="0" i="0" u="none" strike="noStrike" cap="none" normalizeH="0" baseline="0">
                <a:ln>
                  <a:noFill/>
                </a:ln>
                <a:solidFill>
                  <a:srgbClr val="A9B7C6"/>
                </a:solidFill>
                <a:effectLst/>
                <a:latin typeface="JetBrains Mono"/>
              </a:rPr>
              <a:t>Scene(root</a:t>
            </a: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6897BB"/>
                </a:solidFill>
                <a:effectLst/>
                <a:latin typeface="JetBrains Mono"/>
              </a:rPr>
              <a:t>600</a:t>
            </a: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6897BB"/>
                </a:solidFill>
                <a:effectLst/>
                <a:latin typeface="JetBrains Mono"/>
              </a:rPr>
              <a:t>300</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title to the Stage</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stage.setTitle(</a:t>
            </a:r>
            <a:r>
              <a:rPr kumimoji="0" lang="uk-UA" altLang="uk-UA" sz="500" b="0" i="0" u="none" strike="noStrike" cap="none" normalizeH="0" baseline="0">
                <a:ln>
                  <a:noFill/>
                </a:ln>
                <a:solidFill>
                  <a:srgbClr val="6A8759"/>
                </a:solidFill>
                <a:effectLst/>
                <a:latin typeface="JetBrains Mono"/>
              </a:rPr>
              <a:t>"Setting font to the text"</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//Adding scene to the stage</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stage.setScene(scene)</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//Displaying the contents of the stage</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stage.show()</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A9B7C6"/>
                </a:solidFill>
                <a:effectLst/>
                <a:latin typeface="JetBrains Mono"/>
              </a:rPr>
              <a:t>}</a:t>
            </a:r>
            <a:br>
              <a:rPr kumimoji="0" lang="uk-UA" altLang="uk-UA" sz="500" b="0" i="0" u="none" strike="noStrike" cap="none" normalizeH="0" baseline="0">
                <a:ln>
                  <a:noFill/>
                </a:ln>
                <a:solidFill>
                  <a:srgbClr val="A9B7C6"/>
                </a:solidFill>
                <a:effectLst/>
                <a:latin typeface="JetBrains Mono"/>
              </a:rPr>
            </a:br>
            <a:r>
              <a:rPr kumimoji="0" lang="uk-UA" altLang="uk-UA" sz="500" b="0" i="0" u="none" strike="noStrike" cap="none" normalizeH="0" baseline="0">
                <a:ln>
                  <a:noFill/>
                </a:ln>
                <a:solidFill>
                  <a:srgbClr val="A9B7C6"/>
                </a:solidFill>
                <a:effectLst/>
                <a:latin typeface="JetBrains Mono"/>
              </a:rPr>
              <a:t>    </a:t>
            </a:r>
            <a:r>
              <a:rPr kumimoji="0" lang="uk-UA" altLang="uk-UA" sz="500" b="0" i="0" u="none" strike="noStrike" cap="none" normalizeH="0" baseline="0">
                <a:ln>
                  <a:noFill/>
                </a:ln>
                <a:solidFill>
                  <a:srgbClr val="CC7832"/>
                </a:solidFill>
                <a:effectLst/>
                <a:latin typeface="JetBrains Mono"/>
              </a:rPr>
              <a:t>public static void </a:t>
            </a:r>
            <a:r>
              <a:rPr kumimoji="0" lang="uk-UA" altLang="uk-UA" sz="500" b="0" i="0" u="none" strike="noStrike" cap="none" normalizeH="0" baseline="0">
                <a:ln>
                  <a:noFill/>
                </a:ln>
                <a:solidFill>
                  <a:srgbClr val="FFC66D"/>
                </a:solidFill>
                <a:effectLst/>
                <a:latin typeface="JetBrains Mono"/>
              </a:rPr>
              <a:t>main</a:t>
            </a:r>
            <a:r>
              <a:rPr kumimoji="0" lang="uk-UA" altLang="uk-UA" sz="500" b="0" i="0" u="none" strike="noStrike" cap="none" normalizeH="0" baseline="0">
                <a:ln>
                  <a:noFill/>
                </a:ln>
                <a:solidFill>
                  <a:srgbClr val="A9B7C6"/>
                </a:solidFill>
                <a:effectLst/>
                <a:latin typeface="JetBrains Mono"/>
              </a:rPr>
              <a:t>(String args[]){</a:t>
            </a:r>
            <a:br>
              <a:rPr kumimoji="0" lang="uk-UA" altLang="uk-UA" sz="500" b="0" i="0" u="none" strike="noStrike" cap="none" normalizeH="0" baseline="0">
                <a:ln>
                  <a:noFill/>
                </a:ln>
                <a:solidFill>
                  <a:srgbClr val="A9B7C6"/>
                </a:solidFill>
                <a:effectLst/>
                <a:latin typeface="JetBrains Mono"/>
              </a:rPr>
            </a:br>
            <a:r>
              <a:rPr kumimoji="0" lang="uk-UA" altLang="uk-UA" sz="500" b="0" i="0" u="none" strike="noStrike" cap="none" normalizeH="0" baseline="0">
                <a:ln>
                  <a:noFill/>
                </a:ln>
                <a:solidFill>
                  <a:srgbClr val="A9B7C6"/>
                </a:solidFill>
                <a:effectLst/>
                <a:latin typeface="JetBrains Mono"/>
              </a:rPr>
              <a:t>        </a:t>
            </a:r>
            <a:r>
              <a:rPr kumimoji="0" lang="uk-UA" altLang="uk-UA" sz="500" b="0" i="1" u="none" strike="noStrike" cap="none" normalizeH="0" baseline="0">
                <a:ln>
                  <a:noFill/>
                </a:ln>
                <a:solidFill>
                  <a:srgbClr val="A9B7C6"/>
                </a:solidFill>
                <a:effectLst/>
                <a:latin typeface="JetBrains Mono"/>
              </a:rPr>
              <a:t>launch</a:t>
            </a:r>
            <a:r>
              <a:rPr kumimoji="0" lang="uk-UA" altLang="uk-UA" sz="500" b="0" i="0" u="none" strike="noStrike" cap="none" normalizeH="0" baseline="0">
                <a:ln>
                  <a:noFill/>
                </a:ln>
                <a:solidFill>
                  <a:srgbClr val="A9B7C6"/>
                </a:solidFill>
                <a:effectLst/>
                <a:latin typeface="JetBrains Mono"/>
              </a:rPr>
              <a:t>(args)</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A9B7C6"/>
                </a:solidFill>
                <a:effectLst/>
                <a:latin typeface="JetBrains Mono"/>
              </a:rPr>
              <a:t>}</a:t>
            </a:r>
            <a:br>
              <a:rPr kumimoji="0" lang="uk-UA" altLang="uk-UA" sz="500" b="0" i="0" u="none" strike="noStrike" cap="none" normalizeH="0" baseline="0">
                <a:ln>
                  <a:noFill/>
                </a:ln>
                <a:solidFill>
                  <a:srgbClr val="A9B7C6"/>
                </a:solidFill>
                <a:effectLst/>
                <a:latin typeface="JetBrains Mono"/>
              </a:rPr>
            </a:br>
            <a:r>
              <a:rPr kumimoji="0" lang="uk-UA" altLang="uk-UA" sz="500" b="0" i="0" u="none" strike="noStrike" cap="none" normalizeH="0" baseline="0">
                <a:ln>
                  <a:noFill/>
                </a:ln>
                <a:solidFill>
                  <a:srgbClr val="A9B7C6"/>
                </a:solidFill>
                <a:effectLst/>
                <a:latin typeface="JetBrains Mono"/>
              </a:rPr>
              <a:t>}</a:t>
            </a:r>
            <a:endParaRPr kumimoji="0" lang="uk-UA" altLang="uk-UA" sz="1050" b="0" i="0" u="none" strike="noStrike" cap="none" normalizeH="0" baseline="0">
              <a:ln>
                <a:noFill/>
              </a:ln>
              <a:solidFill>
                <a:schemeClr val="tx1"/>
              </a:solidFill>
              <a:effectLst/>
              <a:latin typeface="Arial" panose="020B0604020202020204" pitchFamily="34" charset="0"/>
            </a:endParaRPr>
          </a:p>
        </p:txBody>
      </p:sp>
      <p:pic>
        <p:nvPicPr>
          <p:cNvPr id="6" name="Рисунок 5">
            <a:extLst>
              <a:ext uri="{FF2B5EF4-FFF2-40B4-BE49-F238E27FC236}">
                <a16:creationId xmlns:a16="http://schemas.microsoft.com/office/drawing/2014/main" id="{DB9D9DEC-26D6-427D-BDE7-46A6904B8926}"/>
              </a:ext>
            </a:extLst>
          </p:cNvPr>
          <p:cNvPicPr>
            <a:picLocks noChangeAspect="1"/>
          </p:cNvPicPr>
          <p:nvPr/>
        </p:nvPicPr>
        <p:blipFill>
          <a:blip r:embed="rId2"/>
          <a:stretch>
            <a:fillRect/>
          </a:stretch>
        </p:blipFill>
        <p:spPr>
          <a:xfrm>
            <a:off x="4871714" y="1859360"/>
            <a:ext cx="7029450" cy="3933825"/>
          </a:xfrm>
          <a:prstGeom prst="rect">
            <a:avLst/>
          </a:prstGeom>
        </p:spPr>
      </p:pic>
    </p:spTree>
    <p:extLst>
      <p:ext uri="{BB962C8B-B14F-4D97-AF65-F5344CB8AC3E}">
        <p14:creationId xmlns:p14="http://schemas.microsoft.com/office/powerpoint/2010/main" val="3826613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2CD611-FF1A-400B-9235-86946A7CAAEA}"/>
              </a:ext>
            </a:extLst>
          </p:cNvPr>
          <p:cNvSpPr>
            <a:spLocks noGrp="1"/>
          </p:cNvSpPr>
          <p:nvPr>
            <p:ph type="title"/>
          </p:nvPr>
        </p:nvSpPr>
        <p:spPr/>
        <p:txBody>
          <a:bodyPr/>
          <a:lstStyle/>
          <a:p>
            <a:endParaRPr lang="uk-UA" dirty="0"/>
          </a:p>
        </p:txBody>
      </p:sp>
      <p:sp>
        <p:nvSpPr>
          <p:cNvPr id="3" name="Объект 2">
            <a:extLst>
              <a:ext uri="{FF2B5EF4-FFF2-40B4-BE49-F238E27FC236}">
                <a16:creationId xmlns:a16="http://schemas.microsoft.com/office/drawing/2014/main" id="{726C66B0-144A-4033-A5AE-02D573F574EC}"/>
              </a:ext>
            </a:extLst>
          </p:cNvPr>
          <p:cNvSpPr>
            <a:spLocks noGrp="1"/>
          </p:cNvSpPr>
          <p:nvPr>
            <p:ph idx="1"/>
          </p:nvPr>
        </p:nvSpPr>
        <p:spPr/>
        <p:txBody>
          <a:bodyPr/>
          <a:lstStyle/>
          <a:p>
            <a:endParaRPr lang="uk-UA"/>
          </a:p>
        </p:txBody>
      </p:sp>
      <p:sp>
        <p:nvSpPr>
          <p:cNvPr id="4" name="Rectangle 1">
            <a:extLst>
              <a:ext uri="{FF2B5EF4-FFF2-40B4-BE49-F238E27FC236}">
                <a16:creationId xmlns:a16="http://schemas.microsoft.com/office/drawing/2014/main" id="{F029DDF4-B036-490D-8018-A5D095C961D8}"/>
              </a:ext>
            </a:extLst>
          </p:cNvPr>
          <p:cNvSpPr>
            <a:spLocks noChangeArrowheads="1"/>
          </p:cNvSpPr>
          <p:nvPr/>
        </p:nvSpPr>
        <p:spPr bwMode="auto">
          <a:xfrm>
            <a:off x="224901" y="365125"/>
            <a:ext cx="5871099" cy="64479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CC7832"/>
                </a:solidFill>
                <a:effectLst/>
                <a:latin typeface="JetBrains Mono"/>
              </a:rPr>
              <a:t>package</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com.example.demo1</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javafx.application.Application</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javafx.scene.Group</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javafx.scene.Scene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javafx.stage.Stage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javafx.scene.text.Font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javafx.scene.text.FontPosture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javafx.scene.text.FontWeight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javafx.scene.text.Text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class</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DecorationsExample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extends</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Application</a:t>
            </a:r>
            <a:r>
              <a:rPr kumimoji="0" lang="uk-UA" altLang="uk-UA" sz="700" b="0" i="0" u="none" strike="noStrike" cap="none" normalizeH="0" baseline="0" dirty="0">
                <a:ln>
                  <a:noFill/>
                </a:ln>
                <a:solidFill>
                  <a:srgbClr val="A9B7C6"/>
                </a:solidFill>
                <a:effectLst/>
                <a:latin typeface="JetBrains Mono"/>
              </a:rPr>
              <a:t> {</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a:ln>
                  <a:noFill/>
                </a:ln>
                <a:solidFill>
                  <a:srgbClr val="BBB529"/>
                </a:solidFill>
                <a:effectLst/>
                <a:latin typeface="JetBrains Mono"/>
              </a:rPr>
              <a:t>@Override</a:t>
            </a:r>
            <a:br>
              <a:rPr kumimoji="0" lang="uk-UA" altLang="uk-UA" sz="700" b="0" i="0" u="none" strike="noStrike" cap="none" normalizeH="0" baseline="0" dirty="0">
                <a:ln>
                  <a:noFill/>
                </a:ln>
                <a:solidFill>
                  <a:srgbClr val="BBB529"/>
                </a:solidFill>
                <a:effectLst/>
                <a:latin typeface="JetBrains Mono"/>
              </a:rPr>
            </a:br>
            <a:r>
              <a:rPr kumimoji="0" lang="uk-UA" altLang="uk-UA" sz="700" b="0" i="0" u="none" strike="noStrike" cap="none" normalizeH="0" baseline="0" dirty="0">
                <a:ln>
                  <a:noFill/>
                </a:ln>
                <a:solidFill>
                  <a:srgbClr val="BBB529"/>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void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FFC66D"/>
                </a:solidFill>
                <a:effectLst/>
                <a:latin typeface="JetBrains Mono"/>
              </a:rPr>
              <a:t>start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Stage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a:t>
            </a:r>
            <a:r>
              <a:rPr kumimoji="0" lang="uk-UA" altLang="uk-UA" sz="700" b="0" i="0" u="none" strike="noStrike" cap="none" normalizeH="0" baseline="0" dirty="0">
                <a:ln>
                  <a:noFill/>
                </a:ln>
                <a:solidFill>
                  <a:srgbClr val="A9B7C6"/>
                </a:solidFill>
                <a:effectLst/>
                <a:latin typeface="JetBrains Mono"/>
              </a:rPr>
              <a:t>) {</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Text_Example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Text</a:t>
            </a:r>
            <a:r>
              <a:rPr kumimoji="0" lang="uk-UA" altLang="uk-UA" sz="700" b="0" i="0" u="none" strike="noStrike" cap="none" normalizeH="0" baseline="0" dirty="0">
                <a:ln>
                  <a:noFill/>
                </a:ln>
                <a:solidFill>
                  <a:srgbClr val="A9B7C6"/>
                </a:solidFill>
                <a:effectLst/>
                <a:latin typeface="JetBrains Mono"/>
              </a:rPr>
              <a:t> text1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Text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Hi</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how</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are</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you</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font</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text1.setFont(</a:t>
            </a:r>
            <a:r>
              <a:rPr kumimoji="0" lang="uk-UA" altLang="uk-UA" sz="700" b="0" i="0" u="none" strike="noStrike" cap="none" normalizeH="0" baseline="0" dirty="0" err="1">
                <a:ln>
                  <a:noFill/>
                </a:ln>
                <a:solidFill>
                  <a:srgbClr val="A9B7C6"/>
                </a:solidFill>
                <a:effectLst/>
                <a:latin typeface="JetBrains Mono"/>
              </a:rPr>
              <a:t>Font.</a:t>
            </a:r>
            <a:r>
              <a:rPr kumimoji="0" lang="uk-UA" altLang="uk-UA" sz="700" b="0" i="1" u="none" strike="noStrike" cap="none" normalizeH="0" baseline="0" dirty="0" err="1">
                <a:ln>
                  <a:noFill/>
                </a:ln>
                <a:solidFill>
                  <a:srgbClr val="A9B7C6"/>
                </a:solidFill>
                <a:effectLst/>
                <a:latin typeface="JetBrains Mono"/>
              </a:rPr>
              <a:t>font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verdana</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FontWeight.</a:t>
            </a:r>
            <a:r>
              <a:rPr kumimoji="0" lang="uk-UA" altLang="uk-UA" sz="700" b="0" i="1" u="none" strike="noStrike" cap="none" normalizeH="0" baseline="0" dirty="0" err="1">
                <a:ln>
                  <a:noFill/>
                </a:ln>
                <a:solidFill>
                  <a:srgbClr val="9876AA"/>
                </a:solidFill>
                <a:effectLst/>
                <a:latin typeface="JetBrains Mono"/>
              </a:rPr>
              <a:t>BOLD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FontPosture.</a:t>
            </a:r>
            <a:r>
              <a:rPr kumimoji="0" lang="uk-UA" altLang="uk-UA" sz="700" b="0" i="1" u="none" strike="noStrike" cap="none" normalizeH="0" baseline="0" dirty="0" err="1">
                <a:ln>
                  <a:noFill/>
                </a:ln>
                <a:solidFill>
                  <a:srgbClr val="9876AA"/>
                </a:solidFill>
                <a:effectLst/>
                <a:latin typeface="JetBrains Mono"/>
              </a:rPr>
              <a:t>REGULAR</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20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position</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of</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text1.setX(</a:t>
            </a:r>
            <a:r>
              <a:rPr kumimoji="0" lang="uk-UA" altLang="uk-UA" sz="700" b="0" i="0" u="none" strike="noStrike" cap="none" normalizeH="0" baseline="0" dirty="0">
                <a:ln>
                  <a:noFill/>
                </a:ln>
                <a:solidFill>
                  <a:srgbClr val="6897BB"/>
                </a:solidFill>
                <a:effectLst/>
                <a:latin typeface="JetBrains Mono"/>
              </a:rPr>
              <a:t>50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text1.setY(</a:t>
            </a:r>
            <a:r>
              <a:rPr kumimoji="0" lang="uk-UA" altLang="uk-UA" sz="700" b="0" i="0" u="none" strike="noStrike" cap="none" normalizeH="0" baseline="0" dirty="0">
                <a:ln>
                  <a:noFill/>
                </a:ln>
                <a:solidFill>
                  <a:srgbClr val="6897BB"/>
                </a:solidFill>
                <a:effectLst/>
                <a:latin typeface="JetBrains Mono"/>
              </a:rPr>
              <a:t>75</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Striking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through</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text1.setStrikethrough(</a:t>
            </a:r>
            <a:r>
              <a:rPr kumimoji="0" lang="uk-UA" altLang="uk-UA" sz="700" b="0" i="0" u="none" strike="noStrike" cap="none" normalizeH="0" baseline="0" dirty="0" err="1">
                <a:ln>
                  <a:noFill/>
                </a:ln>
                <a:solidFill>
                  <a:srgbClr val="CC7832"/>
                </a:solidFill>
                <a:effectLst/>
                <a:latin typeface="JetBrains Mono"/>
              </a:rPr>
              <a:t>true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Text_Example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Text</a:t>
            </a:r>
            <a:r>
              <a:rPr kumimoji="0" lang="uk-UA" altLang="uk-UA" sz="700" b="0" i="0" u="none" strike="noStrike" cap="none" normalizeH="0" baseline="0" dirty="0">
                <a:ln>
                  <a:noFill/>
                </a:ln>
                <a:solidFill>
                  <a:srgbClr val="A9B7C6"/>
                </a:solidFill>
                <a:effectLst/>
                <a:latin typeface="JetBrains Mono"/>
              </a:rPr>
              <a:t> text2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Text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Welcome</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to</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Tutorialspoint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font</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text2.setFont(</a:t>
            </a:r>
            <a:r>
              <a:rPr kumimoji="0" lang="uk-UA" altLang="uk-UA" sz="700" b="0" i="0" u="none" strike="noStrike" cap="none" normalizeH="0" baseline="0" dirty="0" err="1">
                <a:ln>
                  <a:noFill/>
                </a:ln>
                <a:solidFill>
                  <a:srgbClr val="A9B7C6"/>
                </a:solidFill>
                <a:effectLst/>
                <a:latin typeface="JetBrains Mono"/>
              </a:rPr>
              <a:t>Font.</a:t>
            </a:r>
            <a:r>
              <a:rPr kumimoji="0" lang="uk-UA" altLang="uk-UA" sz="700" b="0" i="1" u="none" strike="noStrike" cap="none" normalizeH="0" baseline="0" dirty="0" err="1">
                <a:ln>
                  <a:noFill/>
                </a:ln>
                <a:solidFill>
                  <a:srgbClr val="A9B7C6"/>
                </a:solidFill>
                <a:effectLst/>
                <a:latin typeface="JetBrains Mono"/>
              </a:rPr>
              <a:t>font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verdana</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FontWeight.</a:t>
            </a:r>
            <a:r>
              <a:rPr kumimoji="0" lang="uk-UA" altLang="uk-UA" sz="700" b="0" i="1" u="none" strike="noStrike" cap="none" normalizeH="0" baseline="0" dirty="0" err="1">
                <a:ln>
                  <a:noFill/>
                </a:ln>
                <a:solidFill>
                  <a:srgbClr val="9876AA"/>
                </a:solidFill>
                <a:effectLst/>
                <a:latin typeface="JetBrains Mono"/>
              </a:rPr>
              <a:t>BOLD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FontPosture.</a:t>
            </a:r>
            <a:r>
              <a:rPr kumimoji="0" lang="uk-UA" altLang="uk-UA" sz="700" b="0" i="1" u="none" strike="noStrike" cap="none" normalizeH="0" baseline="0" dirty="0" err="1">
                <a:ln>
                  <a:noFill/>
                </a:ln>
                <a:solidFill>
                  <a:srgbClr val="9876AA"/>
                </a:solidFill>
                <a:effectLst/>
                <a:latin typeface="JetBrains Mono"/>
              </a:rPr>
              <a:t>REGULAR</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20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position</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of</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text2.setX(</a:t>
            </a:r>
            <a:r>
              <a:rPr kumimoji="0" lang="uk-UA" altLang="uk-UA" sz="700" b="0" i="0" u="none" strike="noStrike" cap="none" normalizeH="0" baseline="0" dirty="0">
                <a:ln>
                  <a:noFill/>
                </a:ln>
                <a:solidFill>
                  <a:srgbClr val="6897BB"/>
                </a:solidFill>
                <a:effectLst/>
                <a:latin typeface="JetBrains Mono"/>
              </a:rPr>
              <a:t>50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text2.setY(</a:t>
            </a:r>
            <a:r>
              <a:rPr kumimoji="0" lang="uk-UA" altLang="uk-UA" sz="700" b="0" i="0" u="none" strike="noStrike" cap="none" normalizeH="0" baseline="0" dirty="0">
                <a:ln>
                  <a:noFill/>
                </a:ln>
                <a:solidFill>
                  <a:srgbClr val="6897BB"/>
                </a:solidFill>
                <a:effectLst/>
                <a:latin typeface="JetBrains Mono"/>
              </a:rPr>
              <a:t>150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underlining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text2.setUnderline(</a:t>
            </a:r>
            <a:r>
              <a:rPr kumimoji="0" lang="uk-UA" altLang="uk-UA" sz="700" b="0" i="0" u="none" strike="noStrike" cap="none" normalizeH="0" baseline="0" dirty="0" err="1">
                <a:ln>
                  <a:noFill/>
                </a:ln>
                <a:solidFill>
                  <a:srgbClr val="CC7832"/>
                </a:solidFill>
                <a:effectLst/>
                <a:latin typeface="JetBrains Mono"/>
              </a:rPr>
              <a:t>true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Group</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Group</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root</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Group</a:t>
            </a:r>
            <a:r>
              <a:rPr kumimoji="0" lang="uk-UA" altLang="uk-UA" sz="700" b="0" i="0" u="none" strike="noStrike" cap="none" normalizeH="0" baseline="0" dirty="0">
                <a:ln>
                  <a:noFill/>
                </a:ln>
                <a:solidFill>
                  <a:srgbClr val="A9B7C6"/>
                </a:solidFill>
                <a:effectLst/>
                <a:latin typeface="JetBrains Mono"/>
              </a:rPr>
              <a:t>(text1</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text2)</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scene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root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600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300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title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stage.setTitle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Decorations</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Example</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Adding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scene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stage.setScene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Displaying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contents</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of</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stage.show</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static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void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FFC66D"/>
                </a:solidFill>
                <a:effectLst/>
                <a:latin typeface="JetBrains Mono"/>
              </a:rPr>
              <a:t>main</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String</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args</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1" u="none" strike="noStrike" cap="none" normalizeH="0" baseline="0" dirty="0" err="1">
                <a:ln>
                  <a:noFill/>
                </a:ln>
                <a:solidFill>
                  <a:srgbClr val="A9B7C6"/>
                </a:solidFill>
                <a:effectLst/>
                <a:latin typeface="JetBrains Mono"/>
              </a:rPr>
              <a:t>launch</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args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a:t>
            </a:r>
            <a:endParaRPr kumimoji="0" lang="uk-UA" altLang="uk-UA" sz="1200" b="0" i="0" u="none" strike="noStrike" cap="none" normalizeH="0" baseline="0" dirty="0">
              <a:ln>
                <a:noFill/>
              </a:ln>
              <a:solidFill>
                <a:schemeClr val="tx1"/>
              </a:solidFill>
              <a:effectLst/>
              <a:latin typeface="Arial" panose="020B0604020202020204" pitchFamily="34" charset="0"/>
            </a:endParaRPr>
          </a:p>
        </p:txBody>
      </p:sp>
      <p:pic>
        <p:nvPicPr>
          <p:cNvPr id="6" name="Рисунок 5">
            <a:extLst>
              <a:ext uri="{FF2B5EF4-FFF2-40B4-BE49-F238E27FC236}">
                <a16:creationId xmlns:a16="http://schemas.microsoft.com/office/drawing/2014/main" id="{C70ABCA2-B3F8-4942-9596-C813334FCD41}"/>
              </a:ext>
            </a:extLst>
          </p:cNvPr>
          <p:cNvPicPr>
            <a:picLocks noChangeAspect="1"/>
          </p:cNvPicPr>
          <p:nvPr/>
        </p:nvPicPr>
        <p:blipFill>
          <a:blip r:embed="rId2"/>
          <a:stretch>
            <a:fillRect/>
          </a:stretch>
        </p:blipFill>
        <p:spPr>
          <a:xfrm>
            <a:off x="3550466" y="1575324"/>
            <a:ext cx="7115175" cy="3867150"/>
          </a:xfrm>
          <a:prstGeom prst="rect">
            <a:avLst/>
          </a:prstGeom>
        </p:spPr>
      </p:pic>
    </p:spTree>
    <p:extLst>
      <p:ext uri="{BB962C8B-B14F-4D97-AF65-F5344CB8AC3E}">
        <p14:creationId xmlns:p14="http://schemas.microsoft.com/office/powerpoint/2010/main" val="311841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D04BEB-0B57-4647-8D48-8C3A7E915ABC}"/>
              </a:ext>
            </a:extLst>
          </p:cNvPr>
          <p:cNvSpPr>
            <a:spLocks noGrp="1"/>
          </p:cNvSpPr>
          <p:nvPr>
            <p:ph type="title"/>
          </p:nvPr>
        </p:nvSpPr>
        <p:spPr>
          <a:xfrm>
            <a:off x="0" y="1"/>
            <a:ext cx="12192000" cy="829558"/>
          </a:xfrm>
        </p:spPr>
        <p:txBody>
          <a:bodyPr>
            <a:normAutofit/>
          </a:bodyPr>
          <a:lstStyle/>
          <a:p>
            <a:pPr algn="ctr"/>
            <a:r>
              <a:rPr lang="uk-UA" i="0" dirty="0">
                <a:solidFill>
                  <a:srgbClr val="2A2F35"/>
                </a:solidFill>
                <a:effectLst/>
                <a:latin typeface="Times New Roman" panose="02020603050405020304" pitchFamily="18" charset="0"/>
                <a:cs typeface="Times New Roman" panose="02020603050405020304" pitchFamily="18" charset="0"/>
              </a:rPr>
              <a:t>Створення 2</a:t>
            </a:r>
            <a:r>
              <a:rPr lang="en-US" i="0" dirty="0">
                <a:solidFill>
                  <a:srgbClr val="2A2F35"/>
                </a:solidFill>
                <a:effectLst/>
                <a:latin typeface="Times New Roman" panose="02020603050405020304" pitchFamily="18" charset="0"/>
                <a:cs typeface="Times New Roman" panose="02020603050405020304" pitchFamily="18" charset="0"/>
              </a:rPr>
              <a:t>D </a:t>
            </a:r>
            <a:r>
              <a:rPr lang="uk-UA" i="0" dirty="0">
                <a:solidFill>
                  <a:srgbClr val="2A2F35"/>
                </a:solidFill>
                <a:effectLst/>
                <a:latin typeface="Times New Roman" panose="02020603050405020304" pitchFamily="18" charset="0"/>
                <a:cs typeface="Times New Roman" panose="02020603050405020304" pitchFamily="18" charset="0"/>
              </a:rPr>
              <a:t>фігури</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97B4B4D-7B34-412B-9839-8EA1B1B3369F}"/>
              </a:ext>
            </a:extLst>
          </p:cNvPr>
          <p:cNvSpPr>
            <a:spLocks noGrp="1"/>
          </p:cNvSpPr>
          <p:nvPr>
            <p:ph idx="1"/>
          </p:nvPr>
        </p:nvSpPr>
        <p:spPr>
          <a:xfrm>
            <a:off x="838200" y="838552"/>
            <a:ext cx="7977326" cy="2102778"/>
          </a:xfrm>
        </p:spPr>
        <p:txBody>
          <a:bodyPr>
            <a:normAutofit/>
          </a:bodyPr>
          <a:lstStyle/>
          <a:p>
            <a:pPr marL="0" indent="0" algn="l">
              <a:buNone/>
            </a:pPr>
            <a:r>
              <a:rPr lang="ru-RU" sz="2400" b="0" i="0" dirty="0" err="1">
                <a:solidFill>
                  <a:srgbClr val="000000"/>
                </a:solidFill>
                <a:effectLst/>
                <a:latin typeface="Times New Roman" panose="02020603050405020304" pitchFamily="18" charset="0"/>
                <a:cs typeface="Times New Roman" panose="02020603050405020304" pitchFamily="18" charset="0"/>
              </a:rPr>
              <a:t>Щоб</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діаграму</a:t>
            </a:r>
            <a:r>
              <a:rPr lang="ru-RU" sz="2400" b="0" i="0" dirty="0">
                <a:solidFill>
                  <a:srgbClr val="000000"/>
                </a:solidFill>
                <a:effectLst/>
                <a:latin typeface="Times New Roman" panose="02020603050405020304" pitchFamily="18" charset="0"/>
                <a:cs typeface="Times New Roman" panose="02020603050405020304" pitchFamily="18" charset="0"/>
              </a:rPr>
              <a:t>, вам </a:t>
            </a:r>
            <a:r>
              <a:rPr lang="ru-RU" sz="2400" b="0" i="0" dirty="0" err="1">
                <a:solidFill>
                  <a:srgbClr val="000000"/>
                </a:solidFill>
                <a:effectLst/>
                <a:latin typeface="Times New Roman" panose="02020603050405020304" pitchFamily="18" charset="0"/>
                <a:cs typeface="Times New Roman" panose="02020603050405020304" pitchFamily="18" charset="0"/>
              </a:rPr>
              <a:t>потрібно</a:t>
            </a:r>
            <a:r>
              <a:rPr lang="ru-RU" sz="2400" b="0" i="0" dirty="0">
                <a:solidFill>
                  <a:srgbClr val="000000"/>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ru-RU" sz="2400" b="0" i="0" dirty="0" err="1">
                <a:solidFill>
                  <a:srgbClr val="000000"/>
                </a:solidFill>
                <a:effectLst/>
                <a:latin typeface="Times New Roman" panose="02020603050405020304" pitchFamily="18" charset="0"/>
                <a:cs typeface="Times New Roman" panose="02020603050405020304" pitchFamily="18" charset="0"/>
              </a:rPr>
              <a:t>Визначте</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відповідний</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клас</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потрібної</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форми</a:t>
            </a:r>
            <a:r>
              <a:rPr lang="ru-RU" sz="2400" b="0" i="0"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ru-RU" sz="2400" b="0" i="0" dirty="0" err="1">
                <a:solidFill>
                  <a:srgbClr val="000000"/>
                </a:solidFill>
                <a:effectLst/>
                <a:latin typeface="Times New Roman" panose="02020603050405020304" pitchFamily="18" charset="0"/>
                <a:cs typeface="Times New Roman" panose="02020603050405020304" pitchFamily="18" charset="0"/>
              </a:rPr>
              <a:t>Встановіть</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властивості</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форми</a:t>
            </a:r>
            <a:r>
              <a:rPr lang="ru-RU" sz="2400" b="0" i="0"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ru-RU" sz="2400" b="0" i="0" dirty="0">
                <a:solidFill>
                  <a:srgbClr val="000000"/>
                </a:solidFill>
                <a:effectLst/>
                <a:latin typeface="Times New Roman" panose="02020603050405020304" pitchFamily="18" charset="0"/>
                <a:cs typeface="Times New Roman" panose="02020603050405020304" pitchFamily="18" charset="0"/>
              </a:rPr>
              <a:t>Додайте </a:t>
            </a:r>
            <a:r>
              <a:rPr lang="ru-RU" sz="2400" b="0" i="0" dirty="0" err="1">
                <a:solidFill>
                  <a:srgbClr val="000000"/>
                </a:solidFill>
                <a:effectLst/>
                <a:latin typeface="Times New Roman" panose="02020603050405020304" pitchFamily="18" charset="0"/>
                <a:cs typeface="Times New Roman" panose="02020603050405020304" pitchFamily="18" charset="0"/>
              </a:rPr>
              <a:t>об'єкт</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форми</a:t>
            </a:r>
            <a:r>
              <a:rPr lang="ru-RU" sz="2400" b="0" i="0" dirty="0">
                <a:solidFill>
                  <a:srgbClr val="000000"/>
                </a:solidFill>
                <a:effectLst/>
                <a:latin typeface="Times New Roman" panose="02020603050405020304" pitchFamily="18" charset="0"/>
                <a:cs typeface="Times New Roman" panose="02020603050405020304" pitchFamily="18" charset="0"/>
              </a:rPr>
              <a:t> до </a:t>
            </a:r>
            <a:r>
              <a:rPr lang="ru-RU" sz="2400" b="0" i="0" dirty="0" err="1">
                <a:solidFill>
                  <a:srgbClr val="000000"/>
                </a:solidFill>
                <a:effectLst/>
                <a:latin typeface="Times New Roman" panose="02020603050405020304" pitchFamily="18" charset="0"/>
                <a:cs typeface="Times New Roman" panose="02020603050405020304" pitchFamily="18" charset="0"/>
              </a:rPr>
              <a:t>групи</a:t>
            </a:r>
            <a:r>
              <a:rPr lang="ru-RU" sz="2400" b="0" i="0" dirty="0">
                <a:solidFill>
                  <a:srgbClr val="000000"/>
                </a:solidFill>
                <a:effectLst/>
                <a:latin typeface="Times New Roman" panose="02020603050405020304" pitchFamily="18" charset="0"/>
                <a:cs typeface="Times New Roman" panose="02020603050405020304" pitchFamily="18" charset="0"/>
              </a:rPr>
              <a:t>.</a:t>
            </a:r>
          </a:p>
          <a:p>
            <a:endParaRPr lang="uk-UA" sz="24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D631DF7E-74E4-40F1-BEB8-88E4EC8E9911}"/>
              </a:ext>
            </a:extLst>
          </p:cNvPr>
          <p:cNvSpPr txBox="1">
            <a:spLocks/>
          </p:cNvSpPr>
          <p:nvPr/>
        </p:nvSpPr>
        <p:spPr>
          <a:xfrm>
            <a:off x="0" y="3014221"/>
            <a:ext cx="12192000" cy="829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A2F35"/>
                </a:solidFill>
                <a:latin typeface="Times New Roman" panose="02020603050405020304" pitchFamily="18" charset="0"/>
                <a:cs typeface="Times New Roman" panose="02020603050405020304" pitchFamily="18" charset="0"/>
              </a:rPr>
              <a:t>Створення відповідного класу</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AACDAB7-AEBA-4757-ABEA-710BCA917FF7}"/>
              </a:ext>
            </a:extLst>
          </p:cNvPr>
          <p:cNvSpPr txBox="1"/>
          <p:nvPr/>
        </p:nvSpPr>
        <p:spPr>
          <a:xfrm>
            <a:off x="838200" y="3916670"/>
            <a:ext cx="10719062" cy="1569660"/>
          </a:xfrm>
          <a:prstGeom prst="rect">
            <a:avLst/>
          </a:prstGeom>
          <a:noFill/>
        </p:spPr>
        <p:txBody>
          <a:bodyPr wrap="square">
            <a:spAutoFit/>
          </a:bodyPr>
          <a:lstStyle/>
          <a:p>
            <a:pPr algn="l"/>
            <a:r>
              <a:rPr lang="ru-RU" sz="2400" b="0" i="0" dirty="0" err="1">
                <a:solidFill>
                  <a:srgbClr val="000000"/>
                </a:solidFill>
                <a:effectLst/>
                <a:latin typeface="Times New Roman" panose="02020603050405020304" pitchFamily="18" charset="0"/>
                <a:cs typeface="Times New Roman" panose="02020603050405020304" pitchFamily="18" charset="0"/>
              </a:rPr>
              <a:t>Щоб</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двовимірну</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фігуру</a:t>
            </a:r>
            <a:r>
              <a:rPr lang="ru-RU" sz="2400" b="0" i="0" dirty="0">
                <a:solidFill>
                  <a:srgbClr val="000000"/>
                </a:solidFill>
                <a:effectLst/>
                <a:latin typeface="Times New Roman" panose="02020603050405020304" pitchFamily="18" charset="0"/>
                <a:cs typeface="Times New Roman" panose="02020603050405020304" pitchFamily="18" charset="0"/>
              </a:rPr>
              <a:t>, перш за все, вам </a:t>
            </a:r>
            <a:r>
              <a:rPr lang="ru-RU" sz="2400" b="0" i="0" dirty="0" err="1">
                <a:solidFill>
                  <a:srgbClr val="000000"/>
                </a:solidFill>
                <a:effectLst/>
                <a:latin typeface="Times New Roman" panose="02020603050405020304" pitchFamily="18" charset="0"/>
                <a:cs typeface="Times New Roman" panose="02020603050405020304" pitchFamily="18" charset="0"/>
              </a:rPr>
              <a:t>потрібно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екземпляр</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відповідного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класу</a:t>
            </a:r>
            <a:r>
              <a:rPr lang="ru-RU" sz="2400" b="0" i="0" dirty="0">
                <a:solidFill>
                  <a:srgbClr val="000000"/>
                </a:solidFill>
                <a:effectLst/>
                <a:latin typeface="Times New Roman" panose="02020603050405020304" pitchFamily="18" charset="0"/>
                <a:cs typeface="Times New Roman" panose="02020603050405020304" pitchFamily="18" charset="0"/>
              </a:rPr>
              <a:t>.</a:t>
            </a:r>
          </a:p>
          <a:p>
            <a:pPr algn="l"/>
            <a:r>
              <a:rPr lang="ru-RU" sz="2400" b="0" i="0" dirty="0" err="1">
                <a:solidFill>
                  <a:srgbClr val="000000"/>
                </a:solidFill>
                <a:effectLst/>
                <a:latin typeface="Times New Roman" panose="02020603050405020304" pitchFamily="18" charset="0"/>
                <a:cs typeface="Times New Roman" panose="02020603050405020304" pitchFamily="18" charset="0"/>
              </a:rPr>
              <a:t>Наприклад</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якщо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хочете</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400" b="0" i="0" dirty="0">
                <a:solidFill>
                  <a:srgbClr val="000000"/>
                </a:solidFill>
                <a:effectLst/>
                <a:latin typeface="Times New Roman" panose="02020603050405020304" pitchFamily="18" charset="0"/>
                <a:cs typeface="Times New Roman" panose="02020603050405020304" pitchFamily="18" charset="0"/>
              </a:rPr>
              <a:t> рядок, вам </a:t>
            </a:r>
            <a:r>
              <a:rPr lang="ru-RU" sz="2400" b="0" i="0" dirty="0" err="1">
                <a:solidFill>
                  <a:srgbClr val="000000"/>
                </a:solidFill>
                <a:effectLst/>
                <a:latin typeface="Times New Roman" panose="02020603050405020304" pitchFamily="18" charset="0"/>
                <a:cs typeface="Times New Roman" panose="02020603050405020304" pitchFamily="18" charset="0"/>
              </a:rPr>
              <a:t>потрібно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екземпляр</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класу</a:t>
            </a:r>
            <a:r>
              <a:rPr lang="ru-RU" sz="2400" b="0" i="0" dirty="0">
                <a:solidFill>
                  <a:srgbClr val="000000"/>
                </a:solidFill>
                <a:effectLst/>
                <a:latin typeface="Times New Roman" panose="02020603050405020304" pitchFamily="18" charset="0"/>
                <a:cs typeface="Times New Roman" panose="02020603050405020304" pitchFamily="18" charset="0"/>
              </a:rPr>
              <a:t> Line таким чином:</a:t>
            </a:r>
          </a:p>
        </p:txBody>
      </p:sp>
      <p:sp>
        <p:nvSpPr>
          <p:cNvPr id="7" name="Rectangle 1">
            <a:extLst>
              <a:ext uri="{FF2B5EF4-FFF2-40B4-BE49-F238E27FC236}">
                <a16:creationId xmlns:a16="http://schemas.microsoft.com/office/drawing/2014/main" id="{858E8CC6-A1B1-4ED6-B995-45EC6DD9681F}"/>
              </a:ext>
            </a:extLst>
          </p:cNvPr>
          <p:cNvSpPr>
            <a:spLocks noChangeArrowheads="1"/>
          </p:cNvSpPr>
          <p:nvPr/>
        </p:nvSpPr>
        <p:spPr bwMode="auto">
          <a:xfrm>
            <a:off x="838200" y="5628331"/>
            <a:ext cx="372409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a:t>
            </a:r>
            <a:r>
              <a:rPr kumimoji="0" lang="uk-UA" altLang="uk-UA"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a:t>
            </a:r>
            <a:r>
              <a:rPr kumimoji="0" lang="uk-UA" altLang="uk-UA"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2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a:t>
            </a:r>
            <a:r>
              <a:rPr kumimoji="0" lang="uk-UA" altLang="uk-UA"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420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2B2A545-0D09-4657-89E4-F689E4DF0AF4}"/>
              </a:ext>
            </a:extLst>
          </p:cNvPr>
          <p:cNvSpPr txBox="1">
            <a:spLocks/>
          </p:cNvSpPr>
          <p:nvPr/>
        </p:nvSpPr>
        <p:spPr>
          <a:xfrm>
            <a:off x="0" y="1"/>
            <a:ext cx="12192000" cy="829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i="0" dirty="0">
                <a:solidFill>
                  <a:srgbClr val="2A2F35"/>
                </a:solidFill>
                <a:effectLst/>
                <a:latin typeface="Times New Roman" panose="02020603050405020304" pitchFamily="18" charset="0"/>
                <a:cs typeface="Times New Roman" panose="02020603050405020304" pitchFamily="18" charset="0"/>
              </a:rPr>
              <a:t>Встановлення властивостей фігури</a:t>
            </a:r>
          </a:p>
        </p:txBody>
      </p:sp>
      <p:sp>
        <p:nvSpPr>
          <p:cNvPr id="6" name="TextBox 5">
            <a:extLst>
              <a:ext uri="{FF2B5EF4-FFF2-40B4-BE49-F238E27FC236}">
                <a16:creationId xmlns:a16="http://schemas.microsoft.com/office/drawing/2014/main" id="{08E5BD29-90DA-44E7-B172-BEBD60BADDF4}"/>
              </a:ext>
            </a:extLst>
          </p:cNvPr>
          <p:cNvSpPr txBox="1"/>
          <p:nvPr/>
        </p:nvSpPr>
        <p:spPr>
          <a:xfrm>
            <a:off x="596246" y="829559"/>
            <a:ext cx="11008150" cy="1938992"/>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Після створення екземпляра класу необхідно встановити властивості фігури за допомогою методів установки.</a:t>
            </a:r>
          </a:p>
          <a:p>
            <a:pPr algn="l"/>
            <a:r>
              <a:rPr lang="uk-UA" sz="2400" b="0" i="0" dirty="0">
                <a:solidFill>
                  <a:srgbClr val="000000"/>
                </a:solidFill>
                <a:effectLst/>
                <a:latin typeface="Times New Roman" panose="02020603050405020304" pitchFamily="18" charset="0"/>
                <a:cs typeface="Times New Roman" panose="02020603050405020304" pitchFamily="18" charset="0"/>
              </a:rPr>
              <a:t>Наприклад, щоб намалювати лінію, вам потрібно передати її координати </a:t>
            </a:r>
            <a:r>
              <a:rPr lang="en-US" sz="2400" b="0" i="0" dirty="0">
                <a:solidFill>
                  <a:srgbClr val="000000"/>
                </a:solidFill>
                <a:effectLst/>
                <a:latin typeface="Times New Roman" panose="02020603050405020304" pitchFamily="18" charset="0"/>
                <a:cs typeface="Times New Roman" panose="02020603050405020304" pitchFamily="18" charset="0"/>
              </a:rPr>
              <a:t>x </a:t>
            </a:r>
            <a:r>
              <a:rPr lang="uk-UA" sz="2400" b="0" i="0" dirty="0">
                <a:solidFill>
                  <a:srgbClr val="000000"/>
                </a:solidFill>
                <a:effectLst/>
                <a:latin typeface="Times New Roman" panose="02020603050405020304" pitchFamily="18" charset="0"/>
                <a:cs typeface="Times New Roman" panose="02020603050405020304" pitchFamily="18" charset="0"/>
              </a:rPr>
              <a:t>та </a:t>
            </a:r>
            <a:r>
              <a:rPr lang="en-US" sz="2400" b="0" i="0" dirty="0">
                <a:solidFill>
                  <a:srgbClr val="000000"/>
                </a:solidFill>
                <a:effectLst/>
                <a:latin typeface="Times New Roman" panose="02020603050405020304" pitchFamily="18" charset="0"/>
                <a:cs typeface="Times New Roman" panose="02020603050405020304" pitchFamily="18" charset="0"/>
              </a:rPr>
              <a:t>y </a:t>
            </a:r>
            <a:r>
              <a:rPr lang="uk-UA" sz="2400" b="0" i="0" dirty="0">
                <a:solidFill>
                  <a:srgbClr val="000000"/>
                </a:solidFill>
                <a:effectLst/>
                <a:latin typeface="Times New Roman" panose="02020603050405020304" pitchFamily="18" charset="0"/>
                <a:cs typeface="Times New Roman" panose="02020603050405020304" pitchFamily="18" charset="0"/>
              </a:rPr>
              <a:t>початкової та кінцевої точок лінії. Ви можете вказати ці значення, використовуючи їх відповідні методи встановлення таким чином:</a:t>
            </a:r>
          </a:p>
        </p:txBody>
      </p:sp>
      <p:sp>
        <p:nvSpPr>
          <p:cNvPr id="8" name="Rectangle 2">
            <a:extLst>
              <a:ext uri="{FF2B5EF4-FFF2-40B4-BE49-F238E27FC236}">
                <a16:creationId xmlns:a16="http://schemas.microsoft.com/office/drawing/2014/main" id="{32BF871A-E586-4969-B1FD-BC9BBCB72EE6}"/>
              </a:ext>
            </a:extLst>
          </p:cNvPr>
          <p:cNvSpPr>
            <a:spLocks noChangeArrowheads="1"/>
          </p:cNvSpPr>
          <p:nvPr/>
        </p:nvSpPr>
        <p:spPr bwMode="auto">
          <a:xfrm>
            <a:off x="596246" y="2944862"/>
            <a:ext cx="5851688"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Properties</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line.setStartX</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150.0f</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line.setStartY</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140.0f</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line.setEndX</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450.0f</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line.setEndY</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140.0f</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40C94066-CEC3-4E6E-90DA-973E0FE8E44E}"/>
              </a:ext>
            </a:extLst>
          </p:cNvPr>
          <p:cNvSpPr txBox="1"/>
          <p:nvPr/>
        </p:nvSpPr>
        <p:spPr>
          <a:xfrm>
            <a:off x="596246" y="5382110"/>
            <a:ext cx="11177831" cy="646331"/>
          </a:xfrm>
          <a:prstGeom prst="rect">
            <a:avLst/>
          </a:prstGeom>
          <a:noFill/>
        </p:spPr>
        <p:txBody>
          <a:bodyPr wrap="square">
            <a:spAutoFit/>
          </a:bodyPr>
          <a:lstStyle/>
          <a:p>
            <a:r>
              <a:rPr lang="ru-RU" b="0" i="0" dirty="0" err="1">
                <a:solidFill>
                  <a:srgbClr val="000000"/>
                </a:solidFill>
                <a:effectLst/>
                <a:latin typeface="Times New Roman" panose="02020603050405020304" pitchFamily="18" charset="0"/>
                <a:cs typeface="Times New Roman" panose="02020603050405020304" pitchFamily="18" charset="0"/>
              </a:rPr>
              <a:t>Нарешті</a:t>
            </a:r>
            <a:r>
              <a:rPr lang="ru-RU" b="0" i="0" dirty="0">
                <a:solidFill>
                  <a:srgbClr val="000000"/>
                </a:solidFill>
                <a:effectLst/>
                <a:latin typeface="Times New Roman" panose="02020603050405020304" pitchFamily="18" charset="0"/>
                <a:cs typeface="Times New Roman" panose="02020603050405020304" pitchFamily="18" charset="0"/>
              </a:rPr>
              <a:t>, вам </a:t>
            </a:r>
            <a:r>
              <a:rPr lang="ru-RU" b="0" i="0" dirty="0" err="1">
                <a:solidFill>
                  <a:srgbClr val="000000"/>
                </a:solidFill>
                <a:effectLst/>
                <a:latin typeface="Times New Roman" panose="02020603050405020304" pitchFamily="18" charset="0"/>
                <a:cs typeface="Times New Roman" panose="02020603050405020304" pitchFamily="18" charset="0"/>
              </a:rPr>
              <a:t>потрібно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додати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об'єкт</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форми</a:t>
            </a:r>
            <a:r>
              <a:rPr lang="ru-RU" b="0" i="0" dirty="0">
                <a:solidFill>
                  <a:srgbClr val="000000"/>
                </a:solidFill>
                <a:effectLst/>
                <a:latin typeface="Times New Roman" panose="02020603050405020304" pitchFamily="18" charset="0"/>
                <a:cs typeface="Times New Roman" panose="02020603050405020304" pitchFamily="18" charset="0"/>
              </a:rPr>
              <a:t> до </a:t>
            </a:r>
            <a:r>
              <a:rPr lang="ru-RU" b="0" i="0" dirty="0" err="1">
                <a:solidFill>
                  <a:srgbClr val="000000"/>
                </a:solidFill>
                <a:effectLst/>
                <a:latin typeface="Times New Roman" panose="02020603050405020304" pitchFamily="18" charset="0"/>
                <a:cs typeface="Times New Roman" panose="02020603050405020304" pitchFamily="18" charset="0"/>
              </a:rPr>
              <a:t>групи</a:t>
            </a:r>
            <a:r>
              <a:rPr lang="ru-RU" b="0" i="0" dirty="0">
                <a:solidFill>
                  <a:srgbClr val="000000"/>
                </a:solidFill>
                <a:effectLst/>
                <a:latin typeface="Times New Roman" panose="02020603050405020304" pitchFamily="18" charset="0"/>
                <a:cs typeface="Times New Roman" panose="02020603050405020304" pitchFamily="18" charset="0"/>
              </a:rPr>
              <a:t>, передавши </a:t>
            </a:r>
            <a:r>
              <a:rPr lang="ru-RU" b="0" i="0" dirty="0" err="1">
                <a:solidFill>
                  <a:srgbClr val="000000"/>
                </a:solidFill>
                <a:effectLst/>
                <a:latin typeface="Times New Roman" panose="02020603050405020304" pitchFamily="18" charset="0"/>
                <a:cs typeface="Times New Roman" panose="02020603050405020304" pitchFamily="18" charset="0"/>
              </a:rPr>
              <a:t>його</a:t>
            </a:r>
            <a:r>
              <a:rPr lang="ru-RU" b="0" i="0" dirty="0">
                <a:solidFill>
                  <a:srgbClr val="000000"/>
                </a:solidFill>
                <a:effectLst/>
                <a:latin typeface="Times New Roman" panose="02020603050405020304" pitchFamily="18" charset="0"/>
                <a:cs typeface="Times New Roman" panose="02020603050405020304" pitchFamily="18" charset="0"/>
              </a:rPr>
              <a:t> як параметр конструктора, як показано </a:t>
            </a:r>
            <a:r>
              <a:rPr lang="ru-RU" b="0" i="0" dirty="0" err="1">
                <a:solidFill>
                  <a:srgbClr val="000000"/>
                </a:solidFill>
                <a:effectLst/>
                <a:latin typeface="Times New Roman" panose="02020603050405020304" pitchFamily="18" charset="0"/>
                <a:cs typeface="Times New Roman" panose="02020603050405020304" pitchFamily="18" charset="0"/>
              </a:rPr>
              <a:t>нижче</a:t>
            </a:r>
            <a:r>
              <a:rPr lang="ru-RU"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12" name="Rectangle 1">
            <a:extLst>
              <a:ext uri="{FF2B5EF4-FFF2-40B4-BE49-F238E27FC236}">
                <a16:creationId xmlns:a16="http://schemas.microsoft.com/office/drawing/2014/main" id="{497F3034-98CB-4421-84F2-599519A172D9}"/>
              </a:ext>
            </a:extLst>
          </p:cNvPr>
          <p:cNvSpPr>
            <a:spLocks noChangeArrowheads="1"/>
          </p:cNvSpPr>
          <p:nvPr/>
        </p:nvSpPr>
        <p:spPr bwMode="auto">
          <a:xfrm>
            <a:off x="596246" y="6028441"/>
            <a:ext cx="4352826"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Create</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Group</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3" name="Заголовок 1">
            <a:extLst>
              <a:ext uri="{FF2B5EF4-FFF2-40B4-BE49-F238E27FC236}">
                <a16:creationId xmlns:a16="http://schemas.microsoft.com/office/drawing/2014/main" id="{0927F16C-2780-4F3F-B11A-3F45C28FCEA4}"/>
              </a:ext>
            </a:extLst>
          </p:cNvPr>
          <p:cNvSpPr>
            <a:spLocks noGrp="1"/>
          </p:cNvSpPr>
          <p:nvPr>
            <p:ph type="title"/>
          </p:nvPr>
        </p:nvSpPr>
        <p:spPr>
          <a:xfrm>
            <a:off x="0" y="4509983"/>
            <a:ext cx="12192000" cy="791851"/>
          </a:xfrm>
        </p:spPr>
        <p:txBody>
          <a:bodyPr/>
          <a:lstStyle/>
          <a:p>
            <a:pPr algn="ctr"/>
            <a:r>
              <a:rPr lang="ru-RU" i="0" dirty="0" err="1">
                <a:solidFill>
                  <a:srgbClr val="2A2F35"/>
                </a:solidFill>
                <a:effectLst/>
                <a:latin typeface="Times New Roman" panose="02020603050405020304" pitchFamily="18" charset="0"/>
                <a:cs typeface="Times New Roman" panose="02020603050405020304" pitchFamily="18" charset="0"/>
              </a:rPr>
              <a:t>Додавання</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об'єкта</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Shape</a:t>
            </a:r>
            <a:r>
              <a:rPr lang="ru-RU" i="0" dirty="0">
                <a:solidFill>
                  <a:srgbClr val="2A2F35"/>
                </a:solidFill>
                <a:effectLst/>
                <a:latin typeface="Times New Roman" panose="02020603050405020304" pitchFamily="18" charset="0"/>
                <a:cs typeface="Times New Roman" panose="02020603050405020304" pitchFamily="18" charset="0"/>
              </a:rPr>
              <a:t> до </a:t>
            </a:r>
            <a:r>
              <a:rPr lang="ru-RU" i="0" dirty="0" err="1">
                <a:solidFill>
                  <a:srgbClr val="2A2F35"/>
                </a:solidFill>
                <a:effectLst/>
                <a:latin typeface="Times New Roman" panose="02020603050405020304" pitchFamily="18" charset="0"/>
                <a:cs typeface="Times New Roman" panose="02020603050405020304" pitchFamily="18" charset="0"/>
              </a:rPr>
              <a:t>групи</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90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2807F57D-331C-49B8-9B94-FE1A168291A0}"/>
              </a:ext>
            </a:extLst>
          </p:cNvPr>
          <p:cNvGraphicFramePr>
            <a:graphicFrameLocks noGrp="1"/>
          </p:cNvGraphicFramePr>
          <p:nvPr>
            <p:ph idx="1"/>
            <p:extLst>
              <p:ext uri="{D42A27DB-BD31-4B8C-83A1-F6EECF244321}">
                <p14:modId xmlns:p14="http://schemas.microsoft.com/office/powerpoint/2010/main" val="2725649706"/>
              </p:ext>
            </p:extLst>
          </p:nvPr>
        </p:nvGraphicFramePr>
        <p:xfrm>
          <a:off x="91125" y="788677"/>
          <a:ext cx="12009749" cy="5920982"/>
        </p:xfrm>
        <a:graphic>
          <a:graphicData uri="http://schemas.openxmlformats.org/drawingml/2006/table">
            <a:tbl>
              <a:tblPr>
                <a:tableStyleId>{BC89EF96-8CEA-46FF-86C4-4CE0E7609802}</a:tableStyleId>
              </a:tblPr>
              <a:tblGrid>
                <a:gridCol w="479738">
                  <a:extLst>
                    <a:ext uri="{9D8B030D-6E8A-4147-A177-3AD203B41FA5}">
                      <a16:colId xmlns:a16="http://schemas.microsoft.com/office/drawing/2014/main" val="2996740261"/>
                    </a:ext>
                  </a:extLst>
                </a:gridCol>
                <a:gridCol w="1377258">
                  <a:extLst>
                    <a:ext uri="{9D8B030D-6E8A-4147-A177-3AD203B41FA5}">
                      <a16:colId xmlns:a16="http://schemas.microsoft.com/office/drawing/2014/main" val="1659871074"/>
                    </a:ext>
                  </a:extLst>
                </a:gridCol>
                <a:gridCol w="10152753">
                  <a:extLst>
                    <a:ext uri="{9D8B030D-6E8A-4147-A177-3AD203B41FA5}">
                      <a16:colId xmlns:a16="http://schemas.microsoft.com/office/drawing/2014/main" val="2642806793"/>
                    </a:ext>
                  </a:extLst>
                </a:gridCol>
              </a:tblGrid>
              <a:tr h="168812">
                <a:tc>
                  <a:txBody>
                    <a:bodyPr/>
                    <a:lstStyle/>
                    <a:p>
                      <a:pPr algn="ctr" fontAlgn="t"/>
                      <a:r>
                        <a:rPr lang="en-US" sz="2000" dirty="0">
                          <a:effectLst/>
                          <a:latin typeface="Times New Roman" panose="02020603050405020304" pitchFamily="18" charset="0"/>
                          <a:cs typeface="Times New Roman" panose="02020603050405020304" pitchFamily="18" charset="0"/>
                        </a:rPr>
                        <a:t>N</a:t>
                      </a:r>
                    </a:p>
                  </a:txBody>
                  <a:tcPr marL="7093" marR="7093" marT="7093" marB="7093"/>
                </a:tc>
                <a:tc>
                  <a:txBody>
                    <a:bodyPr/>
                    <a:lstStyle/>
                    <a:p>
                      <a:pPr algn="ctr" fontAlgn="t"/>
                      <a:r>
                        <a:rPr lang="uk-UA" sz="2000" dirty="0">
                          <a:effectLst/>
                          <a:latin typeface="Times New Roman" panose="02020603050405020304" pitchFamily="18" charset="0"/>
                          <a:cs typeface="Times New Roman" panose="02020603050405020304" pitchFamily="18" charset="0"/>
                        </a:rPr>
                        <a:t>Назва</a:t>
                      </a:r>
                      <a:endParaRPr lang="en-US" sz="2000" dirty="0">
                        <a:effectLst/>
                        <a:latin typeface="Times New Roman" panose="02020603050405020304" pitchFamily="18" charset="0"/>
                        <a:cs typeface="Times New Roman" panose="02020603050405020304" pitchFamily="18" charset="0"/>
                      </a:endParaRPr>
                    </a:p>
                  </a:txBody>
                  <a:tcPr marL="7093" marR="7093" marT="7093" marB="7093"/>
                </a:tc>
                <a:tc>
                  <a:txBody>
                    <a:bodyPr/>
                    <a:lstStyle/>
                    <a:p>
                      <a:pPr algn="ctr" fontAlgn="t"/>
                      <a:r>
                        <a:rPr lang="uk-UA" sz="2000" dirty="0">
                          <a:effectLst/>
                          <a:latin typeface="Times New Roman" panose="02020603050405020304" pitchFamily="18" charset="0"/>
                          <a:cs typeface="Times New Roman" panose="02020603050405020304" pitchFamily="18" charset="0"/>
                        </a:rPr>
                        <a:t>Форма і опис</a:t>
                      </a:r>
                    </a:p>
                  </a:txBody>
                  <a:tcPr marL="7093" marR="7093" marT="7093" marB="7093"/>
                </a:tc>
                <a:extLst>
                  <a:ext uri="{0D108BD9-81ED-4DB2-BD59-A6C34878D82A}">
                    <a16:rowId xmlns:a16="http://schemas.microsoft.com/office/drawing/2014/main" val="945814795"/>
                  </a:ext>
                </a:extLst>
              </a:tr>
              <a:tr h="189433">
                <a:tc>
                  <a:txBody>
                    <a:bodyPr/>
                    <a:lstStyle/>
                    <a:p>
                      <a:pPr algn="ctr" fontAlgn="t"/>
                      <a:r>
                        <a:rPr lang="uk-UA" sz="1200" dirty="0">
                          <a:effectLst/>
                          <a:latin typeface="Times New Roman" panose="02020603050405020304" pitchFamily="18" charset="0"/>
                          <a:cs typeface="Times New Roman" panose="02020603050405020304" pitchFamily="18" charset="0"/>
                        </a:rPr>
                        <a:t>1</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Лінія</a:t>
                      </a: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Лінія – це геометрична структура, що поєднує дві точки. Клас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Line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представляє лінію у площині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XY.</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3429629808"/>
                  </a:ext>
                </a:extLst>
              </a:tr>
              <a:tr h="609175">
                <a:tc>
                  <a:txBody>
                    <a:bodyPr/>
                    <a:lstStyle/>
                    <a:p>
                      <a:pPr algn="ctr" fontAlgn="t"/>
                      <a:r>
                        <a:rPr lang="uk-UA" sz="1200" dirty="0">
                          <a:effectLst/>
                          <a:latin typeface="Times New Roman" panose="02020603050405020304" pitchFamily="18" charset="0"/>
                          <a:cs typeface="Times New Roman" panose="02020603050405020304" pitchFamily="18" charset="0"/>
                        </a:rPr>
                        <a:t>2</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Прямокутник</a:t>
                      </a: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Загалом, прямокутник – це чотиристоронній багатокутник, який має дві пари паралельних та паралельних сторін з усіма внутрішніми кутами як прямі кути.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Rectangle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представлений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Rectangle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1268766667"/>
                  </a:ext>
                </a:extLst>
              </a:tr>
              <a:tr h="256315">
                <a:tc>
                  <a:txBody>
                    <a:bodyPr/>
                    <a:lstStyle/>
                    <a:p>
                      <a:pPr algn="ctr" fontAlgn="t"/>
                      <a:r>
                        <a:rPr lang="uk-UA" sz="1200" dirty="0">
                          <a:effectLst/>
                          <a:latin typeface="Times New Roman" panose="02020603050405020304" pitchFamily="18" charset="0"/>
                          <a:cs typeface="Times New Roman" panose="02020603050405020304" pitchFamily="18" charset="0"/>
                        </a:rPr>
                        <a:t>3</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Прямокутник з закругленими кутами</a:t>
                      </a:r>
                    </a:p>
                  </a:txBody>
                  <a:tcPr marL="7093" marR="7093" marT="7093" marB="7093" anchor="ctr"/>
                </a:tc>
                <a:tc>
                  <a:txBody>
                    <a:bodyPr/>
                    <a:lstStyle/>
                    <a:p>
                      <a:pPr fontAlgn="t"/>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У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JavaFX</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можна</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намалювати</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прямокутник</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або</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з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гострими</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краями,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або</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з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дугоподібними</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краями, а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прямокутник</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із</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закругленими</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краями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називається</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закругленим</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прямокутником</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2455789921"/>
                  </a:ext>
                </a:extLst>
              </a:tr>
              <a:tr h="379220">
                <a:tc>
                  <a:txBody>
                    <a:bodyPr/>
                    <a:lstStyle/>
                    <a:p>
                      <a:pPr algn="ctr" fontAlgn="t"/>
                      <a:r>
                        <a:rPr lang="uk-UA" sz="1200">
                          <a:effectLst/>
                          <a:latin typeface="Times New Roman" panose="02020603050405020304" pitchFamily="18" charset="0"/>
                          <a:cs typeface="Times New Roman" panose="02020603050405020304" pitchFamily="18" charset="0"/>
                        </a:rPr>
                        <a:t>4</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Коло</a:t>
                      </a: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Коло - це лінія, що утворює замкнутий контур, кожна точка якого знаходиться на фіксованій відстані від центральної точки. 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коло представлений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Circle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287327745"/>
                  </a:ext>
                </a:extLst>
              </a:tr>
              <a:tr h="573054">
                <a:tc>
                  <a:txBody>
                    <a:bodyPr/>
                    <a:lstStyle/>
                    <a:p>
                      <a:pPr algn="ctr" fontAlgn="t"/>
                      <a:r>
                        <a:rPr lang="uk-UA" sz="1200">
                          <a:effectLst/>
                          <a:latin typeface="Times New Roman" panose="02020603050405020304" pitchFamily="18" charset="0"/>
                          <a:cs typeface="Times New Roman" panose="02020603050405020304" pitchFamily="18" charset="0"/>
                        </a:rPr>
                        <a:t>5</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Еліпс</a:t>
                      </a:r>
                    </a:p>
                  </a:txBody>
                  <a:tcPr marL="7093" marR="7093" marT="7093" marB="7093" anchor="ctr"/>
                </a:tc>
                <a:tc>
                  <a:txBody>
                    <a:bodyPr/>
                    <a:lstStyle/>
                    <a:p>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Еліпс визначається двома точками, кожна з яких називається фокусом. Якщо взяти якусь точку на еліпсі, сума відстаней до точок фокусування буде постійною. Розмір еліпса визначається сумою цих двох відстаней.</a:t>
                      </a:r>
                    </a:p>
                    <a:p>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еліпс представлений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Ellipse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t>
                      </a:r>
                    </a:p>
                  </a:txBody>
                  <a:tcPr marL="7093" marR="7093" marT="7093" marB="7093"/>
                </a:tc>
                <a:extLst>
                  <a:ext uri="{0D108BD9-81ED-4DB2-BD59-A6C34878D82A}">
                    <a16:rowId xmlns:a16="http://schemas.microsoft.com/office/drawing/2014/main" val="201757770"/>
                  </a:ext>
                </a:extLst>
              </a:tr>
              <a:tr h="440480">
                <a:tc>
                  <a:txBody>
                    <a:bodyPr/>
                    <a:lstStyle/>
                    <a:p>
                      <a:pPr algn="ctr" fontAlgn="t"/>
                      <a:r>
                        <a:rPr lang="uk-UA" sz="1200">
                          <a:effectLst/>
                          <a:latin typeface="Times New Roman" panose="02020603050405020304" pitchFamily="18" charset="0"/>
                          <a:cs typeface="Times New Roman" panose="02020603050405020304" pitchFamily="18" charset="0"/>
                        </a:rPr>
                        <a:t>6</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Многокутник</a:t>
                      </a: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Замкнена форма, утворена поряд </a:t>
                      </a:r>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копланарних</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відрізків, з'єднаних один з одним. 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полігон представлений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Polygon</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1778666112"/>
                  </a:ext>
                </a:extLst>
              </a:tr>
            </a:tbl>
          </a:graphicData>
        </a:graphic>
      </p:graphicFrame>
      <p:sp>
        <p:nvSpPr>
          <p:cNvPr id="5" name="Заголовок 1">
            <a:extLst>
              <a:ext uri="{FF2B5EF4-FFF2-40B4-BE49-F238E27FC236}">
                <a16:creationId xmlns:a16="http://schemas.microsoft.com/office/drawing/2014/main" id="{35EBFE06-FD99-4D8C-A7EA-14E9513180C5}"/>
              </a:ext>
            </a:extLst>
          </p:cNvPr>
          <p:cNvSpPr>
            <a:spLocks noGrp="1"/>
          </p:cNvSpPr>
          <p:nvPr>
            <p:ph type="title"/>
          </p:nvPr>
        </p:nvSpPr>
        <p:spPr>
          <a:xfrm>
            <a:off x="0" y="1"/>
            <a:ext cx="12192000" cy="791851"/>
          </a:xfrm>
        </p:spPr>
        <p:txBody>
          <a:bodyPr/>
          <a:lstStyle/>
          <a:p>
            <a:pPr algn="ctr"/>
            <a:r>
              <a:rPr lang="ru-RU" i="0" dirty="0" err="1">
                <a:solidFill>
                  <a:srgbClr val="2A2F35"/>
                </a:solidFill>
                <a:effectLst/>
                <a:latin typeface="Times New Roman" panose="02020603050405020304" pitchFamily="18" charset="0"/>
                <a:cs typeface="Times New Roman" panose="02020603050405020304" pitchFamily="18" charset="0"/>
              </a:rPr>
              <a:t>Додавання</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об'єкта</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Shape</a:t>
            </a:r>
            <a:r>
              <a:rPr lang="ru-RU" i="0" dirty="0">
                <a:solidFill>
                  <a:srgbClr val="2A2F35"/>
                </a:solidFill>
                <a:effectLst/>
                <a:latin typeface="Times New Roman" panose="02020603050405020304" pitchFamily="18" charset="0"/>
                <a:cs typeface="Times New Roman" panose="02020603050405020304" pitchFamily="18" charset="0"/>
              </a:rPr>
              <a:t> до </a:t>
            </a:r>
            <a:r>
              <a:rPr lang="ru-RU" i="0" dirty="0" err="1">
                <a:solidFill>
                  <a:srgbClr val="2A2F35"/>
                </a:solidFill>
                <a:effectLst/>
                <a:latin typeface="Times New Roman" panose="02020603050405020304" pitchFamily="18" charset="0"/>
                <a:cs typeface="Times New Roman" panose="02020603050405020304" pitchFamily="18" charset="0"/>
              </a:rPr>
              <a:t>групи</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55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2FEF4C-1398-45F3-90D6-1E0FC0BA6C82}"/>
              </a:ext>
            </a:extLst>
          </p:cNvPr>
          <p:cNvSpPr>
            <a:spLocks noGrp="1"/>
          </p:cNvSpPr>
          <p:nvPr>
            <p:ph type="title"/>
          </p:nvPr>
        </p:nvSpPr>
        <p:spPr>
          <a:xfrm>
            <a:off x="0" y="1"/>
            <a:ext cx="12192000" cy="791851"/>
          </a:xfrm>
        </p:spPr>
        <p:txBody>
          <a:bodyPr/>
          <a:lstStyle/>
          <a:p>
            <a:pPr algn="ctr"/>
            <a:r>
              <a:rPr lang="ru-RU" i="0" dirty="0" err="1">
                <a:solidFill>
                  <a:srgbClr val="2A2F35"/>
                </a:solidFill>
                <a:effectLst/>
                <a:latin typeface="Times New Roman" panose="02020603050405020304" pitchFamily="18" charset="0"/>
                <a:cs typeface="Times New Roman" panose="02020603050405020304" pitchFamily="18" charset="0"/>
              </a:rPr>
              <a:t>Додавання</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об'єкта</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Shape</a:t>
            </a:r>
            <a:r>
              <a:rPr lang="ru-RU" i="0" dirty="0">
                <a:solidFill>
                  <a:srgbClr val="2A2F35"/>
                </a:solidFill>
                <a:effectLst/>
                <a:latin typeface="Times New Roman" panose="02020603050405020304" pitchFamily="18" charset="0"/>
                <a:cs typeface="Times New Roman" panose="02020603050405020304" pitchFamily="18" charset="0"/>
              </a:rPr>
              <a:t> до </a:t>
            </a:r>
            <a:r>
              <a:rPr lang="ru-RU" i="0" dirty="0" err="1">
                <a:solidFill>
                  <a:srgbClr val="2A2F35"/>
                </a:solidFill>
                <a:effectLst/>
                <a:latin typeface="Times New Roman" panose="02020603050405020304" pitchFamily="18" charset="0"/>
                <a:cs typeface="Times New Roman" panose="02020603050405020304" pitchFamily="18" charset="0"/>
              </a:rPr>
              <a:t>групи</a:t>
            </a:r>
            <a:endParaRPr lang="uk-UA" dirty="0">
              <a:latin typeface="Times New Roman" panose="02020603050405020304" pitchFamily="18" charset="0"/>
              <a:cs typeface="Times New Roman" panose="02020603050405020304" pitchFamily="18" charset="0"/>
            </a:endParaRPr>
          </a:p>
        </p:txBody>
      </p:sp>
      <p:graphicFrame>
        <p:nvGraphicFramePr>
          <p:cNvPr id="7" name="Таблица 6">
            <a:extLst>
              <a:ext uri="{FF2B5EF4-FFF2-40B4-BE49-F238E27FC236}">
                <a16:creationId xmlns:a16="http://schemas.microsoft.com/office/drawing/2014/main" id="{C7F25CF3-B596-42C9-93FA-70652465ED83}"/>
              </a:ext>
            </a:extLst>
          </p:cNvPr>
          <p:cNvGraphicFramePr>
            <a:graphicFrameLocks noGrp="1"/>
          </p:cNvGraphicFramePr>
          <p:nvPr>
            <p:extLst>
              <p:ext uri="{D42A27DB-BD31-4B8C-83A1-F6EECF244321}">
                <p14:modId xmlns:p14="http://schemas.microsoft.com/office/powerpoint/2010/main" val="4185011678"/>
              </p:ext>
            </p:extLst>
          </p:nvPr>
        </p:nvGraphicFramePr>
        <p:xfrm>
          <a:off x="84841" y="713687"/>
          <a:ext cx="12009749" cy="5266716"/>
        </p:xfrm>
        <a:graphic>
          <a:graphicData uri="http://schemas.openxmlformats.org/drawingml/2006/table">
            <a:tbl>
              <a:tblPr>
                <a:tableStyleId>{BC89EF96-8CEA-46FF-86C4-4CE0E7609802}</a:tableStyleId>
              </a:tblPr>
              <a:tblGrid>
                <a:gridCol w="479738">
                  <a:extLst>
                    <a:ext uri="{9D8B030D-6E8A-4147-A177-3AD203B41FA5}">
                      <a16:colId xmlns:a16="http://schemas.microsoft.com/office/drawing/2014/main" val="3563443242"/>
                    </a:ext>
                  </a:extLst>
                </a:gridCol>
                <a:gridCol w="1377258">
                  <a:extLst>
                    <a:ext uri="{9D8B030D-6E8A-4147-A177-3AD203B41FA5}">
                      <a16:colId xmlns:a16="http://schemas.microsoft.com/office/drawing/2014/main" val="4094926222"/>
                    </a:ext>
                  </a:extLst>
                </a:gridCol>
                <a:gridCol w="10152753">
                  <a:extLst>
                    <a:ext uri="{9D8B030D-6E8A-4147-A177-3AD203B41FA5}">
                      <a16:colId xmlns:a16="http://schemas.microsoft.com/office/drawing/2014/main" val="3320860759"/>
                    </a:ext>
                  </a:extLst>
                </a:gridCol>
              </a:tblGrid>
              <a:tr h="164112">
                <a:tc>
                  <a:txBody>
                    <a:bodyPr/>
                    <a:lstStyle/>
                    <a:p>
                      <a:pPr algn="ctr" fontAlgn="t"/>
                      <a:r>
                        <a:rPr lang="en-US" sz="2000" dirty="0">
                          <a:effectLst/>
                          <a:latin typeface="Times New Roman" panose="02020603050405020304" pitchFamily="18" charset="0"/>
                          <a:cs typeface="Times New Roman" panose="02020603050405020304" pitchFamily="18" charset="0"/>
                        </a:rPr>
                        <a:t>N</a:t>
                      </a:r>
                    </a:p>
                  </a:txBody>
                  <a:tcPr marL="7093" marR="7093" marT="7093" marB="7093"/>
                </a:tc>
                <a:tc>
                  <a:txBody>
                    <a:bodyPr/>
                    <a:lstStyle/>
                    <a:p>
                      <a:pPr algn="ctr" fontAlgn="t"/>
                      <a:r>
                        <a:rPr lang="uk-UA" sz="2000" dirty="0">
                          <a:effectLst/>
                          <a:latin typeface="Times New Roman" panose="02020603050405020304" pitchFamily="18" charset="0"/>
                          <a:cs typeface="Times New Roman" panose="02020603050405020304" pitchFamily="18" charset="0"/>
                        </a:rPr>
                        <a:t>Назва</a:t>
                      </a:r>
                      <a:endParaRPr lang="en-US" sz="2000" dirty="0">
                        <a:effectLst/>
                        <a:latin typeface="Times New Roman" panose="02020603050405020304" pitchFamily="18" charset="0"/>
                        <a:cs typeface="Times New Roman" panose="02020603050405020304" pitchFamily="18" charset="0"/>
                      </a:endParaRPr>
                    </a:p>
                  </a:txBody>
                  <a:tcPr marL="7093" marR="7093" marT="7093" marB="7093"/>
                </a:tc>
                <a:tc>
                  <a:txBody>
                    <a:bodyPr/>
                    <a:lstStyle/>
                    <a:p>
                      <a:pPr algn="ctr" fontAlgn="t"/>
                      <a:r>
                        <a:rPr lang="uk-UA" sz="2000" dirty="0">
                          <a:effectLst/>
                          <a:latin typeface="Times New Roman" panose="02020603050405020304" pitchFamily="18" charset="0"/>
                          <a:cs typeface="Times New Roman" panose="02020603050405020304" pitchFamily="18" charset="0"/>
                        </a:rPr>
                        <a:t>Форма і опис</a:t>
                      </a:r>
                    </a:p>
                  </a:txBody>
                  <a:tcPr marL="7093" marR="7093" marT="7093" marB="7093"/>
                </a:tc>
                <a:extLst>
                  <a:ext uri="{0D108BD9-81ED-4DB2-BD59-A6C34878D82A}">
                    <a16:rowId xmlns:a16="http://schemas.microsoft.com/office/drawing/2014/main" val="2346139476"/>
                  </a:ext>
                </a:extLst>
              </a:tr>
              <a:tr h="377265">
                <a:tc>
                  <a:txBody>
                    <a:bodyPr/>
                    <a:lstStyle/>
                    <a:p>
                      <a:pPr algn="ctr" fontAlgn="t"/>
                      <a:r>
                        <a:rPr lang="uk-UA" sz="1200" dirty="0">
                          <a:effectLst/>
                          <a:latin typeface="Times New Roman" panose="02020603050405020304" pitchFamily="18" charset="0"/>
                          <a:cs typeface="Times New Roman" panose="02020603050405020304" pitchFamily="18" charset="0"/>
                        </a:rPr>
                        <a:t>7</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Ломана</a:t>
                      </a:r>
                    </a:p>
                  </a:txBody>
                  <a:tcPr marL="7093" marR="7093" marT="7093" marB="7093" anchor="ctr"/>
                </a:tc>
                <a:tc>
                  <a:txBody>
                    <a:bodyPr/>
                    <a:lstStyle/>
                    <a:p>
                      <a:pPr fontAlgn="t"/>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Полілінія</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це той же багатокутник, за винятком того, що </a:t>
                      </a:r>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полілінію</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не закрито в кінці. Або безперервна лінія, що складається з одного або кількох відрізків. 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Polyline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представлений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Polygon</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2472772622"/>
                  </a:ext>
                </a:extLst>
              </a:tr>
              <a:tr h="440480">
                <a:tc>
                  <a:txBody>
                    <a:bodyPr/>
                    <a:lstStyle/>
                    <a:p>
                      <a:pPr algn="ctr" fontAlgn="t"/>
                      <a:r>
                        <a:rPr lang="uk-UA" sz="1200">
                          <a:effectLst/>
                          <a:latin typeface="Times New Roman" panose="02020603050405020304" pitchFamily="18" charset="0"/>
                          <a:cs typeface="Times New Roman" panose="02020603050405020304" pitchFamily="18" charset="0"/>
                        </a:rPr>
                        <a:t>8</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Кубічна крива</a:t>
                      </a:r>
                    </a:p>
                  </a:txBody>
                  <a:tcPr marL="7093" marR="7093" marT="7093" marB="7093" anchor="ctr"/>
                </a:tc>
                <a:tc>
                  <a:txBody>
                    <a:bodyPr/>
                    <a:lstStyle/>
                    <a:p>
                      <a:pPr fontAlgn="t"/>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Кубична</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крива – це параметрична крива </a:t>
                      </a:r>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Безьє</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у площині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XY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крива ступеня 3. 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кубічна крива представлена ​​класом з ім'ям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CubicCurve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81351091"/>
                  </a:ext>
                </a:extLst>
              </a:tr>
              <a:tr h="396135">
                <a:tc>
                  <a:txBody>
                    <a:bodyPr/>
                    <a:lstStyle/>
                    <a:p>
                      <a:pPr algn="ctr" fontAlgn="t"/>
                      <a:r>
                        <a:rPr lang="uk-UA" sz="1200" dirty="0">
                          <a:effectLst/>
                          <a:latin typeface="Times New Roman" panose="02020603050405020304" pitchFamily="18" charset="0"/>
                          <a:cs typeface="Times New Roman" panose="02020603050405020304" pitchFamily="18" charset="0"/>
                        </a:rPr>
                        <a:t>9</a:t>
                      </a:r>
                    </a:p>
                  </a:txBody>
                  <a:tcPr marL="7093" marR="7093" marT="7093" marB="7093" anchor="ctr"/>
                </a:tc>
                <a:tc>
                  <a:txBody>
                    <a:bodyPr/>
                    <a:lstStyle/>
                    <a:p>
                      <a:pPr algn="ctr" fontAlgn="t"/>
                      <a:r>
                        <a:rPr lang="en-US" sz="1400" dirty="0" err="1">
                          <a:effectLst/>
                          <a:latin typeface="Times New Roman" panose="02020603050405020304" pitchFamily="18" charset="0"/>
                          <a:cs typeface="Times New Roman" panose="02020603050405020304" pitchFamily="18" charset="0"/>
                        </a:rPr>
                        <a:t>QuadCurve</a:t>
                      </a:r>
                      <a:endParaRPr lang="uk-UA" sz="1400" dirty="0">
                        <a:effectLst/>
                        <a:latin typeface="Times New Roman" panose="02020603050405020304" pitchFamily="18" charset="0"/>
                        <a:cs typeface="Times New Roman" panose="02020603050405020304" pitchFamily="18" charset="0"/>
                      </a:endParaRP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Квадратична крива – це параметрична крива </a:t>
                      </a:r>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Безьє</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у площині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XY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крива ступеня 2.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QuadCurve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представлений класом з ім'ям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QuadCurve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1326637058"/>
                  </a:ext>
                </a:extLst>
              </a:tr>
              <a:tr h="360697">
                <a:tc>
                  <a:txBody>
                    <a:bodyPr/>
                    <a:lstStyle/>
                    <a:p>
                      <a:pPr algn="ctr" fontAlgn="t"/>
                      <a:r>
                        <a:rPr lang="uk-UA" sz="1200" dirty="0">
                          <a:effectLst/>
                          <a:latin typeface="Times New Roman" panose="02020603050405020304" pitchFamily="18" charset="0"/>
                          <a:cs typeface="Times New Roman" panose="02020603050405020304" pitchFamily="18" charset="0"/>
                        </a:rPr>
                        <a:t>10</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Дуга</a:t>
                      </a: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Дуга є частиною кривої. 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дуга представлена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Arc</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На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додаток</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до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цього</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ми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можемо</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намалювати</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три типи дуги </a:t>
                      </a:r>
                      <a:r>
                        <a:rPr lang="ru-RU" sz="2000" b="1" i="0" kern="1200" dirty="0">
                          <a:solidFill>
                            <a:schemeClr val="tx1"/>
                          </a:solidFill>
                          <a:effectLst/>
                          <a:latin typeface="Times New Roman" panose="02020603050405020304" pitchFamily="18" charset="0"/>
                          <a:ea typeface="+mn-ea"/>
                          <a:cs typeface="Times New Roman" panose="02020603050405020304" pitchFamily="18" charset="0"/>
                        </a:rPr>
                        <a:t>Open, </a:t>
                      </a:r>
                      <a:r>
                        <a:rPr lang="ru-RU" sz="2000" b="1" i="0" kern="1200" dirty="0" err="1">
                          <a:solidFill>
                            <a:schemeClr val="tx1"/>
                          </a:solidFill>
                          <a:effectLst/>
                          <a:latin typeface="Times New Roman" panose="02020603050405020304" pitchFamily="18" charset="0"/>
                          <a:ea typeface="+mn-ea"/>
                          <a:cs typeface="Times New Roman" panose="02020603050405020304" pitchFamily="18" charset="0"/>
                        </a:rPr>
                        <a:t>Chord</a:t>
                      </a:r>
                      <a:r>
                        <a:rPr lang="ru-RU" sz="2000" b="1"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1" i="0" kern="1200" dirty="0" err="1">
                          <a:solidFill>
                            <a:schemeClr val="tx1"/>
                          </a:solidFill>
                          <a:effectLst/>
                          <a:latin typeface="Times New Roman" panose="02020603050405020304" pitchFamily="18" charset="0"/>
                          <a:ea typeface="+mn-ea"/>
                          <a:cs typeface="Times New Roman" panose="02020603050405020304" pitchFamily="18" charset="0"/>
                        </a:rPr>
                        <a:t>Round</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a:t>
                      </a:r>
                      <a:r>
                        <a:rPr lang="ru-RU" sz="2000" dirty="0">
                          <a:effectLst/>
                          <a:latin typeface="Times New Roman" panose="02020603050405020304" pitchFamily="18" charset="0"/>
                          <a:cs typeface="Times New Roman" panose="02020603050405020304" pitchFamily="18" charset="0"/>
                        </a:rPr>
                        <a:t>.</a:t>
                      </a:r>
                    </a:p>
                  </a:txBody>
                  <a:tcPr marL="7093" marR="7093" marT="7093" marB="7093"/>
                </a:tc>
                <a:extLst>
                  <a:ext uri="{0D108BD9-81ED-4DB2-BD59-A6C34878D82A}">
                    <a16:rowId xmlns:a16="http://schemas.microsoft.com/office/drawing/2014/main" val="3389469722"/>
                  </a:ext>
                </a:extLst>
              </a:tr>
              <a:tr h="563827">
                <a:tc>
                  <a:txBody>
                    <a:bodyPr/>
                    <a:lstStyle/>
                    <a:p>
                      <a:pPr algn="ctr" fontAlgn="t"/>
                      <a:r>
                        <a:rPr lang="uk-UA" sz="1200" dirty="0">
                          <a:effectLst/>
                          <a:latin typeface="Times New Roman" panose="02020603050405020304" pitchFamily="18" charset="0"/>
                          <a:cs typeface="Times New Roman" panose="02020603050405020304" pitchFamily="18" charset="0"/>
                        </a:rPr>
                        <a:t>11</a:t>
                      </a:r>
                    </a:p>
                  </a:txBody>
                  <a:tcPr marL="7093" marR="7093" marT="7093" marB="7093" anchor="ctr"/>
                </a:tc>
                <a:tc>
                  <a:txBody>
                    <a:bodyPr/>
                    <a:lstStyle/>
                    <a:p>
                      <a:pPr algn="ctr" fontAlgn="t"/>
                      <a:r>
                        <a:rPr lang="en-US" sz="1400" dirty="0" err="1">
                          <a:effectLst/>
                          <a:latin typeface="Times New Roman" panose="02020603050405020304" pitchFamily="18" charset="0"/>
                          <a:cs typeface="Times New Roman" panose="02020603050405020304" pitchFamily="18" charset="0"/>
                        </a:rPr>
                        <a:t>SVGPath</a:t>
                      </a:r>
                      <a:endParaRPr lang="uk-UA" sz="1400" dirty="0">
                        <a:effectLst/>
                        <a:latin typeface="Times New Roman" panose="02020603050405020304" pitchFamily="18" charset="0"/>
                        <a:cs typeface="Times New Roman" panose="02020603050405020304" pitchFamily="18" charset="0"/>
                      </a:endParaRP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ми можемо створювати зображення, аналізуючи шляхи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SVG.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Такі фігури представлені класом з ім'ям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SVGPath</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має властивість з ім'ям </a:t>
                      </a:r>
                      <a:r>
                        <a:rPr lang="uk-UA" sz="2000" b="1" i="0" kern="1200" dirty="0">
                          <a:solidFill>
                            <a:schemeClr val="tx1"/>
                          </a:solidFill>
                          <a:effectLst/>
                          <a:latin typeface="Times New Roman" panose="02020603050405020304" pitchFamily="18" charset="0"/>
                          <a:ea typeface="+mn-ea"/>
                          <a:cs typeface="Times New Roman" panose="02020603050405020304" pitchFamily="18" charset="0"/>
                        </a:rPr>
                        <a:t>вмісту</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типу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String.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 являє собою рядок кодування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SVG Path,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з якого має бути отримане зображення.</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2209935553"/>
                  </a:ext>
                </a:extLst>
              </a:tr>
            </a:tbl>
          </a:graphicData>
        </a:graphic>
      </p:graphicFrame>
    </p:spTree>
    <p:extLst>
      <p:ext uri="{BB962C8B-B14F-4D97-AF65-F5344CB8AC3E}">
        <p14:creationId xmlns:p14="http://schemas.microsoft.com/office/powerpoint/2010/main" val="81648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6DD31B-24E0-4B52-9852-57A8392337E8}"/>
              </a:ext>
            </a:extLst>
          </p:cNvPr>
          <p:cNvSpPr>
            <a:spLocks noGrp="1"/>
          </p:cNvSpPr>
          <p:nvPr>
            <p:ph type="title"/>
          </p:nvPr>
        </p:nvSpPr>
        <p:spPr>
          <a:xfrm>
            <a:off x="0" y="1"/>
            <a:ext cx="12192000" cy="681036"/>
          </a:xfrm>
        </p:spPr>
        <p:txBody>
          <a:bodyPr>
            <a:normAutofit/>
          </a:bodyPr>
          <a:lstStyle/>
          <a:p>
            <a:pPr algn="ctr"/>
            <a:r>
              <a:rPr lang="uk-UA" sz="4000" i="0" dirty="0">
                <a:solidFill>
                  <a:srgbClr val="2A2F35"/>
                </a:solidFill>
                <a:effectLst/>
                <a:latin typeface="Times New Roman" panose="02020603050405020304" pitchFamily="18" charset="0"/>
                <a:cs typeface="Times New Roman" panose="02020603050405020304" pitchFamily="18" charset="0"/>
              </a:rPr>
              <a:t>Малювання більшої кількості фігур через клас </a:t>
            </a:r>
            <a:r>
              <a:rPr lang="en-US" sz="4000" i="0" dirty="0">
                <a:solidFill>
                  <a:srgbClr val="2A2F35"/>
                </a:solidFill>
                <a:effectLst/>
                <a:latin typeface="Times New Roman" panose="02020603050405020304" pitchFamily="18" charset="0"/>
                <a:cs typeface="Times New Roman" panose="02020603050405020304" pitchFamily="18" charset="0"/>
              </a:rPr>
              <a:t>Path</a:t>
            </a:r>
            <a:endParaRPr lang="uk-UA" sz="40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43F2AA2-C457-4BCF-94D1-67C30ABCF4BE}"/>
              </a:ext>
            </a:extLst>
          </p:cNvPr>
          <p:cNvSpPr>
            <a:spLocks noGrp="1"/>
          </p:cNvSpPr>
          <p:nvPr>
            <p:ph idx="1"/>
          </p:nvPr>
        </p:nvSpPr>
        <p:spPr>
          <a:xfrm>
            <a:off x="838200" y="1005493"/>
            <a:ext cx="10515600" cy="4351338"/>
          </a:xfrm>
        </p:spPr>
        <p:txBody>
          <a:bodyPr/>
          <a:lstStyle/>
          <a:p>
            <a:pPr marL="0" indent="0" algn="l">
              <a:buNone/>
            </a:pPr>
            <a:r>
              <a:rPr lang="uk-UA" b="0" i="0" dirty="0">
                <a:solidFill>
                  <a:srgbClr val="000000"/>
                </a:solidFill>
                <a:effectLst/>
                <a:latin typeface="-apple-system"/>
              </a:rPr>
              <a:t>Але тільки цих зумовлених форм недостатньо для створення більш </a:t>
            </a:r>
            <a:r>
              <a:rPr lang="uk-UA" b="1" i="0" dirty="0">
                <a:solidFill>
                  <a:srgbClr val="000000"/>
                </a:solidFill>
                <a:effectLst/>
                <a:latin typeface="-apple-system"/>
              </a:rPr>
              <a:t>складних</a:t>
            </a:r>
            <a:r>
              <a:rPr lang="uk-UA" b="0" i="0" dirty="0">
                <a:solidFill>
                  <a:srgbClr val="000000"/>
                </a:solidFill>
                <a:effectLst/>
                <a:latin typeface="-apple-system"/>
              </a:rPr>
              <a:t> форм, крім примітивів, що надаються </a:t>
            </a:r>
            <a:r>
              <a:rPr lang="en-US" b="1" i="0" dirty="0" err="1">
                <a:solidFill>
                  <a:srgbClr val="000000"/>
                </a:solidFill>
                <a:effectLst/>
                <a:latin typeface="-apple-system"/>
              </a:rPr>
              <a:t>javafx.shape</a:t>
            </a:r>
            <a:r>
              <a:rPr lang="en-US" b="1" i="0" dirty="0">
                <a:solidFill>
                  <a:srgbClr val="000000"/>
                </a:solidFill>
                <a:effectLst/>
                <a:latin typeface="-apple-system"/>
              </a:rPr>
              <a:t> </a:t>
            </a:r>
            <a:r>
              <a:rPr lang="uk-UA" b="1" i="0" dirty="0">
                <a:solidFill>
                  <a:srgbClr val="000000"/>
                </a:solidFill>
                <a:effectLst/>
                <a:latin typeface="-apple-system"/>
              </a:rPr>
              <a:t>пакетом</a:t>
            </a:r>
            <a:r>
              <a:rPr lang="uk-UA" b="0" i="0" dirty="0">
                <a:solidFill>
                  <a:srgbClr val="000000"/>
                </a:solidFill>
                <a:effectLst/>
                <a:latin typeface="-apple-system"/>
              </a:rPr>
              <a:t> .</a:t>
            </a:r>
          </a:p>
          <a:p>
            <a:pPr marL="0" indent="0" algn="l">
              <a:buNone/>
            </a:pPr>
            <a:r>
              <a:rPr lang="uk-UA" b="0" i="0" dirty="0">
                <a:solidFill>
                  <a:srgbClr val="000000"/>
                </a:solidFill>
                <a:effectLst/>
                <a:latin typeface="-apple-system"/>
              </a:rPr>
              <a:t>Наприклад, якщо ви хочете намалювати графічний елемент, як показано на наступній діаграмі, ви не можете покладатися на ці прості форми.</a:t>
            </a:r>
          </a:p>
          <a:p>
            <a:endParaRPr lang="uk-UA" dirty="0"/>
          </a:p>
        </p:txBody>
      </p:sp>
      <p:pic>
        <p:nvPicPr>
          <p:cNvPr id="5" name="Рисунок 4">
            <a:extLst>
              <a:ext uri="{FF2B5EF4-FFF2-40B4-BE49-F238E27FC236}">
                <a16:creationId xmlns:a16="http://schemas.microsoft.com/office/drawing/2014/main" id="{86CD812A-1E0C-4192-9020-358F18ABDEAA}"/>
              </a:ext>
            </a:extLst>
          </p:cNvPr>
          <p:cNvPicPr>
            <a:picLocks noChangeAspect="1"/>
          </p:cNvPicPr>
          <p:nvPr/>
        </p:nvPicPr>
        <p:blipFill>
          <a:blip r:embed="rId2"/>
          <a:stretch>
            <a:fillRect/>
          </a:stretch>
        </p:blipFill>
        <p:spPr>
          <a:xfrm>
            <a:off x="4243387" y="3429000"/>
            <a:ext cx="3705225" cy="3209925"/>
          </a:xfrm>
          <a:prstGeom prst="rect">
            <a:avLst/>
          </a:prstGeom>
        </p:spPr>
      </p:pic>
    </p:spTree>
    <p:extLst>
      <p:ext uri="{BB962C8B-B14F-4D97-AF65-F5344CB8AC3E}">
        <p14:creationId xmlns:p14="http://schemas.microsoft.com/office/powerpoint/2010/main" val="114918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5A3318-05DF-4D4A-B56B-47C700FA6648}"/>
              </a:ext>
            </a:extLst>
          </p:cNvPr>
          <p:cNvSpPr>
            <a:spLocks noGrp="1"/>
          </p:cNvSpPr>
          <p:nvPr>
            <p:ph type="title"/>
          </p:nvPr>
        </p:nvSpPr>
        <p:spPr>
          <a:xfrm>
            <a:off x="0" y="1"/>
            <a:ext cx="12192000" cy="895545"/>
          </a:xfrm>
        </p:spPr>
        <p:txBody>
          <a:bodyPr/>
          <a:lstStyle/>
          <a:p>
            <a:pPr algn="ctr"/>
            <a:r>
              <a:rPr lang="uk-UA" i="0" dirty="0">
                <a:solidFill>
                  <a:srgbClr val="2A2F35"/>
                </a:solidFill>
                <a:effectLst/>
                <a:latin typeface="Times New Roman" panose="02020603050405020304" pitchFamily="18" charset="0"/>
                <a:cs typeface="Times New Roman" panose="02020603050405020304" pitchFamily="18" charset="0"/>
              </a:rPr>
              <a:t>Шлях Клас</a:t>
            </a:r>
            <a:endParaRPr lang="uk-U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7A4D301-26E1-4877-9AD6-BE7A24593A0E}"/>
              </a:ext>
            </a:extLst>
          </p:cNvPr>
          <p:cNvSpPr>
            <a:spLocks noChangeArrowheads="1"/>
          </p:cNvSpPr>
          <p:nvPr/>
        </p:nvSpPr>
        <p:spPr bwMode="auto">
          <a:xfrm>
            <a:off x="216816" y="1120215"/>
            <a:ext cx="11896627" cy="5296301"/>
          </a:xfrm>
          <a:prstGeom prst="rect">
            <a:avLst/>
          </a:prstGeom>
          <a:noFill/>
          <a:ln>
            <a:noFill/>
          </a:ln>
          <a:effec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Для малювання таких складних структур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JavaFX</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надає клас з ім'ям </a:t>
            </a:r>
            <a:r>
              <a:rPr kumimoji="0" lang="uk-UA" altLang="uk-UA" sz="24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Path</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Цей клас є геометричним контуром форми.</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Він прикріплений до списку, який містить різні </a:t>
            </a:r>
            <a:r>
              <a:rPr kumimoji="0" lang="uk-UA" altLang="uk-UA"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елементи шляху,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такі як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LineTo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HlineTo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VlineTo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ArcTo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QuadCurveTo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CubicCurveTo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Під час створення екземпляра цей клас створює шлях з урахуванням заданих елементів шляху.</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 можете передати елементи шляху цьому класу при його створенні таким чином:</a:t>
            </a:r>
            <a:endParaRPr kumimoji="0" lang="uk-UA" altLang="uk-UA"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myshape</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new</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(pathElement1, pathElement2, pathElement3); </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Або ви можете отримати список і додати всі елементи шляху, використовуючи </a:t>
            </a:r>
            <a:r>
              <a:rPr kumimoji="0" lang="uk-UA" altLang="uk-UA"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метод </a:t>
            </a:r>
            <a:r>
              <a:rPr kumimoji="0" lang="uk-UA" altLang="uk-UA" sz="24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addAll</a:t>
            </a:r>
            <a:r>
              <a:rPr kumimoji="0" lang="uk-UA" altLang="uk-UA"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наступним чином:</a:t>
            </a:r>
            <a:endParaRPr kumimoji="0" lang="uk-UA" altLang="uk-UA"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myshape</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new</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endParaRPr kumimoji="0" lang="en-US"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myshape.getElements</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addAll</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(pathElement1, pathElement2, pathElement3); </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 також можете додавати елементи окремо, використовуючи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 –</a:t>
            </a:r>
            <a:endParaRPr kumimoji="0" lang="uk-UA" altLang="uk-UA"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myshape</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new</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endParaRPr kumimoji="0" lang="en-US"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myshape.getElements</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add</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(pathElement1);</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3354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D949C1-325A-48ED-913C-10124B194FA6}"/>
              </a:ext>
            </a:extLst>
          </p:cNvPr>
          <p:cNvSpPr txBox="1"/>
          <p:nvPr/>
        </p:nvSpPr>
        <p:spPr>
          <a:xfrm>
            <a:off x="307942" y="758760"/>
            <a:ext cx="11576116" cy="6001643"/>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Елемент </a:t>
            </a:r>
            <a:r>
              <a:rPr lang="en-US" sz="2400" b="0" i="0" dirty="0">
                <a:solidFill>
                  <a:srgbClr val="000000"/>
                </a:solidFill>
                <a:effectLst/>
                <a:latin typeface="Times New Roman" panose="02020603050405020304" pitchFamily="18" charset="0"/>
                <a:cs typeface="Times New Roman" panose="02020603050405020304" pitchFamily="18" charset="0"/>
              </a:rPr>
              <a:t>Path </a:t>
            </a:r>
            <a:r>
              <a:rPr lang="en-US" sz="2400" b="1" i="0" dirty="0" err="1">
                <a:solidFill>
                  <a:srgbClr val="000000"/>
                </a:solidFill>
                <a:effectLst/>
                <a:latin typeface="Times New Roman" panose="02020603050405020304" pitchFamily="18" charset="0"/>
                <a:cs typeface="Times New Roman" panose="02020603050405020304" pitchFamily="18" charset="0"/>
              </a:rPr>
              <a:t>MoveTo</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використовується для переміщення поточної позиції шляху у вказану точку. Зазвичай використовується для встановлення початкової точки фігури, намальованої за допомогою елементів контуру.</a:t>
            </a:r>
          </a:p>
          <a:p>
            <a:pPr algn="l"/>
            <a:r>
              <a:rPr lang="uk-UA" sz="2400" b="0" i="0" dirty="0">
                <a:solidFill>
                  <a:srgbClr val="000000"/>
                </a:solidFill>
                <a:effectLst/>
                <a:latin typeface="Times New Roman" panose="02020603050405020304" pitchFamily="18" charset="0"/>
                <a:cs typeface="Times New Roman" panose="02020603050405020304" pitchFamily="18" charset="0"/>
              </a:rPr>
              <a:t>Він представлений класом </a:t>
            </a:r>
            <a:r>
              <a:rPr lang="en-US" sz="2400" b="1" i="0" dirty="0" err="1">
                <a:solidFill>
                  <a:srgbClr val="000000"/>
                </a:solidFill>
                <a:effectLst/>
                <a:latin typeface="Times New Roman" panose="02020603050405020304" pitchFamily="18" charset="0"/>
                <a:cs typeface="Times New Roman" panose="02020603050405020304" pitchFamily="18" charset="0"/>
              </a:rPr>
              <a:t>LineTo</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із 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javafx.scene.shape</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Він має дві властивості подвійного типу, а саме –</a:t>
            </a:r>
          </a:p>
          <a:p>
            <a:pPr algn="l">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X</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координата </a:t>
            </a:r>
            <a:r>
              <a:rPr lang="en-US" sz="2400" b="0" i="0" dirty="0">
                <a:solidFill>
                  <a:srgbClr val="000000"/>
                </a:solidFill>
                <a:effectLst/>
                <a:latin typeface="Times New Roman" panose="02020603050405020304" pitchFamily="18" charset="0"/>
                <a:cs typeface="Times New Roman" panose="02020603050405020304" pitchFamily="18" charset="0"/>
              </a:rPr>
              <a:t>x </a:t>
            </a:r>
            <a:r>
              <a:rPr lang="uk-UA" sz="2400" b="0" i="0" dirty="0">
                <a:solidFill>
                  <a:srgbClr val="000000"/>
                </a:solidFill>
                <a:effectLst/>
                <a:latin typeface="Times New Roman" panose="02020603050405020304" pitchFamily="18" charset="0"/>
                <a:cs typeface="Times New Roman" panose="02020603050405020304" pitchFamily="18" charset="0"/>
              </a:rPr>
              <a:t>точки, в яку має бути проведена лінія з поточної позиції.</a:t>
            </a:r>
          </a:p>
          <a:p>
            <a:pPr marL="0" marR="0" lvl="0" indent="0" algn="l" defTabSz="914400" rtl="0" eaLnBrk="0" fontAlgn="base" latinLnBrk="0" hangingPunct="0">
              <a:lnSpc>
                <a:spcPct val="100000"/>
              </a:lnSpc>
              <a:spcBef>
                <a:spcPct val="0"/>
              </a:spcBef>
              <a:spcAft>
                <a:spcPct val="0"/>
              </a:spcAft>
              <a:buClrTx/>
              <a:buSzTx/>
              <a:buFontTx/>
              <a:buNone/>
              <a:tabLst/>
            </a:pPr>
            <a:r>
              <a:rPr lang="en-US" sz="2400" b="1" i="0" dirty="0">
                <a:solidFill>
                  <a:srgbClr val="000000"/>
                </a:solidFill>
                <a:effectLst/>
                <a:latin typeface="Times New Roman" panose="02020603050405020304" pitchFamily="18" charset="0"/>
                <a:cs typeface="Times New Roman" panose="02020603050405020304" pitchFamily="18" charset="0"/>
              </a:rPr>
              <a:t>Y</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координата </a:t>
            </a:r>
            <a:r>
              <a:rPr lang="en-US" sz="2400" b="0" i="0" dirty="0">
                <a:solidFill>
                  <a:srgbClr val="000000"/>
                </a:solidFill>
                <a:effectLst/>
                <a:latin typeface="Times New Roman" panose="02020603050405020304" pitchFamily="18" charset="0"/>
                <a:cs typeface="Times New Roman" panose="02020603050405020304" pitchFamily="18" charset="0"/>
              </a:rPr>
              <a:t>y </a:t>
            </a:r>
            <a:r>
              <a:rPr lang="uk-UA" sz="2400" b="0" i="0" dirty="0">
                <a:solidFill>
                  <a:srgbClr val="000000"/>
                </a:solidFill>
                <a:effectLst/>
                <a:latin typeface="Times New Roman" panose="02020603050405020304" pitchFamily="18" charset="0"/>
                <a:cs typeface="Times New Roman" panose="02020603050405020304" pitchFamily="18" charset="0"/>
              </a:rPr>
              <a:t>точки, в яку має бути проведена лінія з поточної позиції.</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 можете створити елемент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path</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створивши екземпляр класу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передавши координати x, y нової точки таким чином:</a:t>
            </a:r>
            <a:endParaRPr kumimoji="0" lang="uk-UA" altLang="uk-UA"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MoveTo</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moveTo</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MoveTo</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(x, y); </a:t>
            </a:r>
            <a:endPar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Якщо ви не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передасте</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жодних значень у конструктор, то нова точка буде встановлена ​​на (0,0).</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 також можете встановити значення координат x, y, використовуючи їх відповідні методи установки наступним чином:</a:t>
            </a:r>
            <a:endParaRPr kumimoji="0" lang="uk-UA" altLang="uk-UA"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setX</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value</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endParaRPr kumimoji="0" lang="en-US"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setY</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value</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7D47F168-A976-4D94-9858-ADC21563D1A1}"/>
              </a:ext>
            </a:extLst>
          </p:cNvPr>
          <p:cNvSpPr txBox="1"/>
          <p:nvPr/>
        </p:nvSpPr>
        <p:spPr>
          <a:xfrm>
            <a:off x="0" y="3329"/>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Елемент початку шляху</a:t>
            </a:r>
          </a:p>
        </p:txBody>
      </p:sp>
    </p:spTree>
    <p:extLst>
      <p:ext uri="{BB962C8B-B14F-4D97-AF65-F5344CB8AC3E}">
        <p14:creationId xmlns:p14="http://schemas.microsoft.com/office/powerpoint/2010/main" val="7646799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1882</TotalTime>
  <Words>5315</Words>
  <Application>Microsoft Office PowerPoint</Application>
  <PresentationFormat>Широкоэкранный</PresentationFormat>
  <Paragraphs>212</Paragraphs>
  <Slides>29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29</vt:i4>
      </vt:variant>
    </vt:vector>
  </HeadingPairs>
  <TitlesOfParts>
    <vt:vector size="37" baseType="lpstr">
      <vt:lpstr>-apple-system</vt:lpstr>
      <vt:lpstr>Arial</vt:lpstr>
      <vt:lpstr>Calibri</vt:lpstr>
      <vt:lpstr>Calibri Light</vt:lpstr>
      <vt:lpstr>Courier New</vt:lpstr>
      <vt:lpstr>JetBrains Mono</vt:lpstr>
      <vt:lpstr>Times New Roman</vt:lpstr>
      <vt:lpstr>Тема Office</vt:lpstr>
      <vt:lpstr>Презентация PowerPoint</vt:lpstr>
      <vt:lpstr>JavaFX. 2D Shapes</vt:lpstr>
      <vt:lpstr>Створення 2D фігури</vt:lpstr>
      <vt:lpstr>Додавання об'єкта Shape до групи</vt:lpstr>
      <vt:lpstr>Додавання об'єкта Shape до групи</vt:lpstr>
      <vt:lpstr>Додавання об'єкта Shape до групи</vt:lpstr>
      <vt:lpstr>Малювання більшої кількості фігур через клас Path</vt:lpstr>
      <vt:lpstr>Шлях Клас</vt:lpstr>
      <vt:lpstr>Презентация PowerPoint</vt:lpstr>
      <vt:lpstr>Презентация PowerPoint</vt:lpstr>
      <vt:lpstr>Презентация PowerPoint</vt:lpstr>
      <vt:lpstr>JavaFX – Ефекти</vt:lpstr>
      <vt:lpstr>Створення вузлів</vt:lpstr>
      <vt:lpstr>Встановлення властивостей ефекту</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Шейко Ростислав Олександрович</dc:creator>
  <cp:lastModifiedBy>Шейко Ростислав Олександрович</cp:lastModifiedBy>
  <cp:revision>29</cp:revision>
  <dcterms:created xsi:type="dcterms:W3CDTF">2024-01-09T16:21:55Z</dcterms:created>
  <dcterms:modified xsi:type="dcterms:W3CDTF">2024-01-27T18:03:25Z</dcterms:modified>
</cp:coreProperties>
</file>