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47E6B-1E1A-4DEA-A570-F20849787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771A22-73B3-4340-A3B6-58BFF274E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7DF86F-C4A1-4A12-AB2F-46B48AEB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4BE3-9C2A-4121-AFB0-96ABAF671C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A741E8-6F91-4BB4-AAFD-5E5A4B6A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9AF661-CB9B-4288-B1A7-52F1AEE6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07BB-7178-4B7E-AB49-B7A6E4BFF73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702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32CFF-EEFA-4398-8568-A1CBB10A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013289-44D4-438B-A880-55E224E6A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AA9644-2E17-4D4F-8E96-8DFA689D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4BE3-9C2A-4121-AFB0-96ABAF671C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98E119-DACB-44CE-BFB8-2705CA8E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782B7A-E7F7-4B83-AAB4-CD47320E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07BB-7178-4B7E-AB49-B7A6E4BFF73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935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B07CBB-DE44-4C29-9AD5-697FAF13B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1A90ED-7420-4A3B-B9E9-42FFB52CF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1CCF65-B36C-423B-AADD-D2A4C2E6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4BE3-9C2A-4121-AFB0-96ABAF671C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79A9A0-6B83-4D42-8037-596D43A8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363857-772D-42CF-8C75-3C6640B1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07BB-7178-4B7E-AB49-B7A6E4BFF73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104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75BAA-5DC4-4C75-A4EF-45BFDF4E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0F3CE-ABA4-4187-80C3-C1FCD6404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1CF11A-55A8-4E05-93FB-8664F67B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4BE3-9C2A-4121-AFB0-96ABAF671C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A50881-E9AB-4C0E-9398-5D7FE4E7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90040A-5579-4637-B716-C8ACEA9E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07BB-7178-4B7E-AB49-B7A6E4BFF73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525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23498-D4E1-4FCC-9F68-B0EFD78D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D7F534-7EA9-464E-9618-1B429658A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A3AA44-139C-4E1C-AA89-03845431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4BE3-9C2A-4121-AFB0-96ABAF671C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7CED7A-A96E-433D-9FBF-8F71A0B2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61E996-502F-4262-A2D0-0EA43B8B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07BB-7178-4B7E-AB49-B7A6E4BFF73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030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0EC34-3416-4014-B032-F30BA5A0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435F1-2E20-49F7-B0F1-05209BD2A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015AD5-20C2-49B0-9E89-AE0D706AB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C297F-9060-4F5E-878B-8A99DE0B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4BE3-9C2A-4121-AFB0-96ABAF671C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B4BDBD-09E4-4299-B3FD-8B152647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8DC014-0292-40B2-A3E4-F5E23CEB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07BB-7178-4B7E-AB49-B7A6E4BFF73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868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0B62D-8639-42F0-ACA6-CAC14BEE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CE8588-1EB5-4FA9-A345-086C86A37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3F9B39-D5FD-46F9-878F-E3E553307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760E41-7C4D-4967-BF90-6E6D5184A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CC4841-9B36-4C20-BB2D-173E1E61F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519FF8-73BB-498E-9495-064656F8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4BE3-9C2A-4121-AFB0-96ABAF671C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EAF28C-7218-43E9-BFCB-4B05F5EB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0AC672-342D-4398-B8AD-E96AA237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07BB-7178-4B7E-AB49-B7A6E4BFF73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848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FDD7C-17A7-499F-8EFA-ACAE1332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9D75DD-980A-4DEB-A728-0F1ED3AE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4BE3-9C2A-4121-AFB0-96ABAF671C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0F5238-FED7-486B-9F60-B96DC026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817A52-4331-49F7-AA6D-B690F336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07BB-7178-4B7E-AB49-B7A6E4BFF73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925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4AEC00-E7CB-4556-97F6-1ABF2545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4BE3-9C2A-4121-AFB0-96ABAF671C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90B92B-07A5-4173-834D-5564A67D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85D2ED-F569-4A4C-8BD5-F59C9B71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07BB-7178-4B7E-AB49-B7A6E4BFF73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027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D707E-06C7-4372-88E9-57F1FF36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3525B-088E-42AD-BBC3-0AE4C6245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AD43B4-450D-45D2-BFAF-C2F860AA5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5E4CED-7E1C-421C-AA1F-B3AFCE2A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4BE3-9C2A-4121-AFB0-96ABAF671C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F4E535-095F-4F05-8FDA-CDF0374A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281EC8-5590-42B0-8667-739406CB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07BB-7178-4B7E-AB49-B7A6E4BFF73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985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0FABE-E6B6-4637-8F70-35A07907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70B13AF-1AB7-473C-BEDE-5E202B118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B1D5BF-F5ED-485A-8E09-4BE1C215F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8A0A99-DEDE-4317-95DE-4B2DA739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4BE3-9C2A-4121-AFB0-96ABAF671C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B26950-6470-48C6-86B4-BE866309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85C282-AE3D-415A-973A-FA006B89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07BB-7178-4B7E-AB49-B7A6E4BFF73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385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F4D9C-C43C-4EDE-91C1-E6019564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71864A-8628-4D06-AEDA-6167F2D6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1BC8E1-E9A2-40F5-8ED8-22E45A2F3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A4BE3-9C2A-4121-AFB0-96ABAF671C5F}" type="datetimeFigureOut">
              <a:rPr lang="uk-UA" smtClean="0"/>
              <a:t>29.01.2024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7C6A0-E16E-40E3-BDBF-63BD3E3DF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455F7C-F374-424D-99A0-CB7678C69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07BB-7178-4B7E-AB49-B7A6E4BFF73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07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fx/3dshape_cylinder.htm" TargetMode="External"/><Relationship Id="rId2" Type="http://schemas.openxmlformats.org/officeDocument/2006/relationships/hyperlink" Target="https://www.tutorialspoint.com/javafx/3dshape_box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javafx/3dshape_sphere.ht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A955C-B449-41B9-9DA9-46102665A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178DF6-71F6-4E49-A48F-4A9139D9E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D08E1-5E70-4C27-8116-E7CBCBF7C4FE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alt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13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3C6DCE-1214-4E0F-98B4-8BC49656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171" y="1585912"/>
            <a:ext cx="7848600" cy="36861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CA2CD3C-3DBF-48C2-83B0-62DC7F177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39" y="1172910"/>
            <a:ext cx="3823748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com.example.demo1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javafx.application.Application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javafx.scene.Group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javafx.scene.paint.Color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javafx.scene.paint.CycleMethod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javafx.scene.paint.RadialGradient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javafx.scene.paint.Stop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javafx.stage.Stage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javafx.scene.shape.Circle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javafx.scene.text.Font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javafx.scene.text.Text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RadialGradientExample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circle.setCenterX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300.0f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circle.setCenterY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180.0f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circle.setRadius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90.0f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colored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text.setFont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Font.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Edwardian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ITC"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text.setX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155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text.setY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radial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gradient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{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DARKRED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RadialGradient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radialGradient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RadialGradient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178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CycleMethod.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NO_CYCLE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radial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gradient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circle.setFill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radialGradient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text.setFill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radialGradient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stage.setTitle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Radial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Gradient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stage.show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8678BED-7B81-49AD-B4D8-5713FFA2A04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4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 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23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1A6AA-1744-4160-A83A-F544633F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Завантаження зображення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FC3052-8D87-48FA-AD54-41753C9F6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70" y="788132"/>
            <a:ext cx="767656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завантажити зображення в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створивши екземпляр класу під назвою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пакета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javafx.scene.image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Конструктору класу ви повинні передати будь-яке з наступного −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зображення, яке потрібно завантажити, або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Рядкова змінна, що містить URL-адресу зображення.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 завантаження зображення ви можете налаштувати вигляд зображення, створивши екземпляр класу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ImageView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 передавши зображення його конструктору таким чином: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4094A4-40D2-48FB-A993-DF7A556D6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70" y="2389770"/>
            <a:ext cx="4298625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"C: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image.jpg"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URL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D710223-48B2-4376-98BB-069E20A5A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70" y="4556144"/>
            <a:ext cx="4298625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 imageView =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ImageView(image)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7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A1C48B5-A2BF-4ABF-ACC7-F63CF5777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16" y="1228738"/>
            <a:ext cx="2630079" cy="52475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com.example.demo1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java.io.FileInputStream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java.io.FileNotFoundException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javafx.application.Application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javafx.scene.Group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javafx.scene.Scene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javafx.scene.image.Image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javafx.scene.image.ImageView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javafx.scene.image.PixelReader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javafx.scene.image.PixelWriter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javafx.scene.image.WritableImage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javafx.scene.paint.Color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javafx.stage.Stage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WritingPixelsExample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 {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start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(Stage stage)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FileNotFoundException {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//Creating an image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 image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FileInputStream(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"C: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images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logo.jpg"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 = 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)image.getWidth()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 = 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)image.getHeight()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//Creating a writable image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WritableImage wImage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WritableImage(width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//Reading color from the loaded image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PixelReader pixelReader = image.getPixelReader()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//getting the pixel writer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PixelWriter writer = wImage.getPixelWriter()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//Reading the color of the image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&lt; height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y++) {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&lt; width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x++) {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//Retrieving the color of the pixel of the loaded image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 color = pixelReader.getColor(x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the color to the writable image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writer.setColor(x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color.darker())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the view for the writable image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 imageView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ImageView(wImage)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//Creating a Group object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Group root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Group(imageView)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//Creating a scene object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 scene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Scene(root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600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title to the Stage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stage.setTitle(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"Writing pixels "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//Adding scene to the stage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stage.setScene(scene)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//Displaying the contents of the stage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stage.show()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args[]) {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launch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(args)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uk-UA" altLang="uk-UA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865685F-C3E0-410A-873D-5905E28192A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Завантаження зображення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512636-DAFC-4DC6-B532-182D8AB08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426" y="883987"/>
            <a:ext cx="6607846" cy="593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5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5C143-A83D-4656-8041-C5A1A3C5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- 3D Shapes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6A02A7-4AAD-47FB-8AE8-775A291628A6}"/>
              </a:ext>
            </a:extLst>
          </p:cNvPr>
          <p:cNvSpPr txBox="1"/>
          <p:nvPr/>
        </p:nvSpPr>
        <p:spPr>
          <a:xfrm>
            <a:off x="135385" y="681037"/>
            <a:ext cx="59606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Загалом, тривимірна фігура – ​​це геометрична фігура, яку можна намалювати на площині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XYZ.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 них належать </a:t>
            </a: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циліндр, сфера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 </a:t>
            </a: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ящик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algn="just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Кожна зі згаданих вище тривимірних форм представлена ​​класом, і всі ці класи належать до пакета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javafx.scene.shape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 під назвою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Shape3D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базовим класом усіх тривимірних форм у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905D4-A989-4AC0-8842-6E9BF10481ED}"/>
              </a:ext>
            </a:extLst>
          </p:cNvPr>
          <p:cNvSpPr txBox="1"/>
          <p:nvPr/>
        </p:nvSpPr>
        <p:spPr>
          <a:xfrm>
            <a:off x="6096000" y="2872160"/>
            <a:ext cx="59606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тривимірної форми</a:t>
            </a:r>
          </a:p>
          <a:p>
            <a:pPr algn="just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створити тривимірну форму, вам потрібно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Створіть екземпляр відповідного класу необхідної тривимірної форми.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Встановіть властивості тривимірної форми.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Додайте об’єкт тривимірної форми до групи.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6B1C5AC-A244-4A9E-87BB-F3BA01576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85" y="4582838"/>
            <a:ext cx="5812654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екземпляра відповідного класу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створити тривимірну фігуру, перш за все вам потрібно створити її відповідний клас. Наприклад, якщо ви хочете створити 3D коробку, вам потрібно створити екземпляр класу під назвою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наступним чином: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8804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D0BF1-D50A-4330-A5E2-EB4DDB47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Налаштування властивостей фігури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DCAC15-7CF9-4A83-9694-B9B55AD64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24" y="542538"/>
            <a:ext cx="7488271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 створення екземпляра класу вам потрібно встановити властивості для фігури за допомогою методів налаштування.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щоб намалювати 3D коробку, вам потрібно передати її ширину, висоту, глибину. Ви можете вказати ці значення за допомогою їхніх відповідних методів встановлення наступним чином −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box.setWidth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(200.0); 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box.setHeight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(400.0); 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box.setDepth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(200.0);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11803B-367B-44AC-B120-B4CCC846C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65" y="3035528"/>
            <a:ext cx="768823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об’єкта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групи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Нарешті, вам потрібно додати об’єкт форми до групи, передавши його як параметр конструктора, як показано нижче.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956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EF564-4F3E-4909-9DBC-17AD0F4D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AC3AE44-2373-4F82-AE23-C5669537F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682959"/>
              </p:ext>
            </p:extLst>
          </p:nvPr>
        </p:nvGraphicFramePr>
        <p:xfrm>
          <a:off x="205666" y="227986"/>
          <a:ext cx="11780668" cy="6402027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930224455"/>
                    </a:ext>
                  </a:extLst>
                </a:gridCol>
                <a:gridCol w="10866268">
                  <a:extLst>
                    <a:ext uri="{9D8B030D-6E8A-4147-A177-3AD203B41FA5}">
                      <a16:colId xmlns:a16="http://schemas.microsoft.com/office/drawing/2014/main" val="2668577515"/>
                    </a:ext>
                  </a:extLst>
                </a:gridCol>
              </a:tblGrid>
              <a:tr h="174955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</a:rPr>
                        <a:t>S.No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594" marR="12594" marT="12594" marB="125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effectLst/>
                        </a:rPr>
                        <a:t>Форма та опис</a:t>
                      </a:r>
                      <a:endParaRPr lang="uk-UA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594" marR="12594" marT="12594" marB="12594" anchor="ctr"/>
                </a:tc>
                <a:extLst>
                  <a:ext uri="{0D108BD9-81ED-4DB2-BD59-A6C34878D82A}">
                    <a16:rowId xmlns:a16="http://schemas.microsoft.com/office/drawing/2014/main" val="2339201780"/>
                  </a:ext>
                </a:extLst>
              </a:tr>
              <a:tr h="1461440">
                <a:tc>
                  <a:txBody>
                    <a:bodyPr/>
                    <a:lstStyle/>
                    <a:p>
                      <a:pPr algn="ctr"/>
                      <a:r>
                        <a:rPr lang="uk-UA" sz="2000" dirty="0">
                          <a:effectLst/>
                        </a:rPr>
                        <a:t>1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594" marR="12594" marT="12594" marB="125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800" b="1" u="none" strike="noStrike" dirty="0" err="1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Коробка</a:t>
                      </a:r>
                      <a:r>
                        <a:rPr lang="uk-UA" sz="1800" dirty="0" err="1">
                          <a:effectLst/>
                        </a:rPr>
                        <a:t>Кубоїд</a:t>
                      </a:r>
                      <a:r>
                        <a:rPr lang="uk-UA" sz="1800" dirty="0">
                          <a:effectLst/>
                        </a:rPr>
                        <a:t> — це тривимірна форма з </a:t>
                      </a:r>
                      <a:r>
                        <a:rPr lang="uk-UA" sz="1800" b="1" dirty="0">
                          <a:effectLst/>
                        </a:rPr>
                        <a:t>довжиною</a:t>
                      </a:r>
                      <a:r>
                        <a:rPr lang="uk-UA" sz="1800" dirty="0">
                          <a:effectLst/>
                        </a:rPr>
                        <a:t> (глибиною), </a:t>
                      </a:r>
                      <a:r>
                        <a:rPr lang="uk-UA" sz="1800" b="1" dirty="0">
                          <a:effectLst/>
                        </a:rPr>
                        <a:t>шириною</a:t>
                      </a:r>
                      <a:r>
                        <a:rPr lang="uk-UA" sz="1800" dirty="0">
                          <a:effectLst/>
                        </a:rPr>
                        <a:t> та </a:t>
                      </a:r>
                      <a:r>
                        <a:rPr lang="uk-UA" sz="1800" b="1" dirty="0">
                          <a:effectLst/>
                        </a:rPr>
                        <a:t>висотою</a:t>
                      </a:r>
                      <a:r>
                        <a:rPr lang="uk-UA" sz="1800" dirty="0">
                          <a:effectLst/>
                        </a:rPr>
                        <a:t> .</a:t>
                      </a:r>
                    </a:p>
                    <a:p>
                      <a:pPr algn="l"/>
                      <a:r>
                        <a:rPr lang="uk-UA" sz="1800" dirty="0">
                          <a:effectLst/>
                        </a:rPr>
                        <a:t>У </a:t>
                      </a:r>
                      <a:r>
                        <a:rPr lang="en-US" sz="1800" dirty="0">
                          <a:effectLst/>
                        </a:rPr>
                        <a:t>JavaFX </a:t>
                      </a:r>
                      <a:r>
                        <a:rPr lang="uk-UA" sz="1800" dirty="0">
                          <a:effectLst/>
                        </a:rPr>
                        <a:t>тривимірна коробка представлена ​​класом під назвою </a:t>
                      </a:r>
                      <a:r>
                        <a:rPr lang="en-US" sz="1800" b="1" dirty="0">
                          <a:effectLst/>
                        </a:rPr>
                        <a:t>Box</a:t>
                      </a:r>
                      <a:r>
                        <a:rPr lang="en-US" sz="1800" dirty="0">
                          <a:effectLst/>
                        </a:rPr>
                        <a:t> . </a:t>
                      </a:r>
                      <a:r>
                        <a:rPr lang="uk-UA" sz="1800" dirty="0">
                          <a:effectLst/>
                        </a:rPr>
                        <a:t>Цей клас належить пакету </a:t>
                      </a:r>
                      <a:r>
                        <a:rPr lang="en-US" sz="1800" b="1" dirty="0" err="1">
                          <a:effectLst/>
                        </a:rPr>
                        <a:t>javafx.scene.shape</a:t>
                      </a:r>
                      <a:r>
                        <a:rPr lang="en-US" sz="1800" dirty="0">
                          <a:effectLst/>
                        </a:rPr>
                        <a:t> .</a:t>
                      </a:r>
                    </a:p>
                    <a:p>
                      <a:pPr algn="l"/>
                      <a:r>
                        <a:rPr lang="uk-UA" sz="1800" dirty="0">
                          <a:effectLst/>
                        </a:rPr>
                        <a:t>Створивши цей клас, ви можете створити вузол </a:t>
                      </a:r>
                      <a:r>
                        <a:rPr lang="en-US" sz="1800" dirty="0">
                          <a:effectLst/>
                        </a:rPr>
                        <a:t>Box </a:t>
                      </a:r>
                      <a:r>
                        <a:rPr lang="uk-UA" sz="1800" dirty="0">
                          <a:effectLst/>
                        </a:rPr>
                        <a:t>у </a:t>
                      </a:r>
                      <a:r>
                        <a:rPr lang="en-US" sz="1800" dirty="0">
                          <a:effectLst/>
                        </a:rPr>
                        <a:t>JavaFX.</a:t>
                      </a:r>
                    </a:p>
                    <a:p>
                      <a:pPr algn="l"/>
                      <a:r>
                        <a:rPr lang="uk-UA" sz="1800" dirty="0">
                          <a:effectLst/>
                        </a:rPr>
                        <a:t>Цей клас має 3 властивості типу даних </a:t>
                      </a:r>
                      <a:r>
                        <a:rPr lang="en-US" sz="1800" dirty="0">
                          <a:effectLst/>
                        </a:rPr>
                        <a:t>double, </a:t>
                      </a:r>
                      <a:r>
                        <a:rPr lang="uk-UA" sz="1800" dirty="0">
                          <a:effectLst/>
                        </a:rPr>
                        <a:t>а саме −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uk-UA" sz="1800" b="1" dirty="0">
                          <a:effectLst/>
                        </a:rPr>
                        <a:t>ширина</a:t>
                      </a:r>
                      <a:r>
                        <a:rPr lang="uk-UA" sz="1800" dirty="0">
                          <a:effectLst/>
                        </a:rPr>
                        <a:t> – ширина коробки.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uk-UA" sz="1800" b="1" dirty="0">
                          <a:effectLst/>
                        </a:rPr>
                        <a:t>висота</a:t>
                      </a:r>
                      <a:r>
                        <a:rPr lang="uk-UA" sz="1800" dirty="0">
                          <a:effectLst/>
                        </a:rPr>
                        <a:t> − висота ящика.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effectLst/>
                        </a:rPr>
                        <a:t>depth</a:t>
                      </a:r>
                      <a:r>
                        <a:rPr lang="en-US" sz="1800" dirty="0">
                          <a:effectLst/>
                        </a:rPr>
                        <a:t> − </a:t>
                      </a:r>
                      <a:r>
                        <a:rPr lang="uk-UA" sz="1800" dirty="0">
                          <a:effectLst/>
                        </a:rPr>
                        <a:t>глибина ящика.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594" marR="12594" marT="12594" marB="12594" anchor="ctr"/>
                </a:tc>
                <a:extLst>
                  <a:ext uri="{0D108BD9-81ED-4DB2-BD59-A6C34878D82A}">
                    <a16:rowId xmlns:a16="http://schemas.microsoft.com/office/drawing/2014/main" val="2812006005"/>
                  </a:ext>
                </a:extLst>
              </a:tr>
              <a:tr h="1718094">
                <a:tc>
                  <a:txBody>
                    <a:bodyPr/>
                    <a:lstStyle/>
                    <a:p>
                      <a:pPr algn="ctr"/>
                      <a:r>
                        <a:rPr lang="uk-UA" sz="2000">
                          <a:effectLst/>
                        </a:rPr>
                        <a:t>2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594" marR="12594" marT="12594" marB="125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800" b="1" u="none" strike="noStrike" dirty="0" err="1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Циліндр</a:t>
                      </a:r>
                      <a:r>
                        <a:rPr lang="uk-UA" sz="1800" dirty="0" err="1">
                          <a:effectLst/>
                        </a:rPr>
                        <a:t>Циліндр</a:t>
                      </a:r>
                      <a:r>
                        <a:rPr lang="uk-UA" sz="1800" dirty="0">
                          <a:effectLst/>
                        </a:rPr>
                        <a:t> — замкнуте тіло, яке має дві паралельні (здебільшого круглі) основи, з’єднані кривою поверхнею.</a:t>
                      </a:r>
                    </a:p>
                    <a:p>
                      <a:pPr algn="l"/>
                      <a:r>
                        <a:rPr lang="uk-UA" sz="1800" dirty="0">
                          <a:effectLst/>
                        </a:rPr>
                        <a:t>Він описується двома параметрами, а саме </a:t>
                      </a:r>
                      <a:r>
                        <a:rPr lang="uk-UA" sz="1800" b="1" dirty="0">
                          <a:effectLst/>
                        </a:rPr>
                        <a:t>радіусом</a:t>
                      </a:r>
                      <a:r>
                        <a:rPr lang="uk-UA" sz="1800" dirty="0">
                          <a:effectLst/>
                        </a:rPr>
                        <a:t> його круглої основи та </a:t>
                      </a:r>
                      <a:r>
                        <a:rPr lang="uk-UA" sz="1800" b="1" dirty="0">
                          <a:effectLst/>
                        </a:rPr>
                        <a:t>висотою</a:t>
                      </a:r>
                      <a:r>
                        <a:rPr lang="uk-UA" sz="1800" dirty="0">
                          <a:effectLst/>
                        </a:rPr>
                        <a:t> циліндра.</a:t>
                      </a:r>
                    </a:p>
                    <a:p>
                      <a:pPr algn="l"/>
                      <a:r>
                        <a:rPr lang="uk-UA" sz="1800" dirty="0">
                          <a:effectLst/>
                        </a:rPr>
                        <a:t>У </a:t>
                      </a:r>
                      <a:r>
                        <a:rPr lang="en-US" sz="1800" dirty="0">
                          <a:effectLst/>
                        </a:rPr>
                        <a:t>JavaFX </a:t>
                      </a:r>
                      <a:r>
                        <a:rPr lang="uk-UA" sz="1800" dirty="0">
                          <a:effectLst/>
                        </a:rPr>
                        <a:t>циліндр представлений класом під назвою </a:t>
                      </a:r>
                      <a:r>
                        <a:rPr lang="en-US" sz="1800" b="1" dirty="0">
                          <a:effectLst/>
                        </a:rPr>
                        <a:t>Cylinder</a:t>
                      </a:r>
                      <a:r>
                        <a:rPr lang="en-US" sz="1800" dirty="0">
                          <a:effectLst/>
                        </a:rPr>
                        <a:t> . </a:t>
                      </a:r>
                      <a:r>
                        <a:rPr lang="uk-UA" sz="1800" dirty="0">
                          <a:effectLst/>
                        </a:rPr>
                        <a:t>Цей клас належить пакету </a:t>
                      </a:r>
                      <a:r>
                        <a:rPr lang="en-US" sz="1800" b="1" dirty="0" err="1">
                          <a:effectLst/>
                        </a:rPr>
                        <a:t>javafx.scene.shape</a:t>
                      </a:r>
                      <a:r>
                        <a:rPr lang="en-US" sz="1800" dirty="0">
                          <a:effectLst/>
                        </a:rPr>
                        <a:t> .</a:t>
                      </a:r>
                    </a:p>
                    <a:p>
                      <a:pPr algn="l"/>
                      <a:r>
                        <a:rPr lang="uk-UA" sz="1800" dirty="0">
                          <a:effectLst/>
                        </a:rPr>
                        <a:t>Створивши цей клас, ви можете створити вузол циліндра в </a:t>
                      </a:r>
                      <a:r>
                        <a:rPr lang="en-US" sz="1800" dirty="0">
                          <a:effectLst/>
                        </a:rPr>
                        <a:t>JavaFX. </a:t>
                      </a:r>
                      <a:r>
                        <a:rPr lang="uk-UA" sz="1800" dirty="0">
                          <a:effectLst/>
                        </a:rPr>
                        <a:t>Цей клас має 2 властивості типу даних </a:t>
                      </a:r>
                      <a:r>
                        <a:rPr lang="en-US" sz="1800" dirty="0">
                          <a:effectLst/>
                        </a:rPr>
                        <a:t>double, </a:t>
                      </a:r>
                      <a:r>
                        <a:rPr lang="uk-UA" sz="1800" dirty="0">
                          <a:effectLst/>
                        </a:rPr>
                        <a:t>а саме −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uk-UA" sz="1800" b="1" dirty="0">
                          <a:effectLst/>
                        </a:rPr>
                        <a:t>висота</a:t>
                      </a:r>
                      <a:r>
                        <a:rPr lang="uk-UA" sz="1800" dirty="0">
                          <a:effectLst/>
                        </a:rPr>
                        <a:t> − висота циліндра.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uk-UA" sz="1800" b="1" dirty="0">
                          <a:effectLst/>
                        </a:rPr>
                        <a:t>радіус</a:t>
                      </a:r>
                      <a:r>
                        <a:rPr lang="uk-UA" sz="1800" dirty="0">
                          <a:effectLst/>
                        </a:rPr>
                        <a:t> – радіус циліндра.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594" marR="12594" marT="12594" marB="12594" anchor="ctr"/>
                </a:tc>
                <a:extLst>
                  <a:ext uri="{0D108BD9-81ED-4DB2-BD59-A6C34878D82A}">
                    <a16:rowId xmlns:a16="http://schemas.microsoft.com/office/drawing/2014/main" val="2811600362"/>
                  </a:ext>
                </a:extLst>
              </a:tr>
              <a:tr h="1632543">
                <a:tc>
                  <a:txBody>
                    <a:bodyPr/>
                    <a:lstStyle/>
                    <a:p>
                      <a:pPr algn="ctr"/>
                      <a:r>
                        <a:rPr lang="uk-UA" sz="2000">
                          <a:effectLst/>
                        </a:rPr>
                        <a:t>3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594" marR="12594" marT="12594" marB="1259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800" b="1" u="none" strike="noStrike" dirty="0" err="1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Сфера</a:t>
                      </a:r>
                      <a:r>
                        <a:rPr lang="uk-UA" sz="1800" dirty="0" err="1">
                          <a:effectLst/>
                        </a:rPr>
                        <a:t>Сфера</a:t>
                      </a:r>
                      <a:r>
                        <a:rPr lang="uk-UA" sz="1800" dirty="0">
                          <a:effectLst/>
                        </a:rPr>
                        <a:t> визначається як набір точок, які знаходяться на однаковій відстані </a:t>
                      </a:r>
                      <a:r>
                        <a:rPr lang="en-US" sz="1800" dirty="0">
                          <a:effectLst/>
                        </a:rPr>
                        <a:t>r </a:t>
                      </a:r>
                      <a:r>
                        <a:rPr lang="uk-UA" sz="1800" dirty="0">
                          <a:effectLst/>
                        </a:rPr>
                        <a:t>від даної точки в тривимірному просторі. Ця відстань </a:t>
                      </a:r>
                      <a:r>
                        <a:rPr lang="en-US" sz="1800" dirty="0">
                          <a:effectLst/>
                        </a:rPr>
                        <a:t>r </a:t>
                      </a:r>
                      <a:r>
                        <a:rPr lang="uk-UA" sz="1800" dirty="0">
                          <a:effectLst/>
                        </a:rPr>
                        <a:t>є радіусом сфери, а дана точка є центром сфери.</a:t>
                      </a:r>
                    </a:p>
                    <a:p>
                      <a:pPr algn="l"/>
                      <a:r>
                        <a:rPr lang="uk-UA" sz="1800" dirty="0">
                          <a:effectLst/>
                        </a:rPr>
                        <a:t>У </a:t>
                      </a:r>
                      <a:r>
                        <a:rPr lang="en-US" sz="1800" dirty="0">
                          <a:effectLst/>
                        </a:rPr>
                        <a:t>JavaFX </a:t>
                      </a:r>
                      <a:r>
                        <a:rPr lang="uk-UA" sz="1800" dirty="0">
                          <a:effectLst/>
                        </a:rPr>
                        <a:t>сфера представлена ​​класом під назвою </a:t>
                      </a:r>
                      <a:r>
                        <a:rPr lang="en-US" sz="1800" b="1" dirty="0">
                          <a:effectLst/>
                        </a:rPr>
                        <a:t>Sphere</a:t>
                      </a:r>
                      <a:r>
                        <a:rPr lang="en-US" sz="1800" dirty="0">
                          <a:effectLst/>
                        </a:rPr>
                        <a:t> . </a:t>
                      </a:r>
                      <a:r>
                        <a:rPr lang="uk-UA" sz="1800" dirty="0">
                          <a:effectLst/>
                        </a:rPr>
                        <a:t>Цей клас належить пакету </a:t>
                      </a:r>
                      <a:r>
                        <a:rPr lang="en-US" sz="1800" b="1" dirty="0" err="1">
                          <a:effectLst/>
                        </a:rPr>
                        <a:t>javafx.scene.shape</a:t>
                      </a:r>
                      <a:r>
                        <a:rPr lang="en-US" sz="1800" dirty="0">
                          <a:effectLst/>
                        </a:rPr>
                        <a:t> .</a:t>
                      </a:r>
                    </a:p>
                    <a:p>
                      <a:pPr algn="l"/>
                      <a:r>
                        <a:rPr lang="uk-UA" sz="1800" dirty="0">
                          <a:effectLst/>
                        </a:rPr>
                        <a:t>Створивши цей клас, ви можете створити сферичний вузол у </a:t>
                      </a:r>
                      <a:r>
                        <a:rPr lang="en-US" sz="1800" dirty="0">
                          <a:effectLst/>
                        </a:rPr>
                        <a:t>JavaFX.</a:t>
                      </a:r>
                    </a:p>
                    <a:p>
                      <a:pPr algn="l"/>
                      <a:r>
                        <a:rPr lang="uk-UA" sz="1800" dirty="0">
                          <a:effectLst/>
                        </a:rPr>
                        <a:t>Цей клас має властивість під назвою </a:t>
                      </a:r>
                      <a:r>
                        <a:rPr lang="uk-UA" sz="1800" b="1" dirty="0">
                          <a:effectLst/>
                        </a:rPr>
                        <a:t>радіус</a:t>
                      </a:r>
                      <a:r>
                        <a:rPr lang="uk-UA" sz="1800" dirty="0">
                          <a:effectLst/>
                        </a:rPr>
                        <a:t> типу даних </a:t>
                      </a:r>
                      <a:r>
                        <a:rPr lang="en-US" sz="1800" dirty="0">
                          <a:effectLst/>
                        </a:rPr>
                        <a:t>double. </a:t>
                      </a:r>
                      <a:r>
                        <a:rPr lang="uk-UA" sz="1800" dirty="0">
                          <a:effectLst/>
                        </a:rPr>
                        <a:t>Він являє собою радіус сфери.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594" marR="12594" marT="12594" marB="12594" anchor="ctr"/>
                </a:tc>
                <a:extLst>
                  <a:ext uri="{0D108BD9-81ED-4DB2-BD59-A6C34878D82A}">
                    <a16:rowId xmlns:a16="http://schemas.microsoft.com/office/drawing/2014/main" val="57731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74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29EA1-0461-48BB-BEE9-1CD9EC57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>
            <a:normAutofit fontScale="90000"/>
          </a:bodyPr>
          <a:lstStyle/>
          <a:p>
            <a:pPr algn="ctr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 тривимірних об'єктів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5CAEB30-42D3-40FE-B7EE-238F71F70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17" y="867740"/>
            <a:ext cx="11509227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всіх тривимірних об’єктів ви можете встановити різні властивості, як-от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наступному розділі розглядаються властивості тривимірних об’єктів.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Загалом вибракування – це видалення неправильно орієнтованих частин форми (які не видно в зоні огляду).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Властивість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має тип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CullFace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 представляє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тривимірної форми. Ви можете встановити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форми за допомогою методу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setCullFace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як показано нижче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box.setCullFace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CullFace.NONE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 обведення фігури може бути −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Немає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Відбір не виконується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CullFace.NONE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Спереду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усі передні багатокутники видаляються.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CullFace.FRONT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Назад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усі багатокутники, спрямовані назад, видаляються.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StrokeType.BACK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 замовчуванням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вибракована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грань тривимірної форми має значення «Назад».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304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EC7A8-6EC4-4636-B136-71FEA97A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817C2F-F7AD-40D8-AA57-6640BC778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6EB71F-E1A1-4528-954D-480FAE26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751" y="1504950"/>
            <a:ext cx="7086600" cy="38481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BD770C2-C54A-4806-A459-7FBAAF6FB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649" y="1118137"/>
            <a:ext cx="3346881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com.example.demo1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javafx.application.Application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javafx.scene.Group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javafx.scene.shape.CullFace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javafx.stage.Stage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javafx.scene.shape.Sphere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SphereCullFace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Sphere1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sphere1 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sphere1.setRadius(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50.0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sphere1.setTranslateX(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sphere1.setTranslateY(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sphere1.setCullFace(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CullFace.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Sphere2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sphere2 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sphere2.setRadius(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50.0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sphere2.setTranslateX(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sphere2.setTranslateY(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sphere2.setCullFace(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CullFace.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Sphere3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sphere3 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sphere3.setRadius(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50.0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sphere3.setTranslateX(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sphere3.setTranslateY(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sphere2.setCullFace(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CullFace.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(sphere1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sphere2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sphere3)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stage.setTitle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stage.show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34BAF44-A19C-4195-B1FF-7FC25A21316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550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 тривимірних об'єктів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0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AC914-C6E3-437B-B51E-6E9C103C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5925"/>
          </a:xfrm>
        </p:spPr>
        <p:txBody>
          <a:bodyPr>
            <a:normAutofit fontScale="90000"/>
          </a:bodyPr>
          <a:lstStyle/>
          <a:p>
            <a:pPr algn="ctr"/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Режими малювання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8DEECB-C9D8-41DB-8426-3257A5646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6981" y="955556"/>
            <a:ext cx="1134593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Ця властивість має тип </a:t>
            </a:r>
            <a:r>
              <a:rPr kumimoji="0" lang="uk-UA" altLang="uk-UA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DrawMode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 представляє режим малювання, який використовується для малювання поточної 3D-фігури. Ви можете вибрати режим малювання для малювання 3D-фігури за допомогою методу setDrawMode () таким чином: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box.setDrawMode(DrawMode.FILL); </a:t>
            </a:r>
            <a:endParaRPr kumimoji="0" lang="uk-UA" altLang="uk-UA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JavaFX ви можете вибрати два режими малювання для малювання тривимірної фігури, а саме −</a:t>
            </a:r>
            <a:endParaRPr kumimoji="0" lang="uk-UA" altLang="uk-UA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Заливка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цей режим малює та заливає двовимірну фігуру (DrawMode.FILL).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Лінія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у цьому режимі малюється тривимірна фігура за допомогою ліній (DrawMode.LINE).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 замовчуванням режимом малювання тривимірної фігури є заливка.</a:t>
            </a:r>
            <a:endParaRPr kumimoji="0" lang="uk-UA" altLang="uk-UA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40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5301F-3C4D-474E-8BCE-CAC77226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7DA8F7-C607-42CD-B929-EE525A9BC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194BC8-6365-4EE2-A602-EDC9A0E73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614" y="1500187"/>
            <a:ext cx="7105650" cy="385762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B729483-1D35-4031-99F2-A478A9EE0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60" y="722882"/>
            <a:ext cx="2959223" cy="55553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com.example.demo1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javafx.application.Application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javafx.scene.Group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javafx.scene.PerspectiveCamera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javafx.scene.shape.Box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javafx.scene.shape.DrawMode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javafx.stage.Stage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BoxDrawMode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box1 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box1.setWidth(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box1.setHeight(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box1.setDepth(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box1.setTranslateX(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box1.setTranslateY(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box1.setTranslateZ(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box1.setDrawMode(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DrawMode.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box2 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box2.setWidth(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box2.setHeight(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box2.setDepth(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box2.setTranslateX(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//450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box2.setTranslateY(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//150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box2.setTranslateZ(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box2.setDrawMode(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DrawMode.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(box1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box2)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PerspectiveCamera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PerspectiveCamera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camera.setTranslateX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camera.setTranslateY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camera.setTranslateZ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scene.setCamera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stage.setTitle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stage.show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90EBEA-6CDD-4EB3-B3ED-12D8D0D556D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585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Режими малювання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4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49F36-F7E2-4EA7-84EA-294D0A1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15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анімація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59F8F-F8F5-4899-9CC8-3894BBB132F9}"/>
              </a:ext>
            </a:extLst>
          </p:cNvPr>
          <p:cNvSpPr txBox="1"/>
          <p:nvPr/>
        </p:nvSpPr>
        <p:spPr>
          <a:xfrm>
            <a:off x="352147" y="1003177"/>
            <a:ext cx="1148770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Взагалі, анімація об'єкта має на увазі створення ілюзії його руху шляхом швидкого відображення. У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JavaFX </a:t>
            </a:r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вузол можна анімувати, змінюючи його властивості з часом.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JavaFX </a:t>
            </a:r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надає пакет під назвою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herit"/>
              </a:rPr>
              <a:t>javafx.animation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. </a:t>
            </a:r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Цей пакет містить класи, які використовуються для анімації вузлів. Анімація є базовим класом усіх цих класів.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Використовуючи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JavaFX, </a:t>
            </a:r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ви можете застосовувати такі анімації (переходи), як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Fade Transition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,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Fill Transition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,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Rotate Transition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,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Scale Transition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,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Stroke Transition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,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Translate Transition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,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Path Transition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,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Sequential Transition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,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Pause Transition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,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Parallel Transition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тощо.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Усі ці переходи представлені окремими класами в пакеті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herit"/>
              </a:rPr>
              <a:t>javafx.animation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Щоб застосувати певну анімацію до вузла, ви повинні виконати кроки, наведені нижче −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F2452-43DF-47FD-96A1-8D798EB5AB2F}"/>
              </a:ext>
            </a:extLst>
          </p:cNvPr>
          <p:cNvSpPr txBox="1"/>
          <p:nvPr/>
        </p:nvSpPr>
        <p:spPr>
          <a:xfrm>
            <a:off x="352147" y="4408594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Створіть необхідний вузол, використовуючи відповідний клас.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Створіть екземпляр відповідного класу переходу (анімації), який потрібно застосувати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Встановити властивості переходу і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Нарешті відтворіть перехід за допомогою методу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play() </a:t>
            </a:r>
            <a:r>
              <a:rPr lang="uk-UA" b="1" i="0" dirty="0">
                <a:solidFill>
                  <a:srgbClr val="000000"/>
                </a:solidFill>
                <a:effectLst/>
                <a:latin typeface="inherit"/>
              </a:rPr>
              <a:t>класу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Animation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.</a:t>
            </a:r>
          </a:p>
        </p:txBody>
      </p:sp>
    </p:spTree>
    <p:extLst>
      <p:ext uri="{BB962C8B-B14F-4D97-AF65-F5344CB8AC3E}">
        <p14:creationId xmlns:p14="http://schemas.microsoft.com/office/powerpoint/2010/main" val="1199803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E4CE6CD-754C-4E01-8EAD-38932DFB3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68" y="1074509"/>
            <a:ext cx="1105915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Властивість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належить до типу 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 використовується для вибору поверхні матеріалу тривимірної форми. Ви можете встановити матеріал тривимірної форми за допомогою методу 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setCullFace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наступним чином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cylinder.setMaterial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згадувалося вище, для цього методу вам потрібно передати об’єкт типу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Клас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PhongMaterial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пакета 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javafx.scene.paint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є підкласом цього класу та надає 7 властивостей, які представляють затінений матеріал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Ви можете застосувати всі ці типи матеріалів до поверхні тривимірної форми за допомогою методів налаштування цих властивостей.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Нижче наведено типи матеріалів, які доступні в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−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bumpMap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представляє звичайну карту, збережену як зображення RGB.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diffuseMap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 дифузна карта.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selfIlluminationMap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 карта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самоосвітлення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цього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PhongMaterial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specularMap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це дзеркальна карта цього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PhongMaterial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diffuseColor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 розсіяний колір цього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PhongMaterial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specularColor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 дзеркальний колір цього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PhongMaterial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specularPower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 представляє потужність відображення цього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PhongMaterial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 замовчуванням матеріалом тривимірної форми є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PhongMaterial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світло-сірого дифузного кольору.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D30D0-C79C-4F09-853C-2915E2DFF7F4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uk-UA" altLang="uk-UA" sz="4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endParaRPr lang="uk-UA" sz="4400" dirty="0"/>
          </a:p>
        </p:txBody>
      </p:sp>
    </p:spTree>
    <p:extLst>
      <p:ext uri="{BB962C8B-B14F-4D97-AF65-F5344CB8AC3E}">
        <p14:creationId xmlns:p14="http://schemas.microsoft.com/office/powerpoint/2010/main" val="2288861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12E0E-63A1-4217-9F82-FA519D82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4380C5-A935-4598-B850-5424EE5C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3B3DB5A-60A1-41AE-9449-8D792417A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07" y="883190"/>
            <a:ext cx="5098742" cy="54476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com.example.demo1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javafx.application.Application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javafx.scene.Group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javafx.scene.PerspectiveCamera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javafx.scene.Scene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javafx.scene.image.Image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javafx.scene.paint.Color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javafx.scene.paint.PhongMaterial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javafx.scene.shape.Cylinder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javafx.stage.Stage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CylinderMaterials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Cylinder1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cylinder1 =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cylinder1.setHeight(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130.0f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cylinder1.setRadius(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30.0f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cylinder1.setTranslateX(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cylinder1.setTranslateY(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bump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PhongMaterial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material1 =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PhongMaterial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material1.setBumpMap(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"http://www.tutorialspoint.com/images/tplogo.gif"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bump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Cylinder1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cylinder1.setMaterial(material1)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Cylinder2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cylinder2 =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cylinder2.setHeight(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130.0f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cylinder2.setRadius(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30.0f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cylinder2.setTranslateX(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cylinder2.setTranslateY(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diffuse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PhongMaterial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material2 =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PhongMaterial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material2.setDiffuseMap(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"http://www.tutorialspoint.com/images/tp-logo.gif"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diffuse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Cylinder2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cylinder2.setMaterial(material2)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Cylinder3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cylinder3 =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cylinder3.setHeight(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130.0f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cylinder3.setRadius(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30.0f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cylinder3.setTranslateX(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cylinder3.setTranslateY(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Illumination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PhongMaterial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material3 =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PhongMaterial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material3.setSelfIlluminationMap(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"http://www.tutorialspoint.com/images/tp-logo.gif"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Illumination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Cylinder3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cylinder3.setMaterial(material3)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Cylinder4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cylinder4 =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cylinder4.setHeight(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130.0f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cylinder4.setRadius(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30.0f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cylinder4.setTranslateX(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cylinder4.setTranslateY(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Specular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PhongMaterial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material4 =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PhongMaterial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material4.setSpecularMap(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"http://www.tutorialspoint.com/images/tp-logo.gif"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Specular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Cylinder4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cylinder4.setMaterial(material4)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Cylinder5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cylinder5 =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cylinder5.setHeight(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130.0f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cylinder5.setRadius(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30.0f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cylinder5.setTranslateX(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cylinder5.setTranslateY(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diffuse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PhongMaterial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material5 =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PhongMaterial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material5.setDiffuseColor(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uk-UA" altLang="uk-UA" sz="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BLANCHEDALMOND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diffuse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Cylinder5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cylinder5.setMaterial(material5)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Cylinder6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cylinder6 =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cylinder6.setHeight(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130.0f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cylinder6.setRadius(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30.0f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cylinder6.setTranslateX(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cylinder6.setTranslateY(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specular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PhongMaterial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material6 =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PhongMaterial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specular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material6.setSpecularColor(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uk-UA" altLang="uk-UA" sz="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BLANCHEDALMOND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specular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Cylinder6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cylinder6.setMaterial(material6)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Cylinder7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cylinder7 =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cylinder7.setHeight(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130.0f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cylinder7.setRadius(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30.0f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cylinder7.setTranslateX(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cylinder7.setTranslateY(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Specular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PhongMaterial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material7 =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PhongMaterial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material7.setSpecularPower(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Specular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cylinder7.setMaterial(material7)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(cylinder1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cylinder2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cylinder3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cylinder4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cylinder5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cylinder6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cylinder7)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PerspectiveCamera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PerspectiveCamera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camera.setTranslateX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camera.setTranslateY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camera.setTranslateZ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scene.setCamera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stage.setTitle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cylinder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stage.setScene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stage.show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70A185-4F8E-4C61-BCCE-90A0A497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980" y="1202785"/>
            <a:ext cx="7608486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4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2FA51-2B58-44ED-9BC3-4BF98CE2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68170"/>
          </a:xfrm>
        </p:spPr>
        <p:txBody>
          <a:bodyPr>
            <a:normAutofit fontScale="90000"/>
          </a:bodyPr>
          <a:lstStyle/>
          <a:p>
            <a:pPr algn="ctr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- </a:t>
            </a:r>
            <a:r>
              <a:rPr lang="uk-UA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Обробка подій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AA359-185A-496B-953B-25DD195B625B}"/>
              </a:ext>
            </a:extLst>
          </p:cNvPr>
          <p:cNvSpPr txBox="1"/>
          <p:nvPr/>
        </p:nvSpPr>
        <p:spPr>
          <a:xfrm>
            <a:off x="188650" y="654196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можемо розробляти програми графічного інтерфейсу користувача, веб-програми та графічні програми. У таких програмах, коли користувач взаємодіє з програмою (вузлами), кажуть, що відбулася подія.</a:t>
            </a:r>
          </a:p>
          <a:p>
            <a:pPr algn="just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натискання кнопки, переміщення миші, введення символу за допомогою клавіатури, вибір елемента зі списку, прокручування сторінки є діями, які викликають подію.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824BA-E641-4134-8A13-846CD9D5D9F3}"/>
              </a:ext>
            </a:extLst>
          </p:cNvPr>
          <p:cNvSpPr txBox="1"/>
          <p:nvPr/>
        </p:nvSpPr>
        <p:spPr>
          <a:xfrm>
            <a:off x="5979850" y="2610682"/>
            <a:ext cx="62121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Типи подій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Події можна загалом класифікувати за такими двома категоріями −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Події переднього плану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ті події, які вимагають прямої взаємодії користувача. Вони створюються як наслідок взаємодії людини з графічними компонентами в графічному інтерфейсі користувача. Наприклад, натискання кнопки, переміщення миші, введення символу за допомогою клавіатури, вибір елемента зі списку, прокручування сторінки тощо.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Фонові події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ті події, які не вимагають взаємодії кінцевого користувача, називаються фоновими подіями. Прикладами фонових подій є перебої в роботі операційної системи, збій апаратного чи програмного забезпечення, закінчення таймера, завершення операції.</a:t>
            </a:r>
          </a:p>
        </p:txBody>
      </p:sp>
    </p:spTree>
    <p:extLst>
      <p:ext uri="{BB962C8B-B14F-4D97-AF65-F5344CB8AC3E}">
        <p14:creationId xmlns:p14="http://schemas.microsoft.com/office/powerpoint/2010/main" val="4026675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8232F-94B1-4366-9B7C-C2F389E3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98876"/>
          </a:xfrm>
        </p:spPr>
        <p:txBody>
          <a:bodyPr>
            <a:normAutofit fontScale="90000"/>
          </a:bodyPr>
          <a:lstStyle/>
          <a:p>
            <a:pPr algn="ctr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Події в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49CE7-8B2A-4FB3-A70B-596F55109196}"/>
              </a:ext>
            </a:extLst>
          </p:cNvPr>
          <p:cNvSpPr txBox="1"/>
          <p:nvPr/>
        </p:nvSpPr>
        <p:spPr>
          <a:xfrm>
            <a:off x="374341" y="730395"/>
            <a:ext cx="1144331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 підтримку для обробки різноманітних подій. Клас під назвою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пакета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javafx.event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базовим класом для події.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Екземпляр будь-якого його підкласу є подією.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надає широкий спектр подій. Деякі з них перераховані нижче.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Подія миші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 вхідна подія, яка виникає під час клацання миші. Він представлений класом під назвою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включає такі дії, як клацання мишею, натискання миші, відпускання миші, переміщення миші, введення миші в ціль, вихід миші з цілі тощо.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Ключова подія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 вхідна подія, яка вказує на натискання клавіші на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вузлі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Він представлений класом під назвою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KeyEvent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Ця подія включає такі дії, як натискання клавіші, відпускання клавіші та введення клавіші.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Подія перетягування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 подія введення, яка виникає під час перетягування миші. Він представлений класом під назвою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DragEvent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включає такі дії, як перетягування вхід, перетягування скидання, перетягування введення цілі, перетягування виходу з цілі, перетягування тощо.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Подія вікна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 подія, пов’язана з діями показу/приховування вікна. Він представлений класом під назвою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WindowEvent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включає такі дії, як приховування вікна, відображення вікна, приховане вікно, показ вікна тощо.</a:t>
            </a:r>
          </a:p>
        </p:txBody>
      </p:sp>
    </p:spTree>
    <p:extLst>
      <p:ext uri="{BB962C8B-B14F-4D97-AF65-F5344CB8AC3E}">
        <p14:creationId xmlns:p14="http://schemas.microsoft.com/office/powerpoint/2010/main" val="3411122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9116D-9D5B-4D4B-B308-A1C2A6F3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Обробка подій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279C6-9EAC-4F7C-A3AC-DC43FB3E05E4}"/>
              </a:ext>
            </a:extLst>
          </p:cNvPr>
          <p:cNvSpPr txBox="1"/>
          <p:nvPr/>
        </p:nvSpPr>
        <p:spPr>
          <a:xfrm>
            <a:off x="443883" y="681037"/>
            <a:ext cx="112657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Обробка подій - це механізм, який контролює подію та вирішує, що має статися, якщо подія відбудеться. Цей механізм має код, відомий як обробник події, який виконується, коли відбувається подія.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надає обробники та фільтри для обробки подій. У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кожна подія має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Ціль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вузол, на якому сталася подія. Ціллю може бути вікно, сцена та вузол.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Джерело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Джерело, з якого генерується подія, буде джерелом події. У наведеному вище сценарії джерелом події є миша.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тип події, що сталася; у випадку події миші – миша натиснута, миша відпущена є типом подій.</a:t>
            </a:r>
          </a:p>
          <a:p>
            <a:pPr algn="just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Припустімо, що ми маємо програму, яка має кнопки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Circle, Stop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 Buttons,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вставлені за допомогою об’єкта групи таким чином: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850E5A-6518-4F45-994B-3A4C523AA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083" y="3146070"/>
            <a:ext cx="4905375" cy="244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FF57A7-E713-4404-88A7-6133B8833983}"/>
              </a:ext>
            </a:extLst>
          </p:cNvPr>
          <p:cNvSpPr txBox="1"/>
          <p:nvPr/>
        </p:nvSpPr>
        <p:spPr>
          <a:xfrm>
            <a:off x="249823" y="5715298"/>
            <a:ext cx="11459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натиснете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кнопку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відтворення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джерелом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миша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цільовим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вузлом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буде кнопка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відтворення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типом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генерованої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події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клацання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миші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00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654D7-D00E-4E0B-B8E0-D3CCD5DA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5723"/>
          </a:xfrm>
        </p:spPr>
        <p:txBody>
          <a:bodyPr/>
          <a:lstStyle/>
          <a:p>
            <a:pPr algn="ctr"/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Фази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подій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FAF9D8-B942-4F3D-8A20-183DB3C3A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831325"/>
            <a:ext cx="11212497" cy="5853559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uk-UA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Будівництво маршруту</a:t>
            </a:r>
          </a:p>
          <a:p>
            <a:pPr marL="0" indent="0" algn="l">
              <a:buNone/>
            </a:pPr>
            <a:r>
              <a:rPr lang="uk-UA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Кожного разу, коли генерується подія, стандартний/початковий маршрут події визначається побудовою </a:t>
            </a:r>
            <a:r>
              <a:rPr lang="uk-UA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ланцюжка відправки подій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 Це шлях від сцени до вихідного вузла.</a:t>
            </a:r>
          </a:p>
          <a:p>
            <a:pPr marL="0" indent="0" algn="l">
              <a:buNone/>
            </a:pPr>
            <a:r>
              <a:rPr lang="uk-UA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Нижче наведено ланцюжок надсилання подій для події, що генерується, коли ми натискаємо кнопку відтворення у наведеному вище сценарії.</a:t>
            </a:r>
          </a:p>
          <a:p>
            <a:pPr marL="0" indent="0" algn="l">
              <a:buNone/>
            </a:pPr>
            <a:r>
              <a:rPr lang="uk-UA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Фаза захоплення подій</a:t>
            </a:r>
          </a:p>
          <a:p>
            <a:pPr marL="0" indent="0" algn="l">
              <a:buNone/>
            </a:pPr>
            <a:r>
              <a:rPr lang="uk-UA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 побудови ланцюга відправлення події кореневий вузол програми відправляє подію. Ця подія передається до всіх вузлів ланцюга відправлення (зверху донизу). Якщо будь-який із цих вузлів має </a:t>
            </a:r>
            <a:r>
              <a:rPr lang="uk-UA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фільтр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зареєстрований для згенерованої події, він буде виконаний. Якщо жоден із вузлів у ланцюжку диспетчеризації не має фільтра для згенерованої події, він передається цільовому вузлу, і, нарешті, цільовий вузол обробляє подію.</a:t>
            </a:r>
          </a:p>
          <a:p>
            <a:pPr marL="0" indent="0" algn="l">
              <a:buNone/>
            </a:pPr>
            <a:r>
              <a:rPr lang="uk-UA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Фаза кипіння подій</a:t>
            </a:r>
          </a:p>
          <a:p>
            <a:pPr marL="0" indent="0" algn="l">
              <a:buNone/>
            </a:pPr>
            <a:r>
              <a:rPr lang="uk-UA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фазі витікання події подія переміщується від цільового вузла до вузла етапу (знизу вгору). Якщо будь-який із вузлів у ланцюжку відправки подій має обробник, </a:t>
            </a:r>
            <a:r>
              <a:rPr lang="uk-UA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зареєстрований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для згенерованої події, вона буде виконана. Якщо жоден із цих вузлів не має обробників для обробки події, тоді подія досягає кореневого вузла, і, нарешті, процес буде завершено.</a:t>
            </a:r>
          </a:p>
          <a:p>
            <a:pPr marL="0" indent="0" algn="l">
              <a:buNone/>
            </a:pPr>
            <a:r>
              <a:rPr lang="uk-UA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Обробники подій і фільтри</a:t>
            </a:r>
          </a:p>
          <a:p>
            <a:pPr marL="0" indent="0" algn="l">
              <a:buNone/>
            </a:pPr>
            <a:r>
              <a:rPr lang="uk-UA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Фільтри та обробники подій містять логіку програми для обробки події. Вузол може зареєструватися в кількох обробниках/фільтрах. У випадку </a:t>
            </a:r>
            <a:r>
              <a:rPr lang="uk-UA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батьківсько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-дочірніх вузлів ви можете надати загальний фільтр/обробник для батьків, який обробляється за замовчуванням для всіх дочірніх вузлів.</a:t>
            </a:r>
          </a:p>
          <a:p>
            <a:pPr marL="0" indent="0" algn="l">
              <a:buNone/>
            </a:pPr>
            <a:r>
              <a:rPr lang="uk-UA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згадувалося вище, під час події обробка — це фільтр, який виконується, а під час фази появи події виконується обробник. Усі обробники та фільтри реалізують інтерфейс 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EventHandler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пакету 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javafx.event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018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C6890-0E16-415B-A612-4FF227C9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фільтра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подій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0E3371-50C8-4391-A937-E47292EB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6C736D0-F090-439F-A6DA-A68B0BDEF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58" y="1259175"/>
            <a:ext cx="11416684" cy="43396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//Щоб додати фільтр подій до вузла, вам потрібно зареєструвати цей фільтр за допомогою методу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addEventFilter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класу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mouse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circle.setFill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DARKSLATEBLUE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Circle.addEventFilter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MouseEvent.MOUSE_CLICKED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//Таким же чином ви можете видалити фільтр за допомогою методу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removeEventFilter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як показано нижче −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8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D78B28-D75E-4705-BF00-E3695D121F9B}"/>
              </a:ext>
            </a:extLst>
          </p:cNvPr>
          <p:cNvSpPr txBox="1"/>
          <p:nvPr/>
        </p:nvSpPr>
        <p:spPr>
          <a:xfrm>
            <a:off x="1480" y="0"/>
            <a:ext cx="12190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зручних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4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обробки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подій</a:t>
            </a:r>
            <a:endParaRPr lang="ru-RU" sz="4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A64D3-EBA7-47EE-B1AD-36B0B2EE13E4}"/>
              </a:ext>
            </a:extLst>
          </p:cNvPr>
          <p:cNvSpPr txBox="1"/>
          <p:nvPr/>
        </p:nvSpPr>
        <p:spPr>
          <a:xfrm>
            <a:off x="386179" y="932947"/>
            <a:ext cx="6294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Деякі з класів у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JavaFX </a:t>
            </a:r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визначають властивості обробника подій. Установивши значення для цих властивостей за допомогою відповідних методів встановлення, ви можете зареєструватися в обробнику подій. Ці методи відомі як зручні методи.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Більшість цих методів існує в таких класах, як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Node, Scene, Window </a:t>
            </a:r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тощо, і вони доступні для всіх їхніх підкласів.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Наприклад, щоб додати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прослуховувач</a:t>
            </a:r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подій миші до кнопки, ви можете використати допоміжний метод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herit"/>
              </a:rPr>
              <a:t>setOnMouseClicked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, </a:t>
            </a:r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як показано нижче.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400E038-5546-4511-A4CB-A5BD88CD9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23" y="4769943"/>
            <a:ext cx="4181383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playButton.setOnMouseClicked((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EventHandler&lt;MouseEvent&gt;() {</a:t>
            </a:r>
            <a:b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handle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(MouseEvent event) {</a:t>
            </a:r>
            <a:b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uk-UA" altLang="uk-UA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World"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pathTransition.play()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}))</a:t>
            </a: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8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FF133-B768-45C6-BC6D-E5CDE2C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C6147-AD32-48EA-B4B7-7F37F436A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BFE569-E1BC-439E-A301-27A207368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84" y="365125"/>
            <a:ext cx="2299316" cy="627864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javafx.animation.PathTransition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javafx.application.Application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javafx.application.Application.</a:t>
            </a:r>
            <a:r>
              <a:rPr kumimoji="0" lang="uk-UA" altLang="uk-UA" sz="3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javafx.event.EventHandler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javafx.scene.Group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javafx.scene.Scene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javafx.scene.control.Button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javafx.scene.input.MouseEvent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javafx.scene.paint.Color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javafx.scene.shape.Circle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javafx.scene.shape.LineTo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javafx.scene.shape.MoveTo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javafx.scene.shape.Path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javafx.stage.Stage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javafx.util.Duration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ConvinienceMethodsExample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 {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(Stage stage) {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//Drawing a Circle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 circle =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Circle()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//Setting the position of the circle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circle.setCenterX(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300.0f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circle.setCenterY(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135.0f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//Setting the radius of the circle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circle.setRadius(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25.0f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//Setting the color of the circle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circle.setFill(Color.</a:t>
            </a:r>
            <a:r>
              <a:rPr kumimoji="0" lang="uk-UA" altLang="uk-UA" sz="3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//Setting the stroke width of the circle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circle.setStrokeWidth(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//Creating a Path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path =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Path()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//Moving to the staring point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MoveTo moveTo =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MoveTo(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208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//Creating 1st line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LineTo line1 =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LineTo(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421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161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//Creating 2nd line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LineTo line2 =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LineTo(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226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232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//Creating 3rd line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LineTo line3 =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LineTo(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332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//Creating 4th line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LineTo line4 =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LineTo(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369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250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//Creating 5th line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LineTo line5 =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LineTo(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208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//Adding all the elements to the path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path.getElements().add(moveTo)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path.getElements().addAll(line1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line2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line3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line4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line5)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//Creating the path transition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PathTransition pathTransition =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PathTransition()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//Setting the duration of the transition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pathTransition.setDuration(Duration.</a:t>
            </a:r>
            <a:r>
              <a:rPr kumimoji="0" lang="uk-UA" altLang="uk-UA" sz="3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millis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//Setting the node for the transition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pathTransition.setNode(circle)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//Setting the path for the transition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pathTransition.setPath(path)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//Setting the orientation of the path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pathTransition.setOrientation(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PathTransition.OrientationType.ORTHOGONAL_TO_TAN GENT)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//Setting the cycle count for the transition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pathTransition.setCycleCount(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//Setting auto reverse value to true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pathTransition.setAutoReverse(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//Creating play button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playButton =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"Play"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playButton.setLayoutX(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playButton.setLayoutY(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250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circle.setOnMouseClicked 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EventHandler&lt;javafx.scene.input.MouseEvent&gt;() {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(javafx.scene.input.MouseEvent e) {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System.</a:t>
            </a:r>
            <a:r>
              <a:rPr kumimoji="0" lang="uk-UA" altLang="uk-UA" sz="3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.setFill(Color.</a:t>
            </a:r>
            <a:r>
              <a:rPr kumimoji="0" lang="uk-UA" altLang="uk-UA" sz="3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DARKSLATEBLUE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playButton.setOnMouseClicked((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EventHandler&lt;MouseEvent&gt;() {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(MouseEvent event) {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System.</a:t>
            </a:r>
            <a:r>
              <a:rPr kumimoji="0" lang="uk-UA" altLang="uk-UA" sz="3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pathTransition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.play()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//Creating stop button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stopButton =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"stop"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stopButton.setLayoutX(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250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stopButton.setLayoutY(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250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stopButton.setOnMouseClicked((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EventHandler&lt;MouseEvent&gt;() {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(MouseEvent event) {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System.</a:t>
            </a:r>
            <a:r>
              <a:rPr kumimoji="0" lang="uk-UA" altLang="uk-UA" sz="3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pathTransition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.stop()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//Creating a Group object 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 root =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Group(circle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playButton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stopButton)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//Creating a scene object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 scene =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Scene(root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scene.setFill(Color.</a:t>
            </a:r>
            <a:r>
              <a:rPr kumimoji="0" lang="uk-UA" altLang="uk-UA" sz="3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LAVENDER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//Setting title to the Stage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stage.setTitle(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"Convenience Methods Example"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//Adding scene to the stage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stage.setScene(scene)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//Displaying the contents of the stage 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stage.show()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args[]){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3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(args)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B01619-E701-42C3-A89F-A0AFED8C9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25" y="1462087"/>
            <a:ext cx="70294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0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43E3D55-056A-4E8B-A79F-0EC09B20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24" y="772357"/>
            <a:ext cx="2322990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com.example.demo1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javafx.animation.RotateTransition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javafx.application.Application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static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javafx.application.Application.</a:t>
            </a:r>
            <a:r>
              <a:rPr kumimoji="0" lang="uk-UA" altLang="uk-UA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launch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javafx.scene.Group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javafx.scene.Scene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javafx.scene.paint.Color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javafx.scene.shape.Polygon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javafx.stage.Stage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javafx.util.Duration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RotateTransitionExample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 {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start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(Stage stage) {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//Creating a hexagon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Polygon hexagon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Polygon()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//Adding coordinates to the hexagon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hexagon.getPoints().addAll(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Double[]{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200.0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50.0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400.0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50.0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450.0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150.0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400.0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250.0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200.0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250.0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150.0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150.0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the fill color for the hexagon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hexagon.setFill(Color.</a:t>
            </a:r>
            <a:r>
              <a:rPr kumimoji="0" lang="uk-UA" altLang="uk-UA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BLUE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//Creating a rotate transition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RotateTransition rotateTransition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RotateTransition()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the duration for the transition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rotateTransition.setDuration(Duration.</a:t>
            </a:r>
            <a:r>
              <a:rPr kumimoji="0" lang="uk-UA" altLang="uk-UA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millis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the node for the transition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rotateTransition.setNode(hexagon)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the angle of the rotation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rotateTransition.setByAngle(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the cycle count for the transition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rotateTransition.setCycleCount(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auto reverse value to false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rotateTransition.setAutoReverse(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//Playing the animation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rotateTransition.play()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//Creating a Group object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Group root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Group(hexagon)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//Creating a scene object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 scene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Scene(root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600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title to the Stage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stage.setTitle(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"Rotate transition example "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//Adding scene to the stage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stage.setScene(scene)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//Displaying the contents of the stage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stage.show()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args[]){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launch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(args)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endParaRPr kumimoji="0" lang="uk-UA" altLang="uk-UA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EB409-78EB-4D33-9572-C5226EF6A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772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Rotate Transition </a:t>
            </a:r>
            <a:r>
              <a:rPr lang="uk-UA" sz="4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 </a:t>
            </a:r>
            <a:r>
              <a:rPr lang="uk-UA" sz="4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837101-F46A-4F01-BABE-80EBA42E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428" y="1577993"/>
            <a:ext cx="70389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0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A7565-43E0-4DF2-877A-07A45AE2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uk-UA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uk-UA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F1C2D7-5D32-4C28-A17C-3245BA7D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210" y="1485900"/>
            <a:ext cx="7077075" cy="38862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7670F02-CD0C-4293-981D-D21CCAB4F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29" y="872516"/>
            <a:ext cx="1917577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com.example.demo1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javafx.animation.ScaleTransition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javafx.application.Application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static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javafx.application.Application.</a:t>
            </a:r>
            <a:r>
              <a:rPr kumimoji="0" lang="uk-UA" altLang="uk-UA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launch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javafx.scene.Group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javafx.scene.Scene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javafx.scene.paint.Color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javafx.scene.shape.Circle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javafx.stage.Stage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javafx.util.Duration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ScaleTransitionExample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 {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start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(Stage stage) {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//Drawing a Circle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Circle circle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Circle()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the position of the circle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circle.setCenterX(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300.0f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circle.setCenterY(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135.0f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the radius of the circle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circle.setRadius(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50.0f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the color of the circle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circle.setFill(Color.</a:t>
            </a:r>
            <a:r>
              <a:rPr kumimoji="0" lang="uk-UA" altLang="uk-UA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BROWN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the stroke width of the circle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circle.setStrokeWidth(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//Creating scale Transition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ScaleTransition scaleTransition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ScaleTransition()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the duration for the transition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scaleTransition.setDuration(Duration.</a:t>
            </a:r>
            <a:r>
              <a:rPr kumimoji="0" lang="uk-UA" altLang="uk-UA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millis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the node for the transition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scaleTransition.setNode(circle)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the dimensions for scaling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scaleTransition.setByY(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1.5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scaleTransition.setByX(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1.5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the cycle count for the translation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scaleTransition.setCycleCount(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auto reverse value to true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scaleTransition.setAutoReverse(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//Playing the animation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scaleTransition.play()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//Creating a Group object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Group root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Group(circle)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//Creating a scene object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 scene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Scene(root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600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title to the Stage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stage.setTitle(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"Scale transition example"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//Adding scene to the stage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stage.setScene(scene)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//Displaying the contents of the stage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stage.show()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args[]){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launch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(args)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uk-UA" altLang="uk-UA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23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C0DA3-5D3A-4AE2-8891-32651B83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3378"/>
          </a:xfrm>
        </p:spPr>
        <p:txBody>
          <a:bodyPr/>
          <a:lstStyle/>
          <a:p>
            <a:pPr algn="ctr"/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r>
              <a:rPr lang="uk-UA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uk-UA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566EE0-B1A9-4DD7-8340-FFF72EFC5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760" y="1490662"/>
            <a:ext cx="7077075" cy="38766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7990200-624F-4F31-926D-777F710A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87" y="956118"/>
            <a:ext cx="2112886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com.example.demo1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javafx.animation.TranslateTransition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javafx.application.Application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javafx.scene.Group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javafx.scene.Scene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javafx.scene.paint.Color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javafx.scene.shape.Circle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javafx.stage.Stage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javafx.util.Duration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TranslateTransitionExample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 {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start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(Stage stage) {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//Drawing a Circle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Circle circle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Circle()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the position of the circle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circle.setCenterX(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150.0f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circle.setCenterY(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135.0f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the radius of the circle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circle.setRadius(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100.0f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the color of the circle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circle.setFill(Color.</a:t>
            </a:r>
            <a:r>
              <a:rPr kumimoji="0" lang="uk-UA" altLang="uk-UA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BROWN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the stroke width of the circle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circle.setStrokeWidth(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//Creating Translate Transition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TranslateTransition translateTransition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TranslateTransition()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the duration of the transition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translateTransition.setDuration(Duration.</a:t>
            </a:r>
            <a:r>
              <a:rPr kumimoji="0" lang="uk-UA" altLang="uk-UA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millis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the node for the transition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translateTransition.setNode(circle)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the value of the transition along the x axis.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translateTransition.setByX(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the cycle count for the transition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translateTransition.setCycleCount(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auto reverse value to false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translateTransition.setAutoReverse(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//Playing the animation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translateTransition.play()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//Creating a Group object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Group root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Group(circle)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//Creating a scene object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 scene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Scene(root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600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//Setting title to the Stage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stage.setTitle(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"Translate transition example"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//Adding scene to the stage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stage.setScene(scene)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//Displaying the contents of the stage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stage.show()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args[]){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launch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(args)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uk-UA" altLang="uk-UA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27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811FC3E-8514-493E-98F8-E930875B328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4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 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1A107-176E-41DF-AE50-33D6447A65F7}"/>
              </a:ext>
            </a:extLst>
          </p:cNvPr>
          <p:cNvSpPr txBox="1"/>
          <p:nvPr/>
        </p:nvSpPr>
        <p:spPr>
          <a:xfrm>
            <a:off x="233039" y="773189"/>
            <a:ext cx="57505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застосувати кольори до програми,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надає різні класи в пакеті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javafx.scene.paint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пакунок містить абстрактний клас під назвою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Paint,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це базовий клас для всіх класів, які використовуються для застосування кольорів.</a:t>
            </a:r>
          </a:p>
          <a:p>
            <a:pPr algn="just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Використовуючи ці класи, ви можете застосовувати кольори за такими шаблонами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1C152-EEAE-4EC6-BDF6-3771AD8095D1}"/>
              </a:ext>
            </a:extLst>
          </p:cNvPr>
          <p:cNvSpPr txBox="1"/>
          <p:nvPr/>
        </p:nvSpPr>
        <p:spPr>
          <a:xfrm>
            <a:off x="233039" y="3209213"/>
            <a:ext cx="57505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Рівномірний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у цьому шаблоні колір рівномірно застосовується по всьому вузлу.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Шаблон зображення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 дозволяє заповнити область вузла шаблоном зображення.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Градієнт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у цьому шаблоні колір, застосований до вузла, змінюється від однієї точки до іншої. Він має два типи градієнтів, а саме </a:t>
            </a: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лінійний градієнт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 </a:t>
            </a: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радіальний градієнт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3B89A-3DE3-40DE-9733-15F1129D30BC}"/>
              </a:ext>
            </a:extLst>
          </p:cNvPr>
          <p:cNvSpPr txBox="1"/>
          <p:nvPr/>
        </p:nvSpPr>
        <p:spPr>
          <a:xfrm>
            <a:off x="6208450" y="773189"/>
            <a:ext cx="57505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Усі ці класи вузлів, до яких можна застосувати колір, наприклад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Shape, Text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включаючи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Scene),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мають методи під назвами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setFill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setStroke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допоможе встановити колірні значення вузлів і їх обведення відповідно.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Ці методи приймають об’єкт типу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Paint.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Тому, щоб створити будь-який із цих типів зображень, вам потрібно створити екземпляр цих класів і передати об’єкт як параметр цим методам.</a:t>
            </a:r>
          </a:p>
        </p:txBody>
      </p:sp>
    </p:spTree>
    <p:extLst>
      <p:ext uri="{BB962C8B-B14F-4D97-AF65-F5344CB8AC3E}">
        <p14:creationId xmlns:p14="http://schemas.microsoft.com/office/powerpoint/2010/main" val="351637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CD833C-4D3E-4C60-BEC2-465A4C937D97}"/>
              </a:ext>
            </a:extLst>
          </p:cNvPr>
          <p:cNvSpPr txBox="1"/>
          <p:nvPr/>
        </p:nvSpPr>
        <p:spPr>
          <a:xfrm>
            <a:off x="426608" y="843379"/>
            <a:ext cx="51257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встановити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однорідний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колірний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шаблон для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вузлів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вам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передати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setFill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 </a:t>
            </a:r>
            <a:r>
              <a:rPr lang="ru-RU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setStroke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наступним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чином: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07D6483-56D2-42AE-A738-F33B0DA070F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4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 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8CCE5C-1AAE-4027-9DF9-E14F8971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08" y="2474595"/>
            <a:ext cx="5125779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BEIGE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text.setFill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stroke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DARKSLATEBLUE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circle.setStroke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51033-6449-4A85-A462-750D633FD875}"/>
              </a:ext>
            </a:extLst>
          </p:cNvPr>
          <p:cNvSpPr txBox="1"/>
          <p:nvPr/>
        </p:nvSpPr>
        <p:spPr>
          <a:xfrm>
            <a:off x="5922805" y="843379"/>
            <a:ext cx="58987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наведеному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вище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блоці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коду ми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використовуємо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змінні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кольорів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кольорового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об’єкта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же чином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можете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RGB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стандарт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забарвлення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HSB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веб-хеш-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коди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кольорів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 показано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нижче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2B4BAE-0BC4-4B01-B4D7-3143A4152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805" y="2798868"/>
            <a:ext cx="4955727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RGB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HSB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hsb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"0x0000FF"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27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5F14F7-B3E1-44F0-B7F0-6307EFA95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392" y="1576387"/>
            <a:ext cx="8153400" cy="370522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D20694D-7CAC-4EC4-B647-D707BD0F386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4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 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93B3838-5E29-4834-913B-A928CB0D3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08" y="977497"/>
            <a:ext cx="3137161" cy="54014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com.example.demo1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javafx.application.Application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javafx.scene.Group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javafx.scene.Scene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javafx.scene.paint.Color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javafx.scene.paint.CycleMethod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javafx.scene.paint.LinearGradient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javafx.scene.paint.Stop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javafx.stage.Stage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javafx.scene.shape.Circle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javafx.scene.text.Font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javafx.scene.text.Text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LinearGradientExample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 {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(Stage stage) {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//Drawing a Circle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 circle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Circle()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//Setting the properties of the circle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circle.setCenterX(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300.0f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circle.setCenterY(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180.0f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circle.setRadius(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90.0f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//Drawing a text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 text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is a colored circle"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//Setting the font of the text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text.setFont(Font.</a:t>
            </a:r>
            <a:r>
              <a:rPr kumimoji="0" lang="uk-UA" altLang="uk-UA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"Edwardian Script ITC"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//Setting the position of the text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text.setX(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text.setY(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//Setting the linear gradient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Stop[] stops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Stop[] {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uk-UA" altLang="uk-UA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DARKSLATEBLUE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uk-UA" altLang="uk-UA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DARKRED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LinearGradient linearGradient =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LinearGradient(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true,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CycleMethod.</a:t>
            </a:r>
            <a:r>
              <a:rPr kumimoji="0" lang="uk-UA" altLang="uk-UA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NO_CYCLE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stops)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//Setting the linear gradient to the circle and text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circle.setFill(linearGradient)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text.setFill(linearGradient)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//Creating a Group object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 root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Group(circle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//Creating a scene object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 scene =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Scene(root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//Setting title to the Stage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stage.setTitle(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"Linear Gradient Example"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//Adding scene to the stage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stage.setScene(scene)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//Displaying the contents of the stage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stage.show()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args[]){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(args)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3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24BE77D-A4F6-4CF7-9F0F-6C0B81A7748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4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 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80141-56E0-4DD4-B5CC-57F8D9F67234}"/>
              </a:ext>
            </a:extLst>
          </p:cNvPr>
          <p:cNvSpPr txBox="1"/>
          <p:nvPr/>
        </p:nvSpPr>
        <p:spPr>
          <a:xfrm>
            <a:off x="134333" y="742436"/>
            <a:ext cx="56348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 візерунка радіального градієнта</a:t>
            </a:r>
          </a:p>
          <a:p>
            <a:pPr algn="just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застосувати візерунок радіального градієнта до вузлів, створіть екземпляр класу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GradientPattern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передайте його об’єкт методам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setFill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setStroke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algn="just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цього класу приймає кілька параметрів, деякі з яких 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D97B1-12CC-42E4-86DE-A8E55EE47DBB}"/>
              </a:ext>
            </a:extLst>
          </p:cNvPr>
          <p:cNvSpPr txBox="1"/>
          <p:nvPr/>
        </p:nvSpPr>
        <p:spPr>
          <a:xfrm>
            <a:off x="5963239" y="843379"/>
            <a:ext cx="60944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startX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Ці подвійні властивості представляють координати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початкової точки градієнта.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endX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Ці подвійні властивості представляють координати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кінцевої точки градієнта.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cycleMethod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аргумент визначає, як області за межами градієнта кольору визначаються початковою та кінцевою точками та як вони мають бути заповнені.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proportional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 логічна змінна; якщо для цієї властивості встановлено значення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початкове та кінцеве розташування встановлюються у пропорції.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Stops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цей аргумент визначає точки зупинки кольору вздовж лінії градієнта.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9C75718-0BDB-45F0-85A3-52534BDA3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453" y="2856133"/>
            <a:ext cx="4807277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radial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gradient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{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DARKRED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RadialGradient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radialGradient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RadialGradient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178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CycleMethod.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NO_CYCLE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451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8648</Words>
  <Application>Microsoft Office PowerPoint</Application>
  <PresentationFormat>Широкоэкранный</PresentationFormat>
  <Paragraphs>180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inherit</vt:lpstr>
      <vt:lpstr>JetBrains Mono</vt:lpstr>
      <vt:lpstr>Times New Roman</vt:lpstr>
      <vt:lpstr>Verdana</vt:lpstr>
      <vt:lpstr>Тема Office</vt:lpstr>
      <vt:lpstr>Презентация PowerPoint</vt:lpstr>
      <vt:lpstr>JavaFX - анімація</vt:lpstr>
      <vt:lpstr>Презентация PowerPoint</vt:lpstr>
      <vt:lpstr>Scale Transition у JavaFX. Приклад</vt:lpstr>
      <vt:lpstr>Translate Transition у JavaFX. Приклад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Завантаження зображення</vt:lpstr>
      <vt:lpstr>Презентация PowerPoint</vt:lpstr>
      <vt:lpstr>JavaFX - 3D Shapes</vt:lpstr>
      <vt:lpstr>Налаштування властивостей фігури</vt:lpstr>
      <vt:lpstr>Презентация PowerPoint</vt:lpstr>
      <vt:lpstr>Властивості тривимірних об'єктів</vt:lpstr>
      <vt:lpstr>Презентация PowerPoint</vt:lpstr>
      <vt:lpstr>Режими малювання</vt:lpstr>
      <vt:lpstr>Презентация PowerPoint</vt:lpstr>
      <vt:lpstr>Презентация PowerPoint</vt:lpstr>
      <vt:lpstr>Презентация PowerPoint</vt:lpstr>
      <vt:lpstr>JavaFX - Обробка подій</vt:lpstr>
      <vt:lpstr>Події в JavaFX</vt:lpstr>
      <vt:lpstr>Обробка подій</vt:lpstr>
      <vt:lpstr>Фази обробки подій у JavaFX</vt:lpstr>
      <vt:lpstr>Додавання та видалення фільтра подій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44</cp:revision>
  <dcterms:created xsi:type="dcterms:W3CDTF">2024-01-09T16:21:55Z</dcterms:created>
  <dcterms:modified xsi:type="dcterms:W3CDTF">2024-01-29T22:32:36Z</dcterms:modified>
</cp:coreProperties>
</file>