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23C08-CF45-4C79-A225-B5A4705C8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67AD74-3D96-42C0-BC51-D6A0BE4CB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1EDD95-226F-4FF9-A0A0-92247176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EB-01E7-4C0B-B8BB-293D8254B9A8}" type="datetimeFigureOut">
              <a:rPr lang="uk-UA" smtClean="0"/>
              <a:t>01.02.2024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7E47D-4FD2-4405-ADB9-66C1A0FE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158BD6-2D7F-41AA-884A-9EA0B181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4294-9FF1-401C-8888-B00C873C80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908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A4EC5-714D-40C9-8A6D-32B6EEE5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432DBB-F1EA-4FC2-A506-B3A69F605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3C38-1C25-4590-953D-FB944D5F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EB-01E7-4C0B-B8BB-293D8254B9A8}" type="datetimeFigureOut">
              <a:rPr lang="uk-UA" smtClean="0"/>
              <a:t>01.02.2024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96080A-B4F1-450E-BE1B-6F6B4047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954A2-F763-4FFA-AA44-52AC7213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4294-9FF1-401C-8888-B00C873C80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00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E6B5C6-B0BE-49BD-9747-5FEE5F347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1444A4-6C65-414E-8F3D-F58EC2ED8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59D23D-E1A7-4FE0-9DA2-59695F70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EB-01E7-4C0B-B8BB-293D8254B9A8}" type="datetimeFigureOut">
              <a:rPr lang="uk-UA" smtClean="0"/>
              <a:t>01.02.2024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93F64-8857-4263-A36E-39F4C01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956CF0-7474-4DB4-964C-3497CB96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4294-9FF1-401C-8888-B00C873C80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172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99A7D-E19E-462F-BC29-13203B18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2AE14-541C-4AFB-AE54-5D53D171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2032F-5774-4B6C-827E-42FFD667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EB-01E7-4C0B-B8BB-293D8254B9A8}" type="datetimeFigureOut">
              <a:rPr lang="uk-UA" smtClean="0"/>
              <a:t>01.02.2024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348B6E-383B-4DE0-A98B-647F5AF9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CFDA9-942D-446F-9992-88315F0C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4294-9FF1-401C-8888-B00C873C80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726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488A1-9432-4E94-AF2A-21290C02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7A0077-6E37-4BF6-886C-DE1B3E066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D6A28E-EE8F-4245-988E-B9298648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EB-01E7-4C0B-B8BB-293D8254B9A8}" type="datetimeFigureOut">
              <a:rPr lang="uk-UA" smtClean="0"/>
              <a:t>01.02.2024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88AF25-2FB6-4D88-928E-FF47D107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45FC28-7341-42EC-96FE-A8EFA577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4294-9FF1-401C-8888-B00C873C80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143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48941-552A-4922-8B76-E8D26500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9A198-7E1C-4953-995A-DB5553AC7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B708F6-855D-4804-A61B-8E4368580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3B97E2-BE37-4E7D-A33E-5C5BE0C6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EB-01E7-4C0B-B8BB-293D8254B9A8}" type="datetimeFigureOut">
              <a:rPr lang="uk-UA" smtClean="0"/>
              <a:t>01.02.2024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545F6F-DCC4-4CA0-A809-732F7D8F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E4F135-4126-4E7C-A841-AE6F1C26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4294-9FF1-401C-8888-B00C873C80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465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D27AE-6950-44AD-9D94-F3B72B44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BC2644-6FA8-46AB-A843-645754FF9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3DD972-8BBA-47B9-8B52-E8ECC54CB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83C268-E881-4588-8181-4BC86EB6A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87CF62-1C07-4F24-9CD3-DCFFDD27A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225273-575A-48D4-BD81-3BC95E66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EB-01E7-4C0B-B8BB-293D8254B9A8}" type="datetimeFigureOut">
              <a:rPr lang="uk-UA" smtClean="0"/>
              <a:t>01.02.2024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8CDD65-972E-4A16-B309-066B7750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F51C93-CF71-4EE6-A2ED-9D68F826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4294-9FF1-401C-8888-B00C873C80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846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C33F0-A363-402E-B1A6-7640C982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E4D4AE-8FB0-4806-A792-16B80C5C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EB-01E7-4C0B-B8BB-293D8254B9A8}" type="datetimeFigureOut">
              <a:rPr lang="uk-UA" smtClean="0"/>
              <a:t>01.02.2024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C940C4-AF1D-4AEA-8681-ACE082D7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08F61C-3472-4F91-8C64-5869AE6A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4294-9FF1-401C-8888-B00C873C80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251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E08394-E1EC-410D-9551-8DB9A44C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EB-01E7-4C0B-B8BB-293D8254B9A8}" type="datetimeFigureOut">
              <a:rPr lang="uk-UA" smtClean="0"/>
              <a:t>01.02.2024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BA0F23-9FB7-4308-B8EF-2AAC05F8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F3E9AB-490C-4ACF-89D5-8E362D3A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4294-9FF1-401C-8888-B00C873C80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640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0125D-F522-4465-B171-EE13CBB7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8C6E8-643A-4E23-80F1-A8DB7B797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5EB9F1-CA6E-436B-810D-1C1F0392D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7AD95-C465-45C3-9F0A-5D040493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EB-01E7-4C0B-B8BB-293D8254B9A8}" type="datetimeFigureOut">
              <a:rPr lang="uk-UA" smtClean="0"/>
              <a:t>01.02.2024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FD9F5D-8DC3-4C19-AC92-8326B38C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B595AE-7079-4889-8EE0-253C2C49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4294-9FF1-401C-8888-B00C873C80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499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99E23-C143-42D6-824D-3579A618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1BF32D-7222-4908-A4C8-961C7847B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0D0C99-2640-40A9-81E7-FB0D0FFFE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C7543D-D2C5-4AAA-9CD4-F0A87983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EB-01E7-4C0B-B8BB-293D8254B9A8}" type="datetimeFigureOut">
              <a:rPr lang="uk-UA" smtClean="0"/>
              <a:t>01.02.2024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E98BE7-C03E-44DB-970E-363BA21A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9872F0-753B-4ED3-B250-DCEAC094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4294-9FF1-401C-8888-B00C873C80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538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5FA8C-C3EC-4E2A-B713-0D71ED5C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0BCE81-8863-4CAD-B2F8-FD659B0D0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21CC6D-90AC-4FD2-AFD7-825CA7E6B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EDEB-01E7-4C0B-B8BB-293D8254B9A8}" type="datetimeFigureOut">
              <a:rPr lang="uk-UA" smtClean="0"/>
              <a:t>01.02.2024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CE43A2-B316-4C77-8150-882A01CA9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B7D1F7-D554-4994-B3A1-2D0552B29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C4294-9FF1-401C-8888-B00C873C807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378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fx/layout_tilepane.htm" TargetMode="External"/><Relationship Id="rId3" Type="http://schemas.openxmlformats.org/officeDocument/2006/relationships/hyperlink" Target="https://www.tutorialspoint.com/javafx/layout_panes_vbox.htm" TargetMode="External"/><Relationship Id="rId7" Type="http://schemas.openxmlformats.org/officeDocument/2006/relationships/hyperlink" Target="https://www.tutorialspoint.com/javafx/layout_anchorpane.htm" TargetMode="External"/><Relationship Id="rId2" Type="http://schemas.openxmlformats.org/officeDocument/2006/relationships/hyperlink" Target="https://www.tutorialspoint.com/javafx/layout_panes_hbo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fx/layout_panes_textflow.htm" TargetMode="External"/><Relationship Id="rId5" Type="http://schemas.openxmlformats.org/officeDocument/2006/relationships/hyperlink" Target="https://www.tutorialspoint.com/javafx/layout_stackpane.htm" TargetMode="External"/><Relationship Id="rId10" Type="http://schemas.openxmlformats.org/officeDocument/2006/relationships/hyperlink" Target="https://www.tutorialspoint.com/javafx/layout_flowpane.htm" TargetMode="External"/><Relationship Id="rId4" Type="http://schemas.openxmlformats.org/officeDocument/2006/relationships/hyperlink" Target="https://www.tutorialspoint.com/javafx/layout_borderpane.htm" TargetMode="External"/><Relationship Id="rId9" Type="http://schemas.openxmlformats.org/officeDocument/2006/relationships/hyperlink" Target="https://www.tutorialspoint.com/javafx/layout_gridpane.ht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A955C-B449-41B9-9DA9-46102665A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178DF6-71F6-4E49-A48F-4A9139D9E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D08E1-5E70-4C27-8116-E7CBCBF7C4FE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alt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1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131B4-1C10-4E1E-9D70-70408167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ar(--ff-lato)"/>
              </a:rPr>
              <a:t>JavaFX - Layout Panes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D83EC6-A387-4E51-BDD3-A07DB63E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Після побудови всіх необхідних вузлів у сцені ми загалом розташуємо їх по порядку.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Таке розташування компонентів усередині контейнера називається макетом контейнера. Ми також можемо сказати, що ми дотримувалися макета, оскільки він включає розміщення всіх компонентів у певному місці всередині контейнера.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JavaFX </a:t>
            </a: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надає кілька попередньо визначених макетів, таких як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HBox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VBox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uk-UA" b="1" i="0" dirty="0">
                <a:solidFill>
                  <a:srgbClr val="000000"/>
                </a:solidFill>
                <a:effectLst/>
                <a:latin typeface="inherit"/>
              </a:rPr>
              <a:t>панель меж, панель стека, текстовий потік, панель прив’язки, панель заголовка, панель сітки, панель потоку</a:t>
            </a: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тощо.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Кожен із зазначених вище макетів представлено класом, і всі ці класи належать до пакета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javafx.layout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. </a:t>
            </a: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Клас під назвою 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Pane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є базовим класом для всіх макетів у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JavaFX.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480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9DA60-3E7E-432B-80B4-35A33404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var(--ff-lato)"/>
              </a:rPr>
              <a:t>Створення макета</a:t>
            </a:r>
            <a:br>
              <a:rPr lang="uk-UA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5A839-8A14-4B26-B5AD-0B63F46C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створити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макет, вам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потрібно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−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Створити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вузол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Створіть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екземпляр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відповідного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класу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необхідного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макета.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Встановіть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властивості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макета.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Додайте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всі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створені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вузли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до макета.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731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33623-5524-41D1-A7B5-876E6C90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var(--ff-lato)"/>
              </a:rPr>
              <a:t>Створення вузлів</a:t>
            </a:r>
            <a:br>
              <a:rPr lang="uk-UA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AD049-95B8-4C19-B1FD-19E734F7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Перш за все,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створіть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необхідні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вузли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програми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JavaFX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створивши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екземпляри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відповідних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класів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якщо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хочете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мати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текстове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поле 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дві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кнопки, 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саме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«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відтворити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» та «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зупинити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»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макеті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HBox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вам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доведеться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спочатку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створити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ці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вузли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як показано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наступному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блоці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коду −</a:t>
            </a:r>
          </a:p>
          <a:p>
            <a:endParaRPr lang="uk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A149F6-C9E1-4E9D-8400-C8C286AE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70" y="4557574"/>
            <a:ext cx="406066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//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Creating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a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text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field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TextField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textField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TextField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();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//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Creating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the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play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button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Button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playButton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Button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("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Play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");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//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Creating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the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stop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button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Button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stopButton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Button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("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stop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");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2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ED381-0FC6-41B1-8F96-1FF33258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var(--ff-lato)"/>
              </a:rPr>
              <a:t>Створення екземпляра відповідного класу</a:t>
            </a:r>
            <a:br>
              <a:rPr lang="uk-UA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DA02F-25B8-486E-B75A-5CDF37C1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Після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створення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вузлів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(і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завершення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всіх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операцій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над ними)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створіть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екземпляр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класу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необхідного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макета.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якщо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хочете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створити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макет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Hbox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вам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потрібно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створити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цей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клас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наступним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чином.</a:t>
            </a:r>
          </a:p>
          <a:p>
            <a:endParaRPr lang="uk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199B9F-8FAA-4F26-BE30-322F56708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76" y="48548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HBox hbox = new HBox();</a:t>
            </a:r>
            <a:r>
              <a:rPr kumimoji="0" lang="uk-UA" altLang="uk-U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7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5D758-7A20-4F0E-B4BC-75BE9D36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var(--ff-lato)"/>
              </a:rPr>
              <a:t>Налаштування властивостей макета</a:t>
            </a:r>
            <a:br>
              <a:rPr lang="uk-UA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D23F4-0E48-416D-96C8-9B784C1F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Після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створення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екземпляра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класу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вам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потрібно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встановити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властивості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макета 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відповідних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методів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налаштування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−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якщо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хочете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встановити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відстань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між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створеними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вузлами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макеті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HBox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вам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потрібно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встановити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властивості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назвою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відстань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зробити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методу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встановлення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setSpacing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, як показано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нижче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−</a:t>
            </a:r>
          </a:p>
          <a:p>
            <a:endParaRPr lang="uk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C95454-2B48-4A8D-9941-1600E20B9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814" y="580756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hbox.setSpacing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(10);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1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ED82E-6FC9-4DCB-BB1B-8A4D511F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var(--ff-lato)"/>
              </a:rPr>
              <a:t>Додавання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var(--ff-lato)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ar(--ff-lato)"/>
              </a:rPr>
              <a:t>об’єкта</a:t>
            </a:r>
            <a:r>
              <a:rPr lang="ru-RU" b="0" i="0" dirty="0">
                <a:solidFill>
                  <a:srgbClr val="000000"/>
                </a:solidFill>
                <a:effectLst/>
                <a:latin typeface="var(--ff-lato)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ar(--ff-lato)"/>
              </a:rPr>
              <a:t>Shape</a:t>
            </a:r>
            <a:r>
              <a:rPr lang="ru-RU" b="0" i="0" dirty="0">
                <a:solidFill>
                  <a:srgbClr val="000000"/>
                </a:solidFill>
                <a:effectLst/>
                <a:latin typeface="var(--ff-lato)"/>
              </a:rPr>
              <a:t> до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ar(--ff-lato)"/>
              </a:rPr>
              <a:t>групи</a:t>
            </a:r>
            <a:br>
              <a:rPr lang="ru-RU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0214A-19A1-49D9-946E-96DBD398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Нарешті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вам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потрібно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додати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об’єкт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форми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до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групи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передавши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його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як параметр конструктора, як показано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нижче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uk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295AB6-3691-447A-9AA3-253F8E7ED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50" y="3785850"/>
            <a:ext cx="194957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//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Creating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a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Group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object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endParaRPr kumimoji="0" lang="en-US" altLang="uk-UA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Group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root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new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Group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(</a:t>
            </a:r>
            <a:r>
              <a:rPr kumimoji="0" lang="uk-UA" altLang="uk-UA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line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);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1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42C15-65EA-4354-8E08-6E7C2E99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var(--ff-lato)"/>
              </a:rPr>
              <a:t>Панелі макета</a:t>
            </a:r>
            <a:br>
              <a:rPr lang="uk-UA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uk-UA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442180C-DD40-4C5B-85E9-F5E6751AB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984931"/>
              </p:ext>
            </p:extLst>
          </p:nvPr>
        </p:nvGraphicFramePr>
        <p:xfrm>
          <a:off x="1630837" y="1236674"/>
          <a:ext cx="9002598" cy="5106043"/>
        </p:xfrm>
        <a:graphic>
          <a:graphicData uri="http://schemas.openxmlformats.org/drawingml/2006/table">
            <a:tbl>
              <a:tblPr/>
              <a:tblGrid>
                <a:gridCol w="931292">
                  <a:extLst>
                    <a:ext uri="{9D8B030D-6E8A-4147-A177-3AD203B41FA5}">
                      <a16:colId xmlns:a16="http://schemas.microsoft.com/office/drawing/2014/main" val="4284604418"/>
                    </a:ext>
                  </a:extLst>
                </a:gridCol>
                <a:gridCol w="8071306">
                  <a:extLst>
                    <a:ext uri="{9D8B030D-6E8A-4147-A177-3AD203B41FA5}">
                      <a16:colId xmlns:a16="http://schemas.microsoft.com/office/drawing/2014/main" val="917167350"/>
                    </a:ext>
                  </a:extLst>
                </a:gridCol>
              </a:tblGrid>
              <a:tr h="58498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inherit"/>
                        </a:rPr>
                        <a:t>S.No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>
                          <a:effectLst/>
                          <a:latin typeface="inherit"/>
                        </a:rPr>
                        <a:t>Форма та опис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29649"/>
                  </a:ext>
                </a:extLst>
              </a:tr>
              <a:tr h="382486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</a:rPr>
                        <a:t>1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>
                          <a:solidFill>
                            <a:srgbClr val="008000"/>
                          </a:solidFill>
                          <a:effectLst/>
                          <a:latin typeface="inherit"/>
                          <a:hlinkClick r:id="rId2"/>
                        </a:rPr>
                        <a:t>HBox</a:t>
                      </a:r>
                      <a:r>
                        <a:rPr lang="uk-UA" sz="1400">
                          <a:effectLst/>
                        </a:rPr>
                        <a:t>Макет </a:t>
                      </a:r>
                      <a:r>
                        <a:rPr lang="en-US" sz="1400">
                          <a:effectLst/>
                        </a:rPr>
                        <a:t>HBox </a:t>
                      </a:r>
                      <a:r>
                        <a:rPr lang="uk-UA" sz="1400">
                          <a:effectLst/>
                        </a:rPr>
                        <a:t>розміщує всі вузли в нашій програмі в один горизонтальний ряд.</a:t>
                      </a:r>
                    </a:p>
                    <a:p>
                      <a:pPr algn="l"/>
                      <a:r>
                        <a:rPr lang="uk-UA" sz="1400">
                          <a:effectLst/>
                        </a:rPr>
                        <a:t>Клас під назвою </a:t>
                      </a:r>
                      <a:r>
                        <a:rPr lang="en-US" sz="1400" b="1">
                          <a:effectLst/>
                          <a:latin typeface="inherit"/>
                        </a:rPr>
                        <a:t>HBox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uk-UA" sz="1400">
                          <a:effectLst/>
                        </a:rPr>
                        <a:t>пакета </a:t>
                      </a:r>
                      <a:r>
                        <a:rPr lang="en-US" sz="1400" b="1">
                          <a:effectLst/>
                          <a:latin typeface="inherit"/>
                        </a:rPr>
                        <a:t>javafx.scene.layout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uk-UA" sz="1400">
                          <a:effectLst/>
                        </a:rPr>
                        <a:t>представляє макет текстового горизонтального поля.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992248"/>
                  </a:ext>
                </a:extLst>
              </a:tr>
              <a:tr h="422984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</a:rPr>
                        <a:t>2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u="none" strike="noStrike">
                          <a:solidFill>
                            <a:srgbClr val="008000"/>
                          </a:solidFill>
                          <a:effectLst/>
                          <a:latin typeface="inherit"/>
                          <a:hlinkClick r:id="rId3"/>
                        </a:rPr>
                        <a:t>VBox</a:t>
                      </a:r>
                      <a:r>
                        <a:rPr lang="ru-RU" sz="1400">
                          <a:effectLst/>
                        </a:rPr>
                        <a:t>Макет VBox упорядковує всі вузли нашої програми в одному вертикальному стовпці.</a:t>
                      </a:r>
                    </a:p>
                    <a:p>
                      <a:pPr algn="l"/>
                      <a:r>
                        <a:rPr lang="ru-RU" sz="1400">
                          <a:effectLst/>
                        </a:rPr>
                        <a:t>Клас під назвою </a:t>
                      </a:r>
                      <a:r>
                        <a:rPr lang="ru-RU" sz="1400" b="1">
                          <a:effectLst/>
                          <a:latin typeface="inherit"/>
                        </a:rPr>
                        <a:t>VBox</a:t>
                      </a:r>
                      <a:r>
                        <a:rPr lang="ru-RU" sz="1400">
                          <a:effectLst/>
                        </a:rPr>
                        <a:t> пакета </a:t>
                      </a:r>
                      <a:r>
                        <a:rPr lang="ru-RU" sz="1400" b="1">
                          <a:effectLst/>
                          <a:latin typeface="inherit"/>
                        </a:rPr>
                        <a:t>javafx.scene.layout</a:t>
                      </a:r>
                      <a:r>
                        <a:rPr lang="ru-RU" sz="1400">
                          <a:effectLst/>
                        </a:rPr>
                        <a:t> представляє макет текстового вертикального поля.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25817"/>
                  </a:ext>
                </a:extLst>
              </a:tr>
              <a:tr h="463483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</a:rPr>
                        <a:t>3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>
                          <a:solidFill>
                            <a:srgbClr val="008000"/>
                          </a:solidFill>
                          <a:effectLst/>
                          <a:latin typeface="inherit"/>
                          <a:hlinkClick r:id="rId4"/>
                        </a:rPr>
                        <a:t>BorderPane</a:t>
                      </a:r>
                      <a:r>
                        <a:rPr lang="uk-UA" sz="1400">
                          <a:effectLst/>
                        </a:rPr>
                        <a:t>Макет </a:t>
                      </a:r>
                      <a:r>
                        <a:rPr lang="en-US" sz="1400">
                          <a:effectLst/>
                        </a:rPr>
                        <a:t>Border Pane </a:t>
                      </a:r>
                      <a:r>
                        <a:rPr lang="uk-UA" sz="1400">
                          <a:effectLst/>
                        </a:rPr>
                        <a:t>розміщує вузли в нашій програмі у верхній, лівій, правій, нижній і центральній позиціях.</a:t>
                      </a:r>
                    </a:p>
                    <a:p>
                      <a:pPr algn="l"/>
                      <a:r>
                        <a:rPr lang="uk-UA" sz="1400">
                          <a:effectLst/>
                        </a:rPr>
                        <a:t>Клас під назвою </a:t>
                      </a:r>
                      <a:r>
                        <a:rPr lang="en-US" sz="1400" b="1">
                          <a:effectLst/>
                          <a:latin typeface="inherit"/>
                        </a:rPr>
                        <a:t>BorderPane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uk-UA" sz="1400">
                          <a:effectLst/>
                        </a:rPr>
                        <a:t>пакету </a:t>
                      </a:r>
                      <a:r>
                        <a:rPr lang="en-US" sz="1400" b="1">
                          <a:effectLst/>
                          <a:latin typeface="inherit"/>
                        </a:rPr>
                        <a:t>javafx.scene.layout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uk-UA" sz="1400">
                          <a:effectLst/>
                        </a:rPr>
                        <a:t>представляє макет рамкової панелі.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862856"/>
                  </a:ext>
                </a:extLst>
              </a:tr>
              <a:tr h="625477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</a:rPr>
                        <a:t>4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>
                          <a:solidFill>
                            <a:srgbClr val="008000"/>
                          </a:solidFill>
                          <a:effectLst/>
                          <a:latin typeface="inherit"/>
                          <a:hlinkClick r:id="rId5"/>
                        </a:rPr>
                        <a:t>StackPane</a:t>
                      </a:r>
                      <a:r>
                        <a:rPr lang="uk-UA" sz="1400">
                          <a:effectLst/>
                        </a:rPr>
                        <a:t>Макет панелі стека розташовує вузли в нашій програмі поверх інших, як у стеку. Вузол, доданий першим, розміщується внизу стека, а наступний вузол розміщується поверх нього.</a:t>
                      </a:r>
                    </a:p>
                    <a:p>
                      <a:pPr algn="l"/>
                      <a:r>
                        <a:rPr lang="uk-UA" sz="1400">
                          <a:effectLst/>
                        </a:rPr>
                        <a:t>Клас під назвою </a:t>
                      </a:r>
                      <a:r>
                        <a:rPr lang="en-US" sz="1400" b="1">
                          <a:effectLst/>
                          <a:latin typeface="inherit"/>
                        </a:rPr>
                        <a:t>StackPane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uk-UA" sz="1400">
                          <a:effectLst/>
                        </a:rPr>
                        <a:t>пакета </a:t>
                      </a:r>
                      <a:r>
                        <a:rPr lang="en-US" sz="1400" b="1">
                          <a:effectLst/>
                          <a:latin typeface="inherit"/>
                        </a:rPr>
                        <a:t>javafx.scene.layout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uk-UA" sz="1400">
                          <a:effectLst/>
                        </a:rPr>
                        <a:t>представляє макет панелі стека.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936145"/>
                  </a:ext>
                </a:extLst>
              </a:tr>
              <a:tr h="341987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</a:rPr>
                        <a:t>5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>
                          <a:solidFill>
                            <a:srgbClr val="008000"/>
                          </a:solidFill>
                          <a:effectLst/>
                          <a:latin typeface="inherit"/>
                          <a:hlinkClick r:id="rId6"/>
                        </a:rPr>
                        <a:t>TextFlow</a:t>
                      </a:r>
                      <a:r>
                        <a:rPr lang="uk-UA" sz="1400">
                          <a:effectLst/>
                        </a:rPr>
                        <a:t>Макет </a:t>
                      </a:r>
                      <a:r>
                        <a:rPr lang="en-US" sz="1400">
                          <a:effectLst/>
                        </a:rPr>
                        <a:t>Text Flow </a:t>
                      </a:r>
                      <a:r>
                        <a:rPr lang="uk-UA" sz="1400">
                          <a:effectLst/>
                        </a:rPr>
                        <a:t>впорядковує кілька текстових вузлів в одному потоці.</a:t>
                      </a:r>
                    </a:p>
                    <a:p>
                      <a:pPr algn="l"/>
                      <a:r>
                        <a:rPr lang="uk-UA" sz="1400">
                          <a:effectLst/>
                        </a:rPr>
                        <a:t>Клас </a:t>
                      </a:r>
                      <a:r>
                        <a:rPr lang="en-US" sz="1400" b="1">
                          <a:effectLst/>
                          <a:latin typeface="inherit"/>
                        </a:rPr>
                        <a:t>TextFlow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uk-UA" sz="1400">
                          <a:effectLst/>
                        </a:rPr>
                        <a:t>пакета </a:t>
                      </a:r>
                      <a:r>
                        <a:rPr lang="en-US" sz="1400" b="1">
                          <a:effectLst/>
                          <a:latin typeface="inherit"/>
                        </a:rPr>
                        <a:t>javafx.scene.layout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uk-UA" sz="1400">
                          <a:effectLst/>
                        </a:rPr>
                        <a:t>представляє макет текстового потоку.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729625"/>
                  </a:ext>
                </a:extLst>
              </a:tr>
              <a:tr h="463483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</a:rPr>
                        <a:t>6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>
                          <a:solidFill>
                            <a:srgbClr val="008000"/>
                          </a:solidFill>
                          <a:effectLst/>
                          <a:latin typeface="inherit"/>
                          <a:hlinkClick r:id="rId7"/>
                        </a:rPr>
                        <a:t>AnchorPane</a:t>
                      </a:r>
                      <a:r>
                        <a:rPr lang="uk-UA" sz="1400">
                          <a:effectLst/>
                        </a:rPr>
                        <a:t>Макет панелі прив’язки закріплює вузли в нашій програмі на певній відстані від панелі.</a:t>
                      </a:r>
                    </a:p>
                    <a:p>
                      <a:pPr algn="l"/>
                      <a:r>
                        <a:rPr lang="uk-UA" sz="1400">
                          <a:effectLst/>
                        </a:rPr>
                        <a:t>Клас під назвою </a:t>
                      </a:r>
                      <a:r>
                        <a:rPr lang="en-US" sz="1400" b="1">
                          <a:effectLst/>
                          <a:latin typeface="inherit"/>
                        </a:rPr>
                        <a:t>AnchorPane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uk-UA" sz="1400">
                          <a:effectLst/>
                        </a:rPr>
                        <a:t>пакета </a:t>
                      </a:r>
                      <a:r>
                        <a:rPr lang="en-US" sz="1400" b="1">
                          <a:effectLst/>
                          <a:latin typeface="inherit"/>
                        </a:rPr>
                        <a:t>javafx.scene.layout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uk-UA" sz="1400">
                          <a:effectLst/>
                        </a:rPr>
                        <a:t>представляє макет </a:t>
                      </a:r>
                      <a:r>
                        <a:rPr lang="en-US" sz="1400">
                          <a:effectLst/>
                        </a:rPr>
                        <a:t>Anchor Pane.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59454"/>
                  </a:ext>
                </a:extLst>
              </a:tr>
              <a:tr h="422984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</a:rPr>
                        <a:t>7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>
                          <a:solidFill>
                            <a:srgbClr val="008000"/>
                          </a:solidFill>
                          <a:effectLst/>
                          <a:latin typeface="inherit"/>
                          <a:hlinkClick r:id="rId8"/>
                        </a:rPr>
                        <a:t>TilePane</a:t>
                      </a:r>
                      <a:r>
                        <a:rPr lang="uk-UA" sz="1400">
                          <a:effectLst/>
                        </a:rPr>
                        <a:t>Макет плиткової панелі додає всі вузли нашої програми у вигляді плиток однакового розміру.</a:t>
                      </a:r>
                    </a:p>
                    <a:p>
                      <a:pPr algn="l"/>
                      <a:r>
                        <a:rPr lang="uk-UA" sz="1400">
                          <a:effectLst/>
                        </a:rPr>
                        <a:t>Клас під назвою </a:t>
                      </a:r>
                      <a:r>
                        <a:rPr lang="en-US" sz="1400" b="1">
                          <a:effectLst/>
                          <a:latin typeface="inherit"/>
                        </a:rPr>
                        <a:t>TilePane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uk-UA" sz="1400">
                          <a:effectLst/>
                        </a:rPr>
                        <a:t>пакета </a:t>
                      </a:r>
                      <a:r>
                        <a:rPr lang="en-US" sz="1400" b="1">
                          <a:effectLst/>
                          <a:latin typeface="inherit"/>
                        </a:rPr>
                        <a:t>javafx.scene.layout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uk-UA" sz="1400">
                          <a:effectLst/>
                        </a:rPr>
                        <a:t>представляє макет </a:t>
                      </a:r>
                      <a:r>
                        <a:rPr lang="en-US" sz="1400">
                          <a:effectLst/>
                        </a:rPr>
                        <a:t>TilePane.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95382"/>
                  </a:ext>
                </a:extLst>
              </a:tr>
              <a:tr h="544480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</a:rPr>
                        <a:t>8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>
                          <a:solidFill>
                            <a:srgbClr val="008000"/>
                          </a:solidFill>
                          <a:effectLst/>
                          <a:latin typeface="inherit"/>
                          <a:hlinkClick r:id="rId9"/>
                        </a:rPr>
                        <a:t>GridPane</a:t>
                      </a:r>
                      <a:r>
                        <a:rPr lang="uk-UA" sz="1400">
                          <a:effectLst/>
                        </a:rPr>
                        <a:t>Макет панелі сітки впорядковує вузли в нашій програмі як сітку з рядків і стовпців. Цей макет стане в нагоді під час створення форм за допомогою </a:t>
                      </a:r>
                      <a:r>
                        <a:rPr lang="en-US" sz="1400">
                          <a:effectLst/>
                        </a:rPr>
                        <a:t>JavaFX.</a:t>
                      </a:r>
                    </a:p>
                    <a:p>
                      <a:pPr algn="l"/>
                      <a:r>
                        <a:rPr lang="uk-UA" sz="1400">
                          <a:effectLst/>
                        </a:rPr>
                        <a:t>Клас під назвою </a:t>
                      </a:r>
                      <a:r>
                        <a:rPr lang="en-US" sz="1400" b="1">
                          <a:effectLst/>
                          <a:latin typeface="inherit"/>
                        </a:rPr>
                        <a:t>GridPane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uk-UA" sz="1400">
                          <a:effectLst/>
                        </a:rPr>
                        <a:t>пакету </a:t>
                      </a:r>
                      <a:r>
                        <a:rPr lang="en-US" sz="1400" b="1">
                          <a:effectLst/>
                          <a:latin typeface="inherit"/>
                        </a:rPr>
                        <a:t>javafx.scene.layout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r>
                        <a:rPr lang="uk-UA" sz="1400">
                          <a:effectLst/>
                        </a:rPr>
                        <a:t>представляє макет </a:t>
                      </a:r>
                      <a:r>
                        <a:rPr lang="en-US" sz="1400">
                          <a:effectLst/>
                        </a:rPr>
                        <a:t>GridPane.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19815"/>
                  </a:ext>
                </a:extLst>
              </a:tr>
              <a:tr h="625477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</a:rPr>
                        <a:t>9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none" strike="noStrike" dirty="0" err="1">
                          <a:solidFill>
                            <a:srgbClr val="008000"/>
                          </a:solidFill>
                          <a:effectLst/>
                          <a:latin typeface="inherit"/>
                          <a:hlinkClick r:id="rId10"/>
                        </a:rPr>
                        <a:t>FlowPane</a:t>
                      </a:r>
                      <a:r>
                        <a:rPr lang="uk-UA" sz="1400" dirty="0">
                          <a:effectLst/>
                        </a:rPr>
                        <a:t>Макет панелі потоку охоплює всі вузли потоку. Горизонтальна панель потоку охоплює елементи панелі по її висоті, тоді як панель вертикального потоку охоплює елементи по її ширині.</a:t>
                      </a:r>
                    </a:p>
                    <a:p>
                      <a:pPr algn="l"/>
                      <a:r>
                        <a:rPr lang="uk-UA" sz="1400" dirty="0">
                          <a:effectLst/>
                        </a:rPr>
                        <a:t>Клас під назвою </a:t>
                      </a:r>
                      <a:r>
                        <a:rPr lang="en-US" sz="1400" b="1" dirty="0" err="1">
                          <a:effectLst/>
                          <a:latin typeface="inherit"/>
                        </a:rPr>
                        <a:t>FlowPane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uk-UA" sz="1400" dirty="0">
                          <a:effectLst/>
                        </a:rPr>
                        <a:t>пакета </a:t>
                      </a:r>
                      <a:r>
                        <a:rPr lang="en-US" sz="1400" b="1" dirty="0" err="1">
                          <a:effectLst/>
                          <a:latin typeface="inherit"/>
                        </a:rPr>
                        <a:t>javafx.scene.layout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uk-UA" sz="1400" dirty="0">
                          <a:effectLst/>
                        </a:rPr>
                        <a:t>представляє макет </a:t>
                      </a:r>
                      <a:r>
                        <a:rPr lang="en-US" sz="1400" dirty="0">
                          <a:effectLst/>
                        </a:rPr>
                        <a:t>Flow Pane.</a:t>
                      </a:r>
                    </a:p>
                  </a:txBody>
                  <a:tcPr marL="9000" marR="9000" marT="9000" marB="9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15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842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55C87-C199-4BCC-B7A9-D9C48824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- CSS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940D8-76B4-43A5-9A03-E0429A58D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811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Каскадні таблиці стилів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також відомі як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CSS, —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проста мова дизайну, призначена для спрощення процесу створення презентабельних веб-сторінок.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керує зовнішнім виглядом веб-сторінки. За допомогою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керувати кольором тексту, стилем шрифтів, інтервалом між абзацами, розміром колонок і макетом. Крім цього, ви також можете керувати фоновими зображеннями або кольорами, які використовуються, дизайном макета, варіаціями відображення для різних пристроїв і розмірів екрана, а також різними іншими ефектами.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2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ECAB791-D864-437C-9E3D-0EF7DDEF2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652"/>
            <a:ext cx="10515600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 вам можливість використовувати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покращення зовнішнього вигляду програми. Пакет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javafx.css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класи, які використовуються для застосування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програм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складається з правил стилю, які інтерпретуються браузером і потім застосовуються до відповідних елементів у вашому документі.</a:t>
            </a:r>
          </a:p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 стилю складається з трьох частин, які є −</a:t>
            </a:r>
          </a:p>
          <a:p>
            <a:pPr algn="just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13DBD43-AA70-4465-A9B7-98D2D3E7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- CSS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9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538992-A10E-4900-9DAD-F20E0A0B6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677"/>
            <a:ext cx="10515600" cy="43513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Селектор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Селектор – це тег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якого буде застосовано стиль. Це може бути будь-який тег, наприклад </a:t>
            </a: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table&gt;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тощо.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Властивість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тип атрибута тегу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HTML.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Простіше кажучи, усі атрибути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перетворюються на властивості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CSS.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Вони можуть бути кольором, </a:t>
            </a: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рамками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тощо.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властивості присвоюються значенням. Наприклад, властивість кольору може мати значення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F1F1F1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тощо.</a:t>
            </a:r>
          </a:p>
          <a:p>
            <a:pPr algn="just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CC61F73-7081-47C9-9912-66AC591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- CSS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5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76C854-34F1-4CCE-BFEC-B38092D6E1E2}"/>
              </a:ext>
            </a:extLst>
          </p:cNvPr>
          <p:cNvSpPr txBox="1"/>
          <p:nvPr/>
        </p:nvSpPr>
        <p:spPr>
          <a:xfrm>
            <a:off x="322082" y="1304103"/>
            <a:ext cx="115478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 інтерфейс користувача враховує наступні три основні аспекти −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інтерфейсу користувача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основні візуальні елементи, які користувач зрештою бачить і з якими взаємодіє.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 величезний список широко використовуваних і загальних елементів, які варіюються від базових до складних, які ми розглянемо в цьому підручнику.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Макети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вони визначають, як елементи інтерфейсу користувача повинні бути організовані на екрані, і забезпечують остаточний вигляд і відчуття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(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графічного інтерфейсу користувача). Ця частина буде розглянута в розділі Макет.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Поведінка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події, які відбуваються, коли користувач взаємодіє з елементами інтерфейсу користувача. Ця частина буде розглянута в розділі «Обробка подій».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 кілька класів у пакеті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javafx.scene.control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різних компонентів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(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елементів керування)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 кілька елементів керування, таких як вибір дати, текстове поле кнопки тощо.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 елемент керування представлено класом; ви можете створити елемент керування, створивши екземпляр відповідного класу.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Нижче наведено список часто використовуваних елементів керування, коли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 за допомогою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4796A7D-F8E1-44E9-8430-AD900E9A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15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UI Control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1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A4CADB-37AF-40E6-BCC1-975BC600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встановити синтаксис правила стилю CSS таким чином −</a:t>
            </a:r>
          </a:p>
          <a:p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100F7-4353-4B09-B15C-2F5356602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95471"/>
            <a:ext cx="10515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Стандартною таблицею стилів, яка використовується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є 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modena.css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Його можна знайти в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Стиль CSS">
            <a:extLst>
              <a:ext uri="{FF2B5EF4-FFF2-40B4-BE49-F238E27FC236}">
                <a16:creationId xmlns:a16="http://schemas.microsoft.com/office/drawing/2014/main" id="{67793BA8-7D3F-418E-8090-739F3FC4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36313"/>
            <a:ext cx="57150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5CF699B-4CA0-4954-A44C-C1877C93B34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 - CSS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5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14774-1BF4-4D45-AA8B-9A35E642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власної таблиці стилів</a:t>
            </a:r>
            <a:b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1A5753-DA7C-49CF-85FE-2C8D33A5FA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0329"/>
            <a:ext cx="1058708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додати власну таблицю стилів до сцени в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наступним чином 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830A2-D2DF-4139-8568-B5404D8E942A}"/>
              </a:ext>
            </a:extLst>
          </p:cNvPr>
          <p:cNvSpPr txBox="1"/>
          <p:nvPr/>
        </p:nvSpPr>
        <p:spPr>
          <a:xfrm>
            <a:off x="766713" y="1802103"/>
            <a:ext cx="7982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500, 400);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scene.getStylesheets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/stylesheet.css");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148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43C5CA-0614-4290-B8C8-93315F84F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16" y="414241"/>
            <a:ext cx="2790336" cy="61709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javafx.application.Application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javafx.application.Application.launch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javafx.geometry.Insets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javafx.geometry.Pos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javafx.scene.control.Button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javafx.scene.control.PasswordField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javafx.scene.layout.GridPane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javafx.scene.text.Text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javafx.scene.control.TextField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javafx.stage.Stage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CssExample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creating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label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email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text1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Email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creating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label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password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text2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Password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Creating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Text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Filed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email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TextField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textField1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TextField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Creating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Text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Filed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password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PasswordField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textField2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PasswordField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Creating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Buttons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button1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Submit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button2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Clear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Creating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GridPane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gridPane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GridPane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gridPane.setMinSize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padding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gridPane.setPadding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Insets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vertical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and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horizontal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gaps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between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columns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gridPane.setVgap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gridPane.setHgap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alignment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gridPane.setAlignment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Pos.CENTER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Arranging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nodes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grid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gridPane.add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(text1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gridPane.add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(textField1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gridPane.add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(text2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gridPane.add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(textField2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gridPane.add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(button1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gridPane.add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(button2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Styling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nodes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button1.setStyle(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fx-background-color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darkslateblue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; -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fx-text-fill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white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;"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button2.setStyle(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fx-background-color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darkslateblue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; -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fx-text-fill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white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;"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text1.setStyle(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fx-font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normal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bold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20px '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serif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"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text2.setStyle(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fx-font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normal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bold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20px '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serif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"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gridPane.setStyle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fx-background-color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BEIGE;"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Creating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object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gridPane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Setting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title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to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stage.setTitle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"CSS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Example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Adding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to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stage.setScene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scene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Displaying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contents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stage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stage.show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[]){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launch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F55C94-509D-4D71-84E9-7FB239F4B09B}"/>
              </a:ext>
            </a:extLst>
          </p:cNvPr>
          <p:cNvSpPr txBox="1">
            <a:spLocks/>
          </p:cNvSpPr>
          <p:nvPr/>
        </p:nvSpPr>
        <p:spPr>
          <a:xfrm>
            <a:off x="3007152" y="1"/>
            <a:ext cx="9184848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 – CSS</a:t>
            </a:r>
            <a:r>
              <a:rPr lang="uk-UA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2D9F7-DD87-4474-98D9-53DB5BA4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98309AB-CA28-4066-9BFA-EC2BB2FDA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533779"/>
              </p:ext>
            </p:extLst>
          </p:nvPr>
        </p:nvGraphicFramePr>
        <p:xfrm>
          <a:off x="414780" y="94268"/>
          <a:ext cx="11142482" cy="645786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41239">
                  <a:extLst>
                    <a:ext uri="{9D8B030D-6E8A-4147-A177-3AD203B41FA5}">
                      <a16:colId xmlns:a16="http://schemas.microsoft.com/office/drawing/2014/main" val="4066794915"/>
                    </a:ext>
                  </a:extLst>
                </a:gridCol>
                <a:gridCol w="9701243">
                  <a:extLst>
                    <a:ext uri="{9D8B030D-6E8A-4147-A177-3AD203B41FA5}">
                      <a16:colId xmlns:a16="http://schemas.microsoft.com/office/drawing/2014/main" val="1668720350"/>
                    </a:ext>
                  </a:extLst>
                </a:gridCol>
              </a:tblGrid>
              <a:tr h="19561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 marL="11824" marR="11824" marT="11824" marB="118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Контроль і опис</a:t>
                      </a:r>
                    </a:p>
                  </a:txBody>
                  <a:tcPr marL="11824" marR="11824" marT="11824" marB="11824" anchor="ctr"/>
                </a:tc>
                <a:extLst>
                  <a:ext uri="{0D108BD9-81ED-4DB2-BD59-A6C34878D82A}">
                    <a16:rowId xmlns:a16="http://schemas.microsoft.com/office/drawing/2014/main" val="3191900502"/>
                  </a:ext>
                </a:extLst>
              </a:tr>
              <a:tr h="371706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1824" marR="11824" marT="11824" marB="118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Об’єкт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Label —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компонент для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розміщення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тексту.</a:t>
                      </a:r>
                    </a:p>
                  </a:txBody>
                  <a:tcPr marL="11824" marR="11824" marT="11824" marB="11824" anchor="ctr"/>
                </a:tc>
                <a:extLst>
                  <a:ext uri="{0D108BD9-81ED-4DB2-BD59-A6C34878D82A}">
                    <a16:rowId xmlns:a16="http://schemas.microsoft.com/office/drawing/2014/main" val="1091909340"/>
                  </a:ext>
                </a:extLst>
              </a:tr>
              <a:tr h="371706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1824" marR="11824" marT="11824" marB="118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Цей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створює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кнопку з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міткою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1824" marR="11824" marT="11824" marB="11824" anchor="ctr"/>
                </a:tc>
                <a:extLst>
                  <a:ext uri="{0D108BD9-81ED-4DB2-BD59-A6C34878D82A}">
                    <a16:rowId xmlns:a16="http://schemas.microsoft.com/office/drawing/2014/main" val="1659526911"/>
                  </a:ext>
                </a:extLst>
              </a:tr>
              <a:tr h="547799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1824" marR="11824" marT="11824" marB="118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ColorPicker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ColorPicker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надає панель елементів керування, призначену для того, щоб користувач міг маніпулювати кольором і вибирати його.</a:t>
                      </a:r>
                    </a:p>
                  </a:txBody>
                  <a:tcPr marL="11824" marR="11824" marT="11824" marB="11824" anchor="ctr"/>
                </a:tc>
                <a:extLst>
                  <a:ext uri="{0D108BD9-81ED-4DB2-BD59-A6C34878D82A}">
                    <a16:rowId xmlns:a16="http://schemas.microsoft.com/office/drawing/2014/main" val="1448346407"/>
                  </a:ext>
                </a:extLst>
              </a:tr>
              <a:tr h="371706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1824" marR="11824" marT="11824" marB="118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CheckBox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CheckBox —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 графічний компонент, який може бути увімкнено (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true)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або вимкнено (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false).</a:t>
                      </a:r>
                    </a:p>
                  </a:txBody>
                  <a:tcPr marL="11824" marR="11824" marT="11824" marB="11824" anchor="ctr"/>
                </a:tc>
                <a:extLst>
                  <a:ext uri="{0D108BD9-81ED-4DB2-BD59-A6C34878D82A}">
                    <a16:rowId xmlns:a16="http://schemas.microsoft.com/office/drawing/2014/main" val="2786033804"/>
                  </a:ext>
                </a:extLst>
              </a:tr>
              <a:tr h="547799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1824" marR="11824" marT="11824" marB="118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RadioButton</a:t>
                      </a:r>
                      <a:endParaRPr lang="uk-UA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RadioButton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— 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 графічний компонент, який у групі може перебувати у стані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(true) 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або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 (false).</a:t>
                      </a:r>
                    </a:p>
                  </a:txBody>
                  <a:tcPr marL="11824" marR="11824" marT="11824" marB="11824" anchor="ctr"/>
                </a:tc>
                <a:extLst>
                  <a:ext uri="{0D108BD9-81ED-4DB2-BD59-A6C34878D82A}">
                    <a16:rowId xmlns:a16="http://schemas.microsoft.com/office/drawing/2014/main" val="3600083437"/>
                  </a:ext>
                </a:extLst>
              </a:tr>
              <a:tr h="371706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1824" marR="11824" marT="11824" marB="118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ListView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Компонент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ListView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надає користувачеві список текстових елементів, що прокручується.</a:t>
                      </a:r>
                    </a:p>
                  </a:txBody>
                  <a:tcPr marL="11824" marR="11824" marT="11824" marB="11824" anchor="ctr"/>
                </a:tc>
                <a:extLst>
                  <a:ext uri="{0D108BD9-81ED-4DB2-BD59-A6C34878D82A}">
                    <a16:rowId xmlns:a16="http://schemas.microsoft.com/office/drawing/2014/main" val="3018996142"/>
                  </a:ext>
                </a:extLst>
              </a:tr>
              <a:tr h="371706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1824" marR="11824" marT="11824" marB="118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TextField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Об’єкт TextField — це текстовий компонент, який дозволяє редагувати один рядок тексту.</a:t>
                      </a:r>
                    </a:p>
                  </a:txBody>
                  <a:tcPr marL="11824" marR="11824" marT="11824" marB="11824" anchor="ctr"/>
                </a:tc>
                <a:extLst>
                  <a:ext uri="{0D108BD9-81ED-4DB2-BD59-A6C34878D82A}">
                    <a16:rowId xmlns:a16="http://schemas.microsoft.com/office/drawing/2014/main" val="2501173426"/>
                  </a:ext>
                </a:extLst>
              </a:tr>
              <a:tr h="371706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1824" marR="11824" marT="11824" marB="118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PasswordField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Об’єкт PasswordField — це текстовий компонент, призначений для введення пароля.</a:t>
                      </a:r>
                    </a:p>
                  </a:txBody>
                  <a:tcPr marL="11824" marR="11824" marT="11824" marB="11824" anchor="ctr"/>
                </a:tc>
                <a:extLst>
                  <a:ext uri="{0D108BD9-81ED-4DB2-BD59-A6C34878D82A}">
                    <a16:rowId xmlns:a16="http://schemas.microsoft.com/office/drawing/2014/main" val="1369819447"/>
                  </a:ext>
                </a:extLst>
              </a:tr>
              <a:tr h="547799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1824" marR="11824" marT="11824" marB="118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ScrollBar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керування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смугою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прокручування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представляє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компонент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смуги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прокручування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щоб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користувач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міг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вибирати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діапазону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значень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1824" marR="11824" marT="11824" marB="11824" anchor="ctr"/>
                </a:tc>
                <a:extLst>
                  <a:ext uri="{0D108BD9-81ED-4DB2-BD59-A6C34878D82A}">
                    <a16:rowId xmlns:a16="http://schemas.microsoft.com/office/drawing/2014/main" val="1314140717"/>
                  </a:ext>
                </a:extLst>
              </a:tr>
              <a:tr h="547799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1824" marR="11824" marT="11824" marB="118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FileChooser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Елемент керування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FileChooser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представляє діалогове вікно, з якого користувач може вибрати файл.</a:t>
                      </a:r>
                    </a:p>
                  </a:txBody>
                  <a:tcPr marL="11824" marR="11824" marT="11824" marB="11824" anchor="ctr"/>
                </a:tc>
                <a:extLst>
                  <a:ext uri="{0D108BD9-81ED-4DB2-BD59-A6C34878D82A}">
                    <a16:rowId xmlns:a16="http://schemas.microsoft.com/office/drawing/2014/main" val="3090467383"/>
                  </a:ext>
                </a:extLst>
              </a:tr>
              <a:tr h="547799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11824" marR="11824" marT="11824" marB="118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ProgressBar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завдання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просувається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завершення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індикатор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виконання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відображає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відсоток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виконання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завдання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1824" marR="11824" marT="11824" marB="11824" anchor="ctr"/>
                </a:tc>
                <a:extLst>
                  <a:ext uri="{0D108BD9-81ED-4DB2-BD59-A6C34878D82A}">
                    <a16:rowId xmlns:a16="http://schemas.microsoft.com/office/drawing/2014/main" val="1808056829"/>
                  </a:ext>
                </a:extLst>
              </a:tr>
              <a:tr h="547799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11824" marR="11824" marT="11824" marB="1182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Slider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Повзунок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дозволяє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користувачеві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графічно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вибрати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значення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пересуваючи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ручку в межах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обмеженого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інтервалу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1824" marR="11824" marT="11824" marB="11824" anchor="ctr"/>
                </a:tc>
                <a:extLst>
                  <a:ext uri="{0D108BD9-81ED-4DB2-BD59-A6C34878D82A}">
                    <a16:rowId xmlns:a16="http://schemas.microsoft.com/office/drawing/2014/main" val="116689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87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D84F5FD-01F1-44F2-A319-84143726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488" y="1"/>
            <a:ext cx="7030512" cy="93215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UI Control.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3D3D0D6-D107-4F99-9ADD-F765D9B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235"/>
            <a:ext cx="3836307" cy="628633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FXCollections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ObservableList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Insets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ChoiceBox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DatePicker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ToggleGroup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ToggleButton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Registration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TextField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dobLabel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picker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DatePicker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datePicker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DatePicker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genderLabel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ToggleGroup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groupGender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ToggleGroup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maleRadio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maleRadio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setToggleGroup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groupGender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femaleRadio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RadioButton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female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femaleRadio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setToggleGroup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groupGender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reservationLabel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Toggle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ToggleButton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ToggleButton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ToggleButton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ToggleButton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ToggleButton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ToggleButton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ToggleGroup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groupReservation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ToggleGroup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setToggleGroup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groupReservation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setToggleGroup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groupReservation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technologies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known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technologiesLabel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"Technologies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Known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education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javaCheckBox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javaCheckBox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setIndeterminate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education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dotnetCheckBox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javaCheckBox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setIndeterminate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education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educationLabel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Educational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qualification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educational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qualification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ObservableList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FXCollections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observableArrayList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Engineering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"MCA"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"MBA"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Graduation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"MTECH"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Mphil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educationListView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Choice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ChoiceBox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locationchoiceBox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ChoiceBox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locationchoiceBox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Hyderabad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Chennai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Delhi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Mumbai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Vishakhapatnam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buttonRegister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setMinSize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setPadding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Insets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vertical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horizontal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gaps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setVgap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setHgap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alignment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setAlignment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Arranging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nameText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dobLabel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datePicker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genderLabel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maleRadio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femaleRadio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reservationLabel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technologiesLabel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javaCheckBox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dotnetCheckBox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educationLabel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educationListView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locationLabel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locationchoiceBox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buttonRegister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buttonRegister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setStyle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fx-background-color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darkslateblue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-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fx-textfill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nameLabel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setStyle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fx-font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15px '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dobLabel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setStyle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fx-font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15px '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genderLabel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setStyle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fx-font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15px '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reservationLabel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setStyle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fx-font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15px '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technologiesLabel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setStyle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fx-font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15px '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educationLabel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setStyle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fx-font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15px '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locationLabel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setStyle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fx-font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15px '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setStyle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fx-background-color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BEIGE;"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gridPane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setTitle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Registration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setScene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3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3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2B968A-57E4-4BDB-8B9A-5D86D3EC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87" y="932155"/>
            <a:ext cx="4370084" cy="56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6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B027C-81CC-4FBA-B344-4B416AD3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ar(--ff-lato)"/>
              </a:rPr>
              <a:t>JavaFX - </a:t>
            </a:r>
            <a:r>
              <a:rPr lang="en-US" b="1" dirty="0">
                <a:solidFill>
                  <a:srgbClr val="000000"/>
                </a:solidFill>
                <a:latin typeface="var(--ff-lato)"/>
              </a:rPr>
              <a:t>Charts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8E1ED-1BA6-4135-AD18-089B0960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Загалом, діаграма — це графічне представлення даних. Існують різні види діаграм для представлення даних, наприклад </a:t>
            </a: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стовпчаста діаграма, секторна діаграма, лінійна діаграма, точкова діаграма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тощо 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 підтримку різних </a:t>
            </a: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кругових діаграм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Діаграми, представлені на площині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XY,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включають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AreaChart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BarChart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BubbleChart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LineChart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ScatterChart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StackedAreaChart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StackedBarChart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тощо .</a:t>
            </a:r>
          </a:p>
          <a:p>
            <a:pPr algn="l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Кожна діаграма представлена ​​класом, і всі ці діаграми належать до пакета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javafx.scene.chart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 під назвою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базовим класом усіх діаграм у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XYChart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базовим класом усіх діаграм, які намальовані на площині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XY.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Діаграми">
            <a:extLst>
              <a:ext uri="{FF2B5EF4-FFF2-40B4-BE49-F238E27FC236}">
                <a16:creationId xmlns:a16="http://schemas.microsoft.com/office/drawing/2014/main" id="{C4D012D3-EF90-49B6-85A8-F64580D30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17" y="4692650"/>
            <a:ext cx="33337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6E7EE6-42D4-4BE7-B964-D367FC328C40}"/>
              </a:ext>
            </a:extLst>
          </p:cNvPr>
          <p:cNvSpPr txBox="1"/>
          <p:nvPr/>
        </p:nvSpPr>
        <p:spPr>
          <a:xfrm>
            <a:off x="5259372" y="4992597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Щоб створити діаграму, потрібно −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Визначте вісь діаграми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Створіть екземпляр відповідного класу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Підготуйте та передайте дані на діаграму</a:t>
            </a:r>
          </a:p>
        </p:txBody>
      </p:sp>
    </p:spTree>
    <p:extLst>
      <p:ext uri="{BB962C8B-B14F-4D97-AF65-F5344CB8AC3E}">
        <p14:creationId xmlns:p14="http://schemas.microsoft.com/office/powerpoint/2010/main" val="308380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F3F85-CED7-4E0E-A47B-69C518BB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uk-UA" alt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екземпляра відповідного класу</a:t>
            </a:r>
            <a:endParaRPr lang="uk-U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CF099D-7149-4999-A4D7-1573F24800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525" y="2889400"/>
            <a:ext cx="8684193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створити діаграму, створіть її відповідний клас. Наприклад, якщо ви хочете створити лінійну діаграму, вам потрібно створити екземпляр класу під назвою 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наступним чином: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LineChart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linechart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LineChart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xAxis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yAxis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зазначено в наведеному вище коді, під час створення екземпляра вам потрібно передати два об’єкти, що представляють вісь X і Y діаграми відповідно.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8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6EA33-8634-4B6A-90F4-7930CF82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8156"/>
          </a:xfrm>
        </p:spPr>
        <p:txBody>
          <a:bodyPr>
            <a:normAutofit fontScale="90000"/>
          </a:bodyPr>
          <a:lstStyle/>
          <a:p>
            <a:pPr algn="ctr"/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осі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1FDCB9-0854-4B2A-AA5A-F81EE2A5D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04" y="1149821"/>
            <a:ext cx="11498489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Загалом, вісь діаграм можна представити як −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Такі числа, як населення, вік і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Такі категорії, як «Дні в тижні», «Країни».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вісь — це абстрактний клас, що представляє вісь X або Y. Він має два підкласи для визначення кожного типу осі, а саме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CategoryAxis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NumberAxis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як показано на наступній діаграмі: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Вісь категорій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Створюючи цей клас, ви можете визначити (створити) вісь X або Y, уздовж яких кожне значення представляє категорію. Ви можете визначити вісь категорій, створивши цей клас, як показано нижче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CategoryAxis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xAxis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CategoryAxis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цієї осі вам потрібно встановити список категорій і мітку для осі, як показано нижче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xAxis.setCategories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FXCollections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.&lt;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observableArrayList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("n ame1", "name2"….))); 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xAxis.setLabel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");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NumberAxis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Створюючи цей клас, ви можете визначити (створити) вісь X або Y, уздовж яких кожне значення представляє числове значення. Ви можете використовувати будь-який тип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цією 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віссю,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BigDecimal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тощо. Ви можете визначити вісь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створивши екземпляр цього класу таким чином: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NumberAxis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yAxis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NumberAxis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//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labelto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yAxis.setLabel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122" name="Picture 2" descr="Визначення осі">
            <a:extLst>
              <a:ext uri="{FF2B5EF4-FFF2-40B4-BE49-F238E27FC236}">
                <a16:creationId xmlns:a16="http://schemas.microsoft.com/office/drawing/2014/main" id="{FCE4E84C-B305-4B27-A94D-D0C3CF76E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620" y="156047"/>
            <a:ext cx="2056862" cy="16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83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C985F-7487-4458-A6EE-634C3C62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4143"/>
          </a:xfrm>
        </p:spPr>
        <p:txBody>
          <a:bodyPr/>
          <a:lstStyle/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XY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A05879-B9B5-4D5A-B0C2-73C2A314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74" y="959159"/>
            <a:ext cx="1119005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Усі діаграми XY представлені вздовж площини XY. Щоб побудувати набір точок на діаграмі, нам потрібно вказати ряд координат XY.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 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&lt;X,Y&gt;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пакета 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javafx.scene.chart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це клас, за допомогою якого ви можете надсилати дані на діаграму. Цей клас містить доступний для спостереження список іменованих рядів. Ви можете отримати цей список за допомогою методу 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getData() класу XYChart.Series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як показано нижче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ObservableList list = series.getData(); 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 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є об’єктом класу 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XYChart.Series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Ви можете додати дані до цього списку за допомогою методу </a:t>
            </a:r>
            <a:r>
              <a:rPr kumimoji="0" lang="uk-UA" altLang="uk-UA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add()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таким чином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list.add(new XYChart.Data(x-axis data, y-axis data)); 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 два рядки можна записати разом, як показано нижче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series.getData().add(new XYChart.Data(x-axis data, y-axis data)); 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наступній таблиці наведено опис різноманітних діаграм (класів), наданих JavaFX −</a:t>
            </a:r>
            <a:endParaRPr kumimoji="0" lang="uk-UA" altLang="uk-U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1BC8F-55C4-4DEB-95E7-14A5A53A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6BF05F6-49E6-4C4C-A6C1-CE0EB928B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315111"/>
              </p:ext>
            </p:extLst>
          </p:nvPr>
        </p:nvGraphicFramePr>
        <p:xfrm>
          <a:off x="1263191" y="1027906"/>
          <a:ext cx="9389097" cy="523246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70706">
                  <a:extLst>
                    <a:ext uri="{9D8B030D-6E8A-4147-A177-3AD203B41FA5}">
                      <a16:colId xmlns:a16="http://schemas.microsoft.com/office/drawing/2014/main" val="3708900926"/>
                    </a:ext>
                  </a:extLst>
                </a:gridCol>
                <a:gridCol w="8818391">
                  <a:extLst>
                    <a:ext uri="{9D8B030D-6E8A-4147-A177-3AD203B41FA5}">
                      <a16:colId xmlns:a16="http://schemas.microsoft.com/office/drawing/2014/main" val="3213630276"/>
                    </a:ext>
                  </a:extLst>
                </a:gridCol>
              </a:tblGrid>
              <a:tr h="3832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S.No</a:t>
                      </a:r>
                      <a:endParaRPr lang="en-US" sz="1200" b="1">
                        <a:effectLst/>
                        <a:latin typeface="inherit"/>
                      </a:endParaRPr>
                    </a:p>
                  </a:txBody>
                  <a:tcPr marL="5896" marR="5896" marT="5896" marB="58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b="1">
                          <a:effectLst/>
                        </a:rPr>
                        <a:t>Діаграма та опис</a:t>
                      </a:r>
                      <a:endParaRPr lang="uk-UA" sz="1200" b="1">
                        <a:effectLst/>
                        <a:latin typeface="inherit"/>
                      </a:endParaRPr>
                    </a:p>
                  </a:txBody>
                  <a:tcPr marL="5896" marR="5896" marT="5896" marB="5896" anchor="ctr"/>
                </a:tc>
                <a:extLst>
                  <a:ext uri="{0D108BD9-81ED-4DB2-BD59-A6C34878D82A}">
                    <a16:rowId xmlns:a16="http://schemas.microsoft.com/office/drawing/2014/main" val="888336264"/>
                  </a:ext>
                </a:extLst>
              </a:tr>
              <a:tr h="542443">
                <a:tc>
                  <a:txBody>
                    <a:bodyPr/>
                    <a:lstStyle/>
                    <a:p>
                      <a:pPr algn="ctr"/>
                      <a:r>
                        <a:rPr lang="uk-UA" sz="1200">
                          <a:effectLst/>
                        </a:rPr>
                        <a:t>1</a:t>
                      </a:r>
                    </a:p>
                  </a:txBody>
                  <a:tcPr marL="5896" marR="5896" marT="5896" marB="58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Кругова </a:t>
                      </a:r>
                      <a:r>
                        <a:rPr lang="uk-UA" sz="1200" b="1" u="none" strike="noStrike" dirty="0" err="1">
                          <a:solidFill>
                            <a:srgbClr val="008000"/>
                          </a:solidFill>
                          <a:effectLst/>
                        </a:rPr>
                        <a:t>діаграма</a:t>
                      </a:r>
                      <a:r>
                        <a:rPr lang="uk-UA" sz="1200" dirty="0" err="1">
                          <a:effectLst/>
                        </a:rPr>
                        <a:t>Кругова</a:t>
                      </a:r>
                      <a:r>
                        <a:rPr lang="uk-UA" sz="1200" dirty="0">
                          <a:effectLst/>
                        </a:rPr>
                        <a:t> діаграма — це представлення значень у вигляді шматочків кола різного кольору. Ці зрізи позначені, а значення, що відповідають кожному зрізу, представлені на діаграмі.</a:t>
                      </a:r>
                    </a:p>
                    <a:p>
                      <a:pPr algn="l"/>
                      <a:r>
                        <a:rPr lang="uk-UA" sz="1200" dirty="0">
                          <a:effectLst/>
                        </a:rPr>
                        <a:t>У </a:t>
                      </a:r>
                      <a:r>
                        <a:rPr lang="en-US" sz="1200" dirty="0">
                          <a:effectLst/>
                        </a:rPr>
                        <a:t>JavaFX </a:t>
                      </a:r>
                      <a:r>
                        <a:rPr lang="uk-UA" sz="1200" dirty="0">
                          <a:effectLst/>
                        </a:rPr>
                        <a:t>секторна діаграма представлена ​​класом під назвою </a:t>
                      </a:r>
                      <a:r>
                        <a:rPr lang="en-US" sz="1200" b="1" dirty="0" err="1">
                          <a:effectLst/>
                        </a:rPr>
                        <a:t>PieChart</a:t>
                      </a:r>
                      <a:r>
                        <a:rPr lang="en-US" sz="1200" dirty="0">
                          <a:effectLst/>
                        </a:rPr>
                        <a:t> . </a:t>
                      </a:r>
                      <a:r>
                        <a:rPr lang="uk-UA" sz="1200" dirty="0">
                          <a:effectLst/>
                        </a:rPr>
                        <a:t>Цей клас належить пакету </a:t>
                      </a:r>
                      <a:r>
                        <a:rPr lang="en-US" sz="1200" b="1" dirty="0" err="1">
                          <a:effectLst/>
                        </a:rPr>
                        <a:t>javafx.scene.chart</a:t>
                      </a:r>
                      <a:r>
                        <a:rPr lang="en-US" sz="1200" dirty="0">
                          <a:effectLst/>
                        </a:rPr>
                        <a:t> .</a:t>
                      </a:r>
                    </a:p>
                  </a:txBody>
                  <a:tcPr marL="5896" marR="5896" marT="5896" marB="5896" anchor="ctr"/>
                </a:tc>
                <a:extLst>
                  <a:ext uri="{0D108BD9-81ED-4DB2-BD59-A6C34878D82A}">
                    <a16:rowId xmlns:a16="http://schemas.microsoft.com/office/drawing/2014/main" val="2873685548"/>
                  </a:ext>
                </a:extLst>
              </a:tr>
              <a:tr h="622041">
                <a:tc>
                  <a:txBody>
                    <a:bodyPr/>
                    <a:lstStyle/>
                    <a:p>
                      <a:pPr algn="ctr"/>
                      <a:r>
                        <a:rPr lang="uk-UA" sz="1200">
                          <a:effectLst/>
                        </a:rPr>
                        <a:t>2</a:t>
                      </a:r>
                    </a:p>
                  </a:txBody>
                  <a:tcPr marL="5896" marR="5896" marT="5896" marB="58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Лінійна діаграма</a:t>
                      </a:r>
                      <a:r>
                        <a:rPr lang="uk-UA" sz="1200" dirty="0">
                          <a:effectLst/>
                        </a:rPr>
                        <a:t>Лінійна діаграма або лінійний графік відображає інформацію як ряд точок даних (маркерів), з’єднаних прямими сегментами. Лінійна діаграма показує, як змінюються дані з однаковою частотою часу.</a:t>
                      </a:r>
                    </a:p>
                    <a:p>
                      <a:pPr algn="l"/>
                      <a:r>
                        <a:rPr lang="uk-UA" sz="1200" dirty="0">
                          <a:effectLst/>
                        </a:rPr>
                        <a:t>У </a:t>
                      </a:r>
                      <a:r>
                        <a:rPr lang="en-US" sz="1200" dirty="0">
                          <a:effectLst/>
                        </a:rPr>
                        <a:t>JavaFX </a:t>
                      </a:r>
                      <a:r>
                        <a:rPr lang="uk-UA" sz="1200" dirty="0">
                          <a:effectLst/>
                        </a:rPr>
                        <a:t>лінійна діаграма представлена ​​класом під назвою </a:t>
                      </a:r>
                      <a:r>
                        <a:rPr lang="en-US" sz="1200" b="1" dirty="0" err="1">
                          <a:effectLst/>
                        </a:rPr>
                        <a:t>LineChart</a:t>
                      </a:r>
                      <a:r>
                        <a:rPr lang="en-US" sz="1200" dirty="0">
                          <a:effectLst/>
                        </a:rPr>
                        <a:t> . </a:t>
                      </a:r>
                      <a:r>
                        <a:rPr lang="uk-UA" sz="1200" dirty="0">
                          <a:effectLst/>
                        </a:rPr>
                        <a:t>Цей клас належить пакету </a:t>
                      </a:r>
                      <a:r>
                        <a:rPr lang="en-US" sz="1200" b="1" dirty="0" err="1">
                          <a:effectLst/>
                        </a:rPr>
                        <a:t>javafx.scene.chart</a:t>
                      </a:r>
                      <a:r>
                        <a:rPr lang="en-US" sz="1200" dirty="0">
                          <a:effectLst/>
                        </a:rPr>
                        <a:t> . </a:t>
                      </a:r>
                      <a:r>
                        <a:rPr lang="uk-UA" sz="1200" dirty="0">
                          <a:effectLst/>
                        </a:rPr>
                        <a:t>Створивши цей клас, ви можете створити вузол лінійної діаграми в </a:t>
                      </a:r>
                      <a:r>
                        <a:rPr lang="en-US" sz="1200" dirty="0">
                          <a:effectLst/>
                        </a:rPr>
                        <a:t>JavaFX.</a:t>
                      </a:r>
                    </a:p>
                  </a:txBody>
                  <a:tcPr marL="5896" marR="5896" marT="5896" marB="5896" anchor="ctr"/>
                </a:tc>
                <a:extLst>
                  <a:ext uri="{0D108BD9-81ED-4DB2-BD59-A6C34878D82A}">
                    <a16:rowId xmlns:a16="http://schemas.microsoft.com/office/drawing/2014/main" val="2598759443"/>
                  </a:ext>
                </a:extLst>
              </a:tr>
              <a:tr h="648573">
                <a:tc>
                  <a:txBody>
                    <a:bodyPr/>
                    <a:lstStyle/>
                    <a:p>
                      <a:pPr algn="ctr"/>
                      <a:r>
                        <a:rPr lang="uk-UA" sz="1200">
                          <a:effectLst/>
                        </a:rPr>
                        <a:t>3</a:t>
                      </a:r>
                    </a:p>
                  </a:txBody>
                  <a:tcPr marL="5896" marR="5896" marT="5896" marB="58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Діаграма площ</a:t>
                      </a:r>
                      <a:r>
                        <a:rPr lang="uk-UA" sz="1200" dirty="0">
                          <a:effectLst/>
                        </a:rPr>
                        <a:t>Діаграми з площами використовуються для створення діаграм на основі площ. Він креслить площу між заданою серією точок і віссю. Загалом, ця діаграма використовується для порівняння двох величин.</a:t>
                      </a:r>
                    </a:p>
                    <a:p>
                      <a:pPr algn="l"/>
                      <a:r>
                        <a:rPr lang="uk-UA" sz="1200" dirty="0">
                          <a:effectLst/>
                        </a:rPr>
                        <a:t>У </a:t>
                      </a:r>
                      <a:r>
                        <a:rPr lang="en-US" sz="1200" dirty="0">
                          <a:effectLst/>
                        </a:rPr>
                        <a:t>JavaFX </a:t>
                      </a:r>
                      <a:r>
                        <a:rPr lang="uk-UA" sz="1200" dirty="0">
                          <a:effectLst/>
                        </a:rPr>
                        <a:t>площинна діаграма представлена ​​класом під назвою </a:t>
                      </a:r>
                      <a:r>
                        <a:rPr lang="en-US" sz="1200" b="1" dirty="0" err="1">
                          <a:effectLst/>
                        </a:rPr>
                        <a:t>AreaChart</a:t>
                      </a:r>
                      <a:r>
                        <a:rPr lang="en-US" sz="1200" dirty="0">
                          <a:effectLst/>
                        </a:rPr>
                        <a:t> . </a:t>
                      </a:r>
                      <a:r>
                        <a:rPr lang="uk-UA" sz="1200" dirty="0">
                          <a:effectLst/>
                        </a:rPr>
                        <a:t>Цей клас належить пакету </a:t>
                      </a:r>
                      <a:r>
                        <a:rPr lang="en-US" sz="1200" b="1" dirty="0" err="1">
                          <a:effectLst/>
                        </a:rPr>
                        <a:t>javafx.scene.chart</a:t>
                      </a:r>
                      <a:r>
                        <a:rPr lang="en-US" sz="1200" dirty="0">
                          <a:effectLst/>
                        </a:rPr>
                        <a:t> . </a:t>
                      </a:r>
                      <a:r>
                        <a:rPr lang="uk-UA" sz="1200" dirty="0">
                          <a:effectLst/>
                        </a:rPr>
                        <a:t>Створивши цей клас, ви можете створити вузол </a:t>
                      </a:r>
                      <a:r>
                        <a:rPr lang="en-US" sz="1200" dirty="0" err="1">
                          <a:effectLst/>
                        </a:rPr>
                        <a:t>AreaChart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uk-UA" sz="1200" dirty="0">
                          <a:effectLst/>
                        </a:rPr>
                        <a:t>у </a:t>
                      </a:r>
                      <a:r>
                        <a:rPr lang="en-US" sz="1200" dirty="0">
                          <a:effectLst/>
                        </a:rPr>
                        <a:t>JavaFX.</a:t>
                      </a:r>
                    </a:p>
                  </a:txBody>
                  <a:tcPr marL="5896" marR="5896" marT="5896" marB="5896" anchor="ctr"/>
                </a:tc>
                <a:extLst>
                  <a:ext uri="{0D108BD9-81ED-4DB2-BD59-A6C34878D82A}">
                    <a16:rowId xmlns:a16="http://schemas.microsoft.com/office/drawing/2014/main" val="883422085"/>
                  </a:ext>
                </a:extLst>
              </a:tr>
              <a:tr h="595508">
                <a:tc>
                  <a:txBody>
                    <a:bodyPr/>
                    <a:lstStyle/>
                    <a:p>
                      <a:pPr algn="ctr"/>
                      <a:r>
                        <a:rPr lang="uk-UA" sz="1200">
                          <a:effectLst/>
                        </a:rPr>
                        <a:t>4</a:t>
                      </a:r>
                    </a:p>
                  </a:txBody>
                  <a:tcPr marL="5896" marR="5896" marT="5896" marB="58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b="1" u="none" strike="noStrike" dirty="0" err="1">
                          <a:solidFill>
                            <a:srgbClr val="008000"/>
                          </a:solidFill>
                          <a:effectLst/>
                        </a:rPr>
                        <a:t>Гістограма</a:t>
                      </a:r>
                      <a:r>
                        <a:rPr lang="uk-UA" sz="1200" dirty="0" err="1">
                          <a:effectLst/>
                        </a:rPr>
                        <a:t>Гістограма</a:t>
                      </a:r>
                      <a:r>
                        <a:rPr lang="uk-UA" sz="1200" dirty="0">
                          <a:effectLst/>
                        </a:rPr>
                        <a:t> використовується для представлення згрупованих даних за допомогою прямокутних стовпчиків. Довжина цих смужок відображає значення. Стовпчики в стовпчастій діаграмі можуть бути нанесені вертикально або горизонтально.</a:t>
                      </a:r>
                    </a:p>
                    <a:p>
                      <a:pPr algn="l"/>
                      <a:r>
                        <a:rPr lang="uk-UA" sz="1200" dirty="0">
                          <a:effectLst/>
                        </a:rPr>
                        <a:t>У </a:t>
                      </a:r>
                      <a:r>
                        <a:rPr lang="en-US" sz="1200" dirty="0">
                          <a:effectLst/>
                        </a:rPr>
                        <a:t>JavaFX </a:t>
                      </a:r>
                      <a:r>
                        <a:rPr lang="uk-UA" sz="1200" dirty="0">
                          <a:effectLst/>
                        </a:rPr>
                        <a:t>гістограма представлена ​​класом під назвою </a:t>
                      </a:r>
                      <a:r>
                        <a:rPr lang="en-US" sz="1200" b="1" dirty="0" err="1">
                          <a:effectLst/>
                        </a:rPr>
                        <a:t>BarChart</a:t>
                      </a:r>
                      <a:r>
                        <a:rPr lang="en-US" sz="1200" dirty="0">
                          <a:effectLst/>
                        </a:rPr>
                        <a:t> . </a:t>
                      </a:r>
                      <a:r>
                        <a:rPr lang="uk-UA" sz="1200" dirty="0">
                          <a:effectLst/>
                        </a:rPr>
                        <a:t>Цей клас належить пакету </a:t>
                      </a:r>
                      <a:r>
                        <a:rPr lang="en-US" sz="1200" b="1" dirty="0" err="1">
                          <a:effectLst/>
                        </a:rPr>
                        <a:t>javafx.scene.chart</a:t>
                      </a:r>
                      <a:r>
                        <a:rPr lang="en-US" sz="1200" dirty="0">
                          <a:effectLst/>
                        </a:rPr>
                        <a:t> . </a:t>
                      </a:r>
                      <a:r>
                        <a:rPr lang="uk-UA" sz="1200" dirty="0">
                          <a:effectLst/>
                        </a:rPr>
                        <a:t>Створивши цей клас, ви можете створити вузол </a:t>
                      </a:r>
                      <a:r>
                        <a:rPr lang="en-US" sz="1200" dirty="0" err="1">
                          <a:effectLst/>
                        </a:rPr>
                        <a:t>BarChart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uk-UA" sz="1200" dirty="0">
                          <a:effectLst/>
                        </a:rPr>
                        <a:t>у </a:t>
                      </a:r>
                      <a:r>
                        <a:rPr lang="en-US" sz="1200" dirty="0">
                          <a:effectLst/>
                        </a:rPr>
                        <a:t>JavaFX.</a:t>
                      </a:r>
                    </a:p>
                  </a:txBody>
                  <a:tcPr marL="5896" marR="5896" marT="5896" marB="5896" anchor="ctr"/>
                </a:tc>
                <a:extLst>
                  <a:ext uri="{0D108BD9-81ED-4DB2-BD59-A6C34878D82A}">
                    <a16:rowId xmlns:a16="http://schemas.microsoft.com/office/drawing/2014/main" val="1523016165"/>
                  </a:ext>
                </a:extLst>
              </a:tr>
              <a:tr h="542443">
                <a:tc>
                  <a:txBody>
                    <a:bodyPr/>
                    <a:lstStyle/>
                    <a:p>
                      <a:pPr algn="ctr"/>
                      <a:r>
                        <a:rPr lang="uk-UA" sz="1200">
                          <a:effectLst/>
                        </a:rPr>
                        <a:t>5</a:t>
                      </a:r>
                    </a:p>
                  </a:txBody>
                  <a:tcPr marL="5896" marR="5896" marT="5896" marB="58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b="1" u="none" strike="noStrike" dirty="0" err="1">
                          <a:solidFill>
                            <a:srgbClr val="008000"/>
                          </a:solidFill>
                          <a:effectLst/>
                        </a:rPr>
                        <a:t>Бульбашкова</a:t>
                      </a:r>
                      <a:r>
                        <a:rPr lang="uk-UA" sz="12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 </a:t>
                      </a:r>
                      <a:r>
                        <a:rPr lang="uk-UA" sz="1200" b="1" u="none" strike="noStrike" dirty="0" err="1">
                          <a:solidFill>
                            <a:srgbClr val="008000"/>
                          </a:solidFill>
                          <a:effectLst/>
                        </a:rPr>
                        <a:t>діаграма</a:t>
                      </a:r>
                      <a:r>
                        <a:rPr lang="uk-UA" sz="1200" dirty="0" err="1">
                          <a:effectLst/>
                        </a:rPr>
                        <a:t>Бульбашкова</a:t>
                      </a:r>
                      <a:r>
                        <a:rPr lang="uk-UA" sz="1200" dirty="0">
                          <a:effectLst/>
                        </a:rPr>
                        <a:t> діаграма використовується для побудови тривимірних даних. Третій вимір буде представлено розміром (радіусом) бульбашки.</a:t>
                      </a:r>
                    </a:p>
                    <a:p>
                      <a:pPr algn="l"/>
                      <a:r>
                        <a:rPr lang="uk-UA" sz="1200" dirty="0">
                          <a:effectLst/>
                        </a:rPr>
                        <a:t>У </a:t>
                      </a:r>
                      <a:r>
                        <a:rPr lang="en-US" sz="1200" dirty="0">
                          <a:effectLst/>
                        </a:rPr>
                        <a:t>JavaFX </a:t>
                      </a:r>
                      <a:r>
                        <a:rPr lang="uk-UA" sz="1200" dirty="0" err="1">
                          <a:effectLst/>
                        </a:rPr>
                        <a:t>бульбашкова</a:t>
                      </a:r>
                      <a:r>
                        <a:rPr lang="uk-UA" sz="1200" dirty="0">
                          <a:effectLst/>
                        </a:rPr>
                        <a:t> діаграма представлена ​​класом під назвою </a:t>
                      </a:r>
                      <a:r>
                        <a:rPr lang="en-US" sz="1200" b="1" dirty="0" err="1">
                          <a:effectLst/>
                        </a:rPr>
                        <a:t>BubbleChart</a:t>
                      </a:r>
                      <a:r>
                        <a:rPr lang="en-US" sz="1200" dirty="0">
                          <a:effectLst/>
                        </a:rPr>
                        <a:t> . </a:t>
                      </a:r>
                      <a:r>
                        <a:rPr lang="uk-UA" sz="1200" dirty="0">
                          <a:effectLst/>
                        </a:rPr>
                        <a:t>Цей клас належить пакету </a:t>
                      </a:r>
                      <a:r>
                        <a:rPr lang="en-US" sz="1200" b="1" dirty="0" err="1">
                          <a:effectLst/>
                        </a:rPr>
                        <a:t>javafx.scene.chart</a:t>
                      </a:r>
                      <a:r>
                        <a:rPr lang="en-US" sz="1200" dirty="0">
                          <a:effectLst/>
                        </a:rPr>
                        <a:t> . </a:t>
                      </a:r>
                      <a:r>
                        <a:rPr lang="uk-UA" sz="1200" dirty="0">
                          <a:effectLst/>
                        </a:rPr>
                        <a:t>Створивши цей клас, ви можете створити вузол </a:t>
                      </a:r>
                      <a:r>
                        <a:rPr lang="en-US" sz="1200" dirty="0" err="1">
                          <a:effectLst/>
                        </a:rPr>
                        <a:t>BubbleChart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uk-UA" sz="1200" dirty="0">
                          <a:effectLst/>
                        </a:rPr>
                        <a:t>у </a:t>
                      </a:r>
                      <a:r>
                        <a:rPr lang="en-US" sz="1200" dirty="0">
                          <a:effectLst/>
                        </a:rPr>
                        <a:t>JavaFX.</a:t>
                      </a:r>
                    </a:p>
                  </a:txBody>
                  <a:tcPr marL="5896" marR="5896" marT="5896" marB="5896" anchor="ctr"/>
                </a:tc>
                <a:extLst>
                  <a:ext uri="{0D108BD9-81ED-4DB2-BD59-A6C34878D82A}">
                    <a16:rowId xmlns:a16="http://schemas.microsoft.com/office/drawing/2014/main" val="2965729282"/>
                  </a:ext>
                </a:extLst>
              </a:tr>
              <a:tr h="622041">
                <a:tc>
                  <a:txBody>
                    <a:bodyPr/>
                    <a:lstStyle/>
                    <a:p>
                      <a:pPr algn="ctr"/>
                      <a:r>
                        <a:rPr lang="uk-UA" sz="1200">
                          <a:effectLst/>
                        </a:rPr>
                        <a:t>6</a:t>
                      </a:r>
                    </a:p>
                  </a:txBody>
                  <a:tcPr marL="5896" marR="5896" marT="5896" marB="58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Точкова </a:t>
                      </a:r>
                      <a:r>
                        <a:rPr lang="uk-UA" sz="1200" b="1" u="none" strike="noStrike" dirty="0" err="1">
                          <a:solidFill>
                            <a:srgbClr val="008000"/>
                          </a:solidFill>
                          <a:effectLst/>
                        </a:rPr>
                        <a:t>діаграма</a:t>
                      </a:r>
                      <a:r>
                        <a:rPr lang="uk-UA" sz="1200" dirty="0" err="1">
                          <a:effectLst/>
                        </a:rPr>
                        <a:t>Діаграма</a:t>
                      </a:r>
                      <a:r>
                        <a:rPr lang="uk-UA" sz="1200" dirty="0">
                          <a:effectLst/>
                        </a:rPr>
                        <a:t> розсіювання — це тип графіка, який використовує значення двох змінних, зображених у декартовій площині. Зазвичай використовується для з’ясування зв’язку між двома змінними.</a:t>
                      </a:r>
                    </a:p>
                    <a:p>
                      <a:pPr algn="l"/>
                      <a:r>
                        <a:rPr lang="uk-UA" sz="1200" dirty="0">
                          <a:effectLst/>
                        </a:rPr>
                        <a:t>У </a:t>
                      </a:r>
                      <a:r>
                        <a:rPr lang="en-US" sz="1200" dirty="0">
                          <a:effectLst/>
                        </a:rPr>
                        <a:t>JavaFX </a:t>
                      </a:r>
                      <a:r>
                        <a:rPr lang="uk-UA" sz="1200" dirty="0">
                          <a:effectLst/>
                        </a:rPr>
                        <a:t>точкова діаграма представлена ​​класом під назвою </a:t>
                      </a:r>
                      <a:r>
                        <a:rPr lang="en-US" sz="1200" b="1" dirty="0" err="1">
                          <a:effectLst/>
                        </a:rPr>
                        <a:t>ScatterChart</a:t>
                      </a:r>
                      <a:r>
                        <a:rPr lang="en-US" sz="1200" dirty="0">
                          <a:effectLst/>
                        </a:rPr>
                        <a:t> . </a:t>
                      </a:r>
                      <a:r>
                        <a:rPr lang="uk-UA" sz="1200" dirty="0">
                          <a:effectLst/>
                        </a:rPr>
                        <a:t>Цей клас належить пакету </a:t>
                      </a:r>
                      <a:r>
                        <a:rPr lang="en-US" sz="1200" b="1" dirty="0" err="1">
                          <a:effectLst/>
                        </a:rPr>
                        <a:t>javafx.scene.chart</a:t>
                      </a:r>
                      <a:r>
                        <a:rPr lang="en-US" sz="1200" dirty="0">
                          <a:effectLst/>
                        </a:rPr>
                        <a:t> . </a:t>
                      </a:r>
                      <a:r>
                        <a:rPr lang="uk-UA" sz="1200" dirty="0">
                          <a:effectLst/>
                        </a:rPr>
                        <a:t>Створивши цей клас, ви можете створити вузол </a:t>
                      </a:r>
                      <a:r>
                        <a:rPr lang="en-US" sz="1200" dirty="0" err="1">
                          <a:effectLst/>
                        </a:rPr>
                        <a:t>ScatterChart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uk-UA" sz="1200" dirty="0">
                          <a:effectLst/>
                        </a:rPr>
                        <a:t>у </a:t>
                      </a:r>
                      <a:r>
                        <a:rPr lang="en-US" sz="1200" dirty="0">
                          <a:effectLst/>
                        </a:rPr>
                        <a:t>JavaFX.</a:t>
                      </a:r>
                    </a:p>
                  </a:txBody>
                  <a:tcPr marL="5896" marR="5896" marT="5896" marB="5896" anchor="ctr"/>
                </a:tc>
                <a:extLst>
                  <a:ext uri="{0D108BD9-81ED-4DB2-BD59-A6C34878D82A}">
                    <a16:rowId xmlns:a16="http://schemas.microsoft.com/office/drawing/2014/main" val="2123962713"/>
                  </a:ext>
                </a:extLst>
              </a:tr>
              <a:tr h="356715">
                <a:tc>
                  <a:txBody>
                    <a:bodyPr/>
                    <a:lstStyle/>
                    <a:p>
                      <a:pPr algn="ctr"/>
                      <a:r>
                        <a:rPr lang="uk-UA" sz="1200">
                          <a:effectLst/>
                        </a:rPr>
                        <a:t>7</a:t>
                      </a:r>
                    </a:p>
                  </a:txBody>
                  <a:tcPr marL="5896" marR="5896" marT="5896" marB="58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Діаграма з областями </a:t>
                      </a:r>
                      <a:r>
                        <a:rPr lang="uk-UA" sz="1200" b="1" u="none" strike="noStrike" dirty="0" err="1">
                          <a:solidFill>
                            <a:srgbClr val="008000"/>
                          </a:solidFill>
                          <a:effectLst/>
                        </a:rPr>
                        <a:t>накопичення</a:t>
                      </a:r>
                      <a:r>
                        <a:rPr lang="uk-UA" sz="1200" dirty="0" err="1">
                          <a:effectLst/>
                        </a:rPr>
                        <a:t>У</a:t>
                      </a:r>
                      <a:r>
                        <a:rPr lang="uk-UA" sz="12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JavaFX </a:t>
                      </a:r>
                      <a:r>
                        <a:rPr lang="uk-UA" sz="1200" dirty="0">
                          <a:effectLst/>
                        </a:rPr>
                        <a:t>діаграма </a:t>
                      </a:r>
                      <a:r>
                        <a:rPr lang="en-US" sz="1200" dirty="0">
                          <a:effectLst/>
                        </a:rPr>
                        <a:t>Stacked Area </a:t>
                      </a:r>
                      <a:r>
                        <a:rPr lang="uk-UA" sz="1200" dirty="0">
                          <a:effectLst/>
                        </a:rPr>
                        <a:t>представлена ​​класом під назвою </a:t>
                      </a:r>
                      <a:r>
                        <a:rPr lang="en-US" sz="1200" b="1" dirty="0" err="1">
                          <a:effectLst/>
                        </a:rPr>
                        <a:t>StackedAreaChart</a:t>
                      </a:r>
                      <a:r>
                        <a:rPr lang="en-US" sz="1200" dirty="0">
                          <a:effectLst/>
                        </a:rPr>
                        <a:t> .</a:t>
                      </a:r>
                    </a:p>
                    <a:p>
                      <a:pPr algn="l"/>
                      <a:r>
                        <a:rPr lang="uk-UA" sz="1200" dirty="0">
                          <a:effectLst/>
                        </a:rPr>
                        <a:t>Цей клас належить пакету </a:t>
                      </a:r>
                      <a:r>
                        <a:rPr lang="en-US" sz="1200" b="1" dirty="0" err="1">
                          <a:effectLst/>
                        </a:rPr>
                        <a:t>javafx.scene.chart</a:t>
                      </a:r>
                      <a:r>
                        <a:rPr lang="en-US" sz="1200" dirty="0">
                          <a:effectLst/>
                        </a:rPr>
                        <a:t> . </a:t>
                      </a:r>
                      <a:r>
                        <a:rPr lang="uk-UA" sz="1200" dirty="0">
                          <a:effectLst/>
                        </a:rPr>
                        <a:t>Створивши цей клас, ви можете створити вузол </a:t>
                      </a:r>
                      <a:r>
                        <a:rPr lang="en-US" sz="1200" dirty="0" err="1">
                          <a:effectLst/>
                        </a:rPr>
                        <a:t>StackedAreaChart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uk-UA" sz="1200" dirty="0">
                          <a:effectLst/>
                        </a:rPr>
                        <a:t>у </a:t>
                      </a:r>
                      <a:r>
                        <a:rPr lang="en-US" sz="1200" dirty="0">
                          <a:effectLst/>
                        </a:rPr>
                        <a:t>JavaFX.</a:t>
                      </a:r>
                    </a:p>
                  </a:txBody>
                  <a:tcPr marL="5896" marR="5896" marT="5896" marB="5896" anchor="ctr"/>
                </a:tc>
                <a:extLst>
                  <a:ext uri="{0D108BD9-81ED-4DB2-BD59-A6C34878D82A}">
                    <a16:rowId xmlns:a16="http://schemas.microsoft.com/office/drawing/2014/main" val="3691234698"/>
                  </a:ext>
                </a:extLst>
              </a:tr>
              <a:tr h="383248">
                <a:tc>
                  <a:txBody>
                    <a:bodyPr/>
                    <a:lstStyle/>
                    <a:p>
                      <a:pPr algn="ctr"/>
                      <a:r>
                        <a:rPr lang="uk-UA" sz="1200">
                          <a:effectLst/>
                        </a:rPr>
                        <a:t>8</a:t>
                      </a:r>
                    </a:p>
                  </a:txBody>
                  <a:tcPr marL="5896" marR="5896" marT="5896" marB="589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b="1" u="none" strike="noStrike" dirty="0">
                          <a:solidFill>
                            <a:srgbClr val="008000"/>
                          </a:solidFill>
                          <a:effectLst/>
                        </a:rPr>
                        <a:t>Гістограма з </a:t>
                      </a:r>
                      <a:r>
                        <a:rPr lang="uk-UA" sz="1200" b="1" u="none" strike="noStrike" dirty="0" err="1">
                          <a:solidFill>
                            <a:srgbClr val="008000"/>
                          </a:solidFill>
                          <a:effectLst/>
                        </a:rPr>
                        <a:t>накопиченням</a:t>
                      </a:r>
                      <a:r>
                        <a:rPr lang="uk-UA" sz="1200" dirty="0" err="1">
                          <a:effectLst/>
                        </a:rPr>
                        <a:t>У</a:t>
                      </a:r>
                      <a:r>
                        <a:rPr lang="uk-UA" sz="12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JavaFX </a:t>
                      </a:r>
                      <a:r>
                        <a:rPr lang="uk-UA" sz="1200" dirty="0">
                          <a:effectLst/>
                        </a:rPr>
                        <a:t>стовпчаста діаграма з накопиченням представлена ​​класом під назвою </a:t>
                      </a:r>
                      <a:r>
                        <a:rPr lang="en-US" sz="1200" b="1" dirty="0" err="1">
                          <a:effectLst/>
                        </a:rPr>
                        <a:t>StackedBarChart</a:t>
                      </a:r>
                      <a:r>
                        <a:rPr lang="en-US" sz="1200" dirty="0">
                          <a:effectLst/>
                        </a:rPr>
                        <a:t> .</a:t>
                      </a:r>
                    </a:p>
                    <a:p>
                      <a:pPr algn="l"/>
                      <a:r>
                        <a:rPr lang="uk-UA" sz="1200" dirty="0">
                          <a:effectLst/>
                        </a:rPr>
                        <a:t>Цей клас належить пакету </a:t>
                      </a:r>
                      <a:r>
                        <a:rPr lang="en-US" sz="1200" b="1" dirty="0" err="1">
                          <a:effectLst/>
                        </a:rPr>
                        <a:t>javafx.scene.chart</a:t>
                      </a:r>
                      <a:r>
                        <a:rPr lang="en-US" sz="1200" dirty="0">
                          <a:effectLst/>
                        </a:rPr>
                        <a:t> . </a:t>
                      </a:r>
                      <a:r>
                        <a:rPr lang="uk-UA" sz="1200" dirty="0">
                          <a:effectLst/>
                        </a:rPr>
                        <a:t>Створивши цей клас, ви можете створити вузол </a:t>
                      </a:r>
                      <a:r>
                        <a:rPr lang="en-US" sz="1200" dirty="0" err="1">
                          <a:effectLst/>
                        </a:rPr>
                        <a:t>StackedBarChart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uk-UA" sz="1200" dirty="0">
                          <a:effectLst/>
                        </a:rPr>
                        <a:t>у </a:t>
                      </a:r>
                      <a:r>
                        <a:rPr lang="en-US" sz="1200" dirty="0">
                          <a:effectLst/>
                        </a:rPr>
                        <a:t>JavaFX.</a:t>
                      </a:r>
                    </a:p>
                  </a:txBody>
                  <a:tcPr marL="5896" marR="5896" marT="5896" marB="5896" anchor="ctr"/>
                </a:tc>
                <a:extLst>
                  <a:ext uri="{0D108BD9-81ED-4DB2-BD59-A6C34878D82A}">
                    <a16:rowId xmlns:a16="http://schemas.microsoft.com/office/drawing/2014/main" val="3105394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3897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4018</Words>
  <Application>Microsoft Office PowerPoint</Application>
  <PresentationFormat>Широкоэкранный</PresentationFormat>
  <Paragraphs>303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inherit</vt:lpstr>
      <vt:lpstr>JetBrains Mono</vt:lpstr>
      <vt:lpstr>Times New Roman</vt:lpstr>
      <vt:lpstr>var(--ff-lato)</vt:lpstr>
      <vt:lpstr>Verdana</vt:lpstr>
      <vt:lpstr>Тема Office</vt:lpstr>
      <vt:lpstr>Презентация PowerPoint</vt:lpstr>
      <vt:lpstr>JavaFX. UI Control</vt:lpstr>
      <vt:lpstr>Презентация PowerPoint</vt:lpstr>
      <vt:lpstr>JavaFX. UI Control. Приклад</vt:lpstr>
      <vt:lpstr>JavaFX - Charts</vt:lpstr>
      <vt:lpstr>Створення екземпляра відповідного класу</vt:lpstr>
      <vt:lpstr>Визначення осі</vt:lpstr>
      <vt:lpstr>Передача даних до діаграм XY</vt:lpstr>
      <vt:lpstr>Презентация PowerPoint</vt:lpstr>
      <vt:lpstr>JavaFX - Layout Panes</vt:lpstr>
      <vt:lpstr>Створення макета </vt:lpstr>
      <vt:lpstr>Створення вузлів </vt:lpstr>
      <vt:lpstr>Створення екземпляра відповідного класу </vt:lpstr>
      <vt:lpstr>Налаштування властивостей макета </vt:lpstr>
      <vt:lpstr>Додавання об’єкта Shape до групи </vt:lpstr>
      <vt:lpstr>Панелі макета </vt:lpstr>
      <vt:lpstr>JavaFX - CSS</vt:lpstr>
      <vt:lpstr>JavaFX - CSS</vt:lpstr>
      <vt:lpstr>JavaFX - CSS</vt:lpstr>
      <vt:lpstr>Презентация PowerPoint</vt:lpstr>
      <vt:lpstr>Додавання власної таблиці стилів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 я</dc:creator>
  <cp:lastModifiedBy>я я</cp:lastModifiedBy>
  <cp:revision>16</cp:revision>
  <dcterms:created xsi:type="dcterms:W3CDTF">2024-02-01T17:12:17Z</dcterms:created>
  <dcterms:modified xsi:type="dcterms:W3CDTF">2024-02-02T21:50:38Z</dcterms:modified>
</cp:coreProperties>
</file>