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75" r:id="rId9"/>
    <p:sldId id="276" r:id="rId10"/>
    <p:sldId id="261" r:id="rId11"/>
    <p:sldId id="265" r:id="rId12"/>
    <p:sldId id="267" r:id="rId13"/>
    <p:sldId id="269" r:id="rId14"/>
    <p:sldId id="271" r:id="rId15"/>
    <p:sldId id="268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8D64-5E70-493E-AAE1-DD02162AEC26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5C70-2813-4CDD-BDCD-D35444F005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1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BDC74F-F315-43EB-95D2-C35C1F12B73F}" type="slidenum">
              <a:rPr lang="ru-RU" altLang="ru-RU" b="0" smtClean="0"/>
              <a:pPr eaLnBrk="1" hangingPunct="1"/>
              <a:t>8</a:t>
            </a:fld>
            <a:endParaRPr lang="ru-RU" altLang="ru-RU" b="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FF8097-914A-4D36-8F39-DB6B4D7D24A4}" type="slidenum">
              <a:rPr lang="ru-RU" altLang="ru-RU" b="0" smtClean="0"/>
              <a:pPr eaLnBrk="1" hangingPunct="1"/>
              <a:t>9</a:t>
            </a:fld>
            <a:endParaRPr lang="ru-RU" altLang="ru-RU" b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86500-0AFD-4BDF-ACE7-92F9E6E96B21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C6A14-4DD5-47F5-A4A4-D1838A1DB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851C6-BF02-49E5-8334-433C37346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DFE1-3BAF-4862-B231-1C2D744A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C406A-FDA5-411D-9C58-2DC9AA7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DAECED-8C29-4D69-B898-BD0B49D4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71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9B39-0BA4-43EA-A275-99C15B90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D18D1-6213-4CCC-B248-3E292A67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4B997-2BDE-4D1E-B624-66E927EA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E55E4-1472-47A4-A350-F956FE3F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CF79A-96BB-4403-A0B4-D540988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00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911D4D-4600-49E0-8F07-44B87DACA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E39A2-547E-48F2-8046-71A2742C7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AA925-54F7-4054-BDD8-F46EFD5B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7FA35-A26A-4440-BA35-7F25CB19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9CA61-4D9E-4A8B-B69B-6084E16A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4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D9B83-DD7E-4366-9A4D-E11E2047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0FB71-0D9A-429D-8085-381F2DDF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CC8C2-1992-4AA6-AC04-FFBE8ED1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6277E-EFE6-4858-A8D7-7796029D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93786-9635-4F44-92A3-985A15F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018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B92AE-D5ED-486D-84E7-B22E737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B30E03-DB3D-43EC-9447-D18368D9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872CC2-5698-4DB8-8405-4F80D11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B21A01-59EF-49A7-BDD5-6BCCD21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849A3-4EE8-47A8-955B-FE7F9AA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29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2B081-2D0E-4F0D-9F53-CE3D0E19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9C036-1CEF-4114-B669-D16B3828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DEBC01-C34D-4017-8ADD-3EF10250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0F596-692F-4900-B1C3-6E0A445F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B4297B-71DE-4997-98C9-0F9F13C5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0D5F3-B698-4491-87D7-43CC700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45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3B4A3-7AC7-49B5-A24A-60FDAB2D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0F581-1AE9-4188-8AEC-39188D32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37BC3E-A712-44B5-948A-68DAE2D4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DC38B1-FF8B-45DE-9062-E01A921F0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37B8EF-0488-4ED4-BE68-4F6F31169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6ABA0C-4C05-492C-A6B2-E513C088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A317D8-8DCF-48D7-92EA-201D6A62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9A890F-DE95-4B2E-A87A-AE218D4C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611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283C-85D5-4B3D-8F12-374DE77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E0C30E-981D-4086-A75B-CD6C390B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42208-A02A-4BAE-8EE2-47420AE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3F9C92-1841-495F-B3B5-C061EB5A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99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73960F-277E-4C3A-B628-B16769B2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281EB0-D40B-4880-A900-4750C2C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0B21A-D8F1-457A-A8AD-56EEEB5F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64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E4D8C-AC77-4650-BD7E-97323D46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41E45-69FB-4563-9276-AEF626EC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951727-7B93-4F59-AEFD-142A5474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446B6B-59E8-476B-A516-2B6A5CA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5BAC3-417D-4B4B-82BB-D5304A83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278D64-8D24-4B2A-BBA8-90C5C1C6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65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6CFE7-D691-4366-A4B2-8C73C31D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95B47B-EE8C-4C2F-963F-BAB9907D9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9B0690-D4FF-4778-97B0-8DBADFD5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AF4E5-0EEF-4B9A-9B65-0B7824A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CF201A-9CEE-450D-94E7-CAA1D1ED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51CE07-E5A5-43D0-82E3-42AA7F4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375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BA127-293B-4236-B689-2ABE12E1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9585D3-39AF-4666-B4D1-582EFC9F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86B271-DCFB-4205-877C-5EA945289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37EF-AD68-4469-990C-D3DEFFCD4AB5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EB6290-0867-4E31-BF5F-DAB3C43FB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28935-3B7D-4738-AFF4-5DA4581B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77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AF661-9563-49E7-A588-C62F3CA6FB2F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(do) while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4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C8CE9-774F-4247-B52E-5ED156665857}"/>
              </a:ext>
            </a:extLst>
          </p:cNvPr>
          <p:cNvSpPr txBox="1"/>
          <p:nvPr/>
        </p:nvSpPr>
        <p:spPr>
          <a:xfrm>
            <a:off x="3993823" y="2837468"/>
            <a:ext cx="4204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b="0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4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4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Тіло </a:t>
            </a:r>
            <a:r>
              <a:rPr lang="uk-UA" sz="4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цикла</a:t>
            </a:r>
            <a:endParaRPr lang="uk-UA" sz="4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7ED9F-437D-46C2-8C34-0E60DC281F91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Безкінечний цикл</a:t>
            </a:r>
          </a:p>
        </p:txBody>
      </p:sp>
    </p:spTree>
    <p:extLst>
      <p:ext uri="{BB962C8B-B14F-4D97-AF65-F5344CB8AC3E}">
        <p14:creationId xmlns:p14="http://schemas.microsoft.com/office/powerpoint/2010/main" val="180206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59AC7F-AB4E-4670-808A-580CE56BB8BF}"/>
              </a:ext>
            </a:extLst>
          </p:cNvPr>
          <p:cNvSpPr txBox="1"/>
          <p:nvPr/>
        </p:nvSpPr>
        <p:spPr>
          <a:xfrm>
            <a:off x="501191" y="1744953"/>
            <a:ext cx="1118961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 = 3; // Піднесення числа до ступеня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результат = 1; // Результат піднесення до ступеня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показник = 1; // Початковий показник ступеня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результат = результат * число;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(число + " у ступені " + показник + " = " + результат);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показник++;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(показник &gt; 10)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// вихід з циклу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AEB90-899E-434E-8FD8-D110BC965B7B}"/>
              </a:ext>
            </a:extLst>
          </p:cNvPr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76934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змінною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905000" y="2743200"/>
            <a:ext cx="8420100" cy="333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</a:t>
            </a:r>
            <a:r>
              <a:rPr lang="en-US" sz="23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Перший параметр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цієї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обчислюватися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повторень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якою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буде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виконуватися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Третій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змінює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кожного кроку циклу.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</a:pP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BE4E9-56C7-4040-9ABC-7B2E31244AF6}"/>
              </a:ext>
            </a:extLst>
          </p:cNvPr>
          <p:cNvSpPr txBox="1"/>
          <p:nvPr/>
        </p:nvSpPr>
        <p:spPr>
          <a:xfrm>
            <a:off x="1905688" y="1149642"/>
            <a:ext cx="6094428" cy="132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ініціалізація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ru-RU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ітерація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8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тіло</a:t>
            </a:r>
            <a:r>
              <a:rPr lang="ru-RU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циклу</a:t>
            </a:r>
            <a:endParaRPr lang="en-US" sz="1800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0" y="0"/>
            <a:ext cx="12192000" cy="83317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endParaRPr lang="ru-RU" sz="3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6BAAD-8BA3-4B36-95D4-EE9A3C7BCBC5}"/>
              </a:ext>
            </a:extLst>
          </p:cNvPr>
          <p:cNvSpPr txBox="1"/>
          <p:nvPr/>
        </p:nvSpPr>
        <p:spPr>
          <a:xfrm>
            <a:off x="1900238" y="884239"/>
            <a:ext cx="609442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36538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суму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фрагмента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послідовності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4, 6, 8,… 98, 100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3653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sum=0;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(int j = 2; j &lt;= 100; j+=2) 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 += j;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D789D-F9A9-43FA-B7DA-2C32FB00653E}"/>
              </a:ext>
            </a:extLst>
          </p:cNvPr>
          <p:cNvSpPr txBox="1"/>
          <p:nvPr/>
        </p:nvSpPr>
        <p:spPr>
          <a:xfrm>
            <a:off x="1900238" y="3267891"/>
            <a:ext cx="609442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зводити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число 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натуральний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 = 2; int n = 10;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res = 1; </a:t>
            </a:r>
            <a:b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 *= a;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2158D9-A774-4197-8437-42C027E2AD33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1976438" y="0"/>
            <a:ext cx="8140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1866900" y="831851"/>
            <a:ext cx="8420100" cy="493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перевіряється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початку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циклу,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вона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не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(третина в заголовку)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наприкінці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циклу;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стане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хибною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цикл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продовжуватися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нескінченно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зациклювання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 є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оператор,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фігурні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дужки {}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90776" y="3887785"/>
            <a:ext cx="7866063" cy="835025"/>
            <a:chOff x="766" y="2337"/>
            <a:chExt cx="4955" cy="526"/>
          </a:xfrm>
        </p:grpSpPr>
        <p:sp>
          <p:nvSpPr>
            <p:cNvPr id="82954" name="Text Box 9"/>
            <p:cNvSpPr txBox="1">
              <a:spLocks noChangeArrowheads="1"/>
            </p:cNvSpPr>
            <p:nvPr/>
          </p:nvSpPr>
          <p:spPr bwMode="auto">
            <a:xfrm>
              <a:off x="1281" y="2337"/>
              <a:ext cx="4440" cy="52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Не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рекомендується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змінювати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змінну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циклу у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тілі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циклу!</a:t>
              </a:r>
              <a:endParaRPr lang="ru-RU" sz="2400" dirty="0"/>
            </a:p>
          </p:txBody>
        </p:sp>
        <p:sp>
          <p:nvSpPr>
            <p:cNvPr id="82955" name="Oval 10"/>
            <p:cNvSpPr>
              <a:spLocks noChangeArrowheads="1"/>
            </p:cNvSpPr>
            <p:nvPr/>
          </p:nvSpPr>
          <p:spPr bwMode="auto">
            <a:xfrm>
              <a:off x="766" y="239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 dirty="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  <a:endParaRPr lang="ru-RU" sz="4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33FA3CE-AE04-494A-A299-29C1AA862CA5}"/>
              </a:ext>
            </a:extLst>
          </p:cNvPr>
          <p:cNvSpPr txBox="1"/>
          <p:nvPr/>
        </p:nvSpPr>
        <p:spPr>
          <a:xfrm>
            <a:off x="3047215" y="32089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for</a:t>
            </a:r>
            <a:r>
              <a:rPr lang="ru-RU" sz="1800" dirty="0">
                <a:latin typeface="Courier New" pitchFamily="49" charset="0"/>
              </a:rPr>
              <a:t>(</a:t>
            </a:r>
            <a:r>
              <a:rPr lang="da-DK" sz="1800" dirty="0">
                <a:latin typeface="Courier New" pitchFamily="49" charset="0"/>
              </a:rPr>
              <a:t>i=</a:t>
            </a:r>
            <a:r>
              <a:rPr lang="ru-RU" sz="1800" dirty="0"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&lt;8;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--</a:t>
            </a:r>
            <a:r>
              <a:rPr lang="da-DK" sz="1800" dirty="0">
                <a:latin typeface="Courier New" pitchFamily="49" charset="0"/>
              </a:rPr>
              <a:t>; }</a:t>
            </a:r>
            <a:endParaRPr lang="ru-RU" sz="1800" dirty="0">
              <a:latin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2B206-74FD-42D6-BB8C-2D2FEF28685A}"/>
              </a:ext>
            </a:extLst>
          </p:cNvPr>
          <p:cNvSpPr txBox="1"/>
          <p:nvPr/>
        </p:nvSpPr>
        <p:spPr>
          <a:xfrm>
            <a:off x="3047215" y="595544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(</a:t>
            </a:r>
            <a:r>
              <a:rPr lang="da-DK" sz="1800" dirty="0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da-DK" sz="18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8;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a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+=</a:t>
            </a:r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</a:rPr>
              <a:t>b</a:t>
            </a:r>
            <a:r>
              <a:rPr lang="da-DK" sz="1800" dirty="0">
                <a:latin typeface="Courier New" pitchFamily="49" charset="0"/>
              </a:rPr>
              <a:t>;</a:t>
            </a:r>
            <a:endParaRPr lang="ru-RU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B91E4-1E46-4C2D-9382-2851275B9141}"/>
              </a:ext>
            </a:extLst>
          </p:cNvPr>
          <p:cNvSpPr txBox="1"/>
          <p:nvPr/>
        </p:nvSpPr>
        <p:spPr>
          <a:xfrm>
            <a:off x="1985963" y="1214176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 10;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86834-B7DA-44EE-8687-226AC3F0A650}"/>
              </a:ext>
            </a:extLst>
          </p:cNvPr>
          <p:cNvSpPr txBox="1"/>
          <p:nvPr/>
        </p:nvSpPr>
        <p:spPr>
          <a:xfrm>
            <a:off x="1985963" y="3383953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</a:t>
            </a:r>
            <a:r>
              <a:rPr lang="ru-RU" sz="1800" dirty="0">
                <a:latin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0" y="-4109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98C43-7179-4C45-917D-D5D07A4E53ED}"/>
              </a:ext>
            </a:extLst>
          </p:cNvPr>
          <p:cNvSpPr txBox="1"/>
          <p:nvPr/>
        </p:nvSpPr>
        <p:spPr>
          <a:xfrm>
            <a:off x="1985963" y="1040149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</a:t>
            </a:r>
            <a:r>
              <a:rPr lang="en-US" sz="1800" dirty="0">
                <a:latin typeface="Courier New" pitchFamily="49" charset="0"/>
              </a:rPr>
              <a:t>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--){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 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E6F53-951F-4943-A507-A0D1D746253E}"/>
              </a:ext>
            </a:extLst>
          </p:cNvPr>
          <p:cNvSpPr txBox="1"/>
          <p:nvPr/>
        </p:nvSpPr>
        <p:spPr>
          <a:xfrm>
            <a:off x="1985963" y="3429000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-10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</a:t>
            </a:r>
            <a:r>
              <a:rPr lang="ru-RU" sz="1800" dirty="0">
                <a:latin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6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3C7E7F-C2A5-4759-BC30-5F40AC523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53" y="1012954"/>
            <a:ext cx="11527277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Виводимо значення другого множника у рядку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 2 3 4 5 6 7 8 9");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перший множник, присвоюємо початкове значення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10) {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Перший цикл, виконуємо, доки перший множник менший за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 | ");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Виводимо перший множник в початок рядка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j = 2;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другий множник, початкове значення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(j &lt; 10) {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Другий цикл, виконуємо, доки другий множник менший за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=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j;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Обчислюємо добуток множників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&lt; 10) // Якщо містить одну цифру - після нього виводимо два пробіли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+ " 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інакше виводимо добуток і після нього - один пробіл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+ "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Збільшуємо другий множник на одиницю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// Переходимо до початку другого циклу (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(j &lt; 10)....)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Переходимо на наступний рядок виводу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Збільшуємо перший множник на одиницю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// Переходимо до початку першого циклу (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10)....)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22DDB68-80BD-43D6-AAD9-5BA40CD46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4109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6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D00A32-9FF0-4E2C-878B-6FC7C60CB0E8}"/>
              </a:ext>
            </a:extLst>
          </p:cNvPr>
          <p:cNvSpPr txBox="1"/>
          <p:nvPr/>
        </p:nvSpPr>
        <p:spPr>
          <a:xfrm>
            <a:off x="2240437" y="1324370"/>
            <a:ext cx="77111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finished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exit code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B218F-4930-4614-968C-C1987ADAA18B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коду</a:t>
            </a:r>
          </a:p>
        </p:txBody>
      </p:sp>
    </p:spTree>
    <p:extLst>
      <p:ext uri="{BB962C8B-B14F-4D97-AF65-F5344CB8AC3E}">
        <p14:creationId xmlns:p14="http://schemas.microsoft.com/office/powerpoint/2010/main" val="197773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Оператор while - 2">
            <a:extLst>
              <a:ext uri="{FF2B5EF4-FFF2-40B4-BE49-F238E27FC236}">
                <a16:creationId xmlns:a16="http://schemas.microsoft.com/office/drawing/2014/main" id="{F41F877F-9D44-4267-80E0-CD91D5183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" name="AutoShape 4" descr="Оператор while - 2">
            <a:extLst>
              <a:ext uri="{FF2B5EF4-FFF2-40B4-BE49-F238E27FC236}">
                <a16:creationId xmlns:a16="http://schemas.microsoft.com/office/drawing/2014/main" id="{7BA87412-06E4-4E58-82CE-E9E612377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0A2A1C4E-AEE0-40FC-9BA5-20F0665711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A62CE3-B9EA-4B9F-8BFF-AFBA9EEF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320113"/>
            <a:ext cx="6503882" cy="29851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94411C-7D57-42D4-9447-FE2DD236308B}"/>
              </a:ext>
            </a:extLst>
          </p:cNvPr>
          <p:cNvSpPr txBox="1"/>
          <p:nvPr/>
        </p:nvSpPr>
        <p:spPr>
          <a:xfrm>
            <a:off x="447926" y="4724385"/>
            <a:ext cx="1129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Допустимо у вас 10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 руки та один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житті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чистите весь десяток,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керуючись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одним і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самим алгоритмом. А як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змусити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повторювану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яблуком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54E96-20EB-4853-A6EA-6CD189B9FA18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Логічна задача</a:t>
            </a:r>
          </a:p>
        </p:txBody>
      </p:sp>
    </p:spTree>
    <p:extLst>
      <p:ext uri="{BB962C8B-B14F-4D97-AF65-F5344CB8AC3E}">
        <p14:creationId xmlns:p14="http://schemas.microsoft.com/office/powerpoint/2010/main" val="281039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AB74B-86DE-4F92-8387-0F2A6640A44C}"/>
              </a:ext>
            </a:extLst>
          </p:cNvPr>
          <p:cNvSpPr txBox="1"/>
          <p:nvPr/>
        </p:nvSpPr>
        <p:spPr>
          <a:xfrm>
            <a:off x="348792" y="2253005"/>
            <a:ext cx="1167981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кошик.ВзятиЯблуко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окластиЯблукоУ</a:t>
            </a:r>
            <a:r>
              <a:rPr 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Пиріг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яблоко.чистити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</a:t>
            </a: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2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зменшує кількість яблук на 1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uk-UA" sz="2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Яблоки</a:t>
            </a:r>
            <a:r>
              <a:rPr lang="uk-UA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у </a:t>
            </a:r>
            <a:r>
              <a:rPr lang="uk-UA" sz="2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пирігу</a:t>
            </a:r>
            <a:r>
              <a:rPr lang="uk-UA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62950-0BC0-4D49-A538-49A03D99040A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 задачі за допомогою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E2635C-5CF3-46C7-956B-7AA21A49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94" y="909155"/>
            <a:ext cx="1054808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Число,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зводиться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ступінь</a:t>
            </a:r>
            <a:endParaRPr kumimoji="0" lang="ru-RU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//Результат зведення в ступінь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Початковий показник ступеня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{// Умова входу в цикл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в степені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5E91F-44B6-416A-B1B3-1B25D5D3C61A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34F9A-34D7-4D3D-BABD-21D0D06A3822}"/>
              </a:ext>
            </a:extLst>
          </p:cNvPr>
          <p:cNvSpPr txBox="1"/>
          <p:nvPr/>
        </p:nvSpPr>
        <p:spPr>
          <a:xfrm>
            <a:off x="7317558" y="3578964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729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2187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6561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19683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59049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3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504741-E0F9-46FB-AD21-9EA264FE3562}"/>
              </a:ext>
            </a:extLst>
          </p:cNvPr>
          <p:cNvSpPr txBox="1"/>
          <p:nvPr/>
        </p:nvSpPr>
        <p:spPr>
          <a:xfrm>
            <a:off x="0" y="17910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while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5647-D1E4-4E72-8F20-E3272A78C738}"/>
              </a:ext>
            </a:extLst>
          </p:cNvPr>
          <p:cNvSpPr txBox="1"/>
          <p:nvPr/>
        </p:nvSpPr>
        <p:spPr>
          <a:xfrm>
            <a:off x="4119514" y="1590716"/>
            <a:ext cx="4949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3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Тіло циклу</a:t>
            </a:r>
            <a:endParaRPr lang="en-US" sz="3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sz="32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Логічний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вираз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3F373-5BF3-4766-B65B-12FEC86CAB43}"/>
              </a:ext>
            </a:extLst>
          </p:cNvPr>
          <p:cNvSpPr txBox="1"/>
          <p:nvPr/>
        </p:nvSpPr>
        <p:spPr>
          <a:xfrm>
            <a:off x="351934" y="4356540"/>
            <a:ext cx="11488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наступним чином (по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кроково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тіло циклу (відразу після ключового слова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do).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Обчислюємо Логічну умову, що йде у дужках за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логічна умова є істинною, то переходимо на крок 1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логічне умова хибна, переходимо до першого оператора поза циклу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6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6AA6B-61D5-49C7-893E-15608A34549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37690-E9A8-4A98-A207-E874AFFF0B44}"/>
              </a:ext>
            </a:extLst>
          </p:cNvPr>
          <p:cNvSpPr txBox="1"/>
          <p:nvPr/>
        </p:nvSpPr>
        <p:spPr>
          <a:xfrm>
            <a:off x="697584" y="1300899"/>
            <a:ext cx="104826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 дві команди, що впливають на хід виконання циклу: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 застосування якого ми покажемо в наступному розділі, та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припиняє виконання тіла поточного циклу та здійснює перехід до логічного виразу оператора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обчислений вираз буде істинним – виконання циклу буде продовжено.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негайно припиняє виконання поточного циклу та здійснює перехід до першої команди за його межами. Таким чином, виконання поточного циклу переривається. Докладніше ми розглянемо її у наступній темі.</a:t>
            </a:r>
          </a:p>
        </p:txBody>
      </p:sp>
    </p:spTree>
    <p:extLst>
      <p:ext uri="{BB962C8B-B14F-4D97-AF65-F5344CB8AC3E}">
        <p14:creationId xmlns:p14="http://schemas.microsoft.com/office/powerpoint/2010/main" val="242029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6DDFA-4ACE-4E65-BEB5-7A43A8EE56CD}"/>
              </a:ext>
            </a:extLst>
          </p:cNvPr>
          <p:cNvSpPr txBox="1"/>
          <p:nvPr/>
        </p:nvSpPr>
        <p:spPr>
          <a:xfrm>
            <a:off x="147685" y="1348032"/>
            <a:ext cx="11613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кошик.взятиЩеОднеЯблуко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2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яблуко.погане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заходимо, якщо яблуко гниле</a:t>
            </a:r>
            <a:r>
              <a:rPr lang="en-US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яблуко.викинутиУМусор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продовжуємо цикл, перейдучи до умови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положитиВПиріг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яблуко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.чистити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 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B2825-DB11-4CE3-A113-520BB9F70F4B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9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24E90E-BFC9-4F65-B7A6-F607A7E76DCE}" type="slidenum">
              <a:rPr lang="ru-RU" altLang="ru-RU" b="0" smtClean="0"/>
              <a:pPr eaLnBrk="1" hangingPunct="1"/>
              <a:t>8</a:t>
            </a:fld>
            <a:endParaRPr lang="ru-RU" altLang="ru-RU" b="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0" y="4550"/>
            <a:ext cx="1219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altLang="ru-RU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з </a:t>
            </a:r>
            <a:r>
              <a:rPr lang="ru-RU" altLang="ru-RU" sz="4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умовою</a:t>
            </a:r>
            <a:endParaRPr lang="ru-RU" altLang="ru-RU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1908175" y="2751136"/>
            <a:ext cx="842010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 err="1">
                <a:solidFill>
                  <a:srgbClr val="3333FF"/>
                </a:solidFill>
              </a:rPr>
              <a:t>Особливості</a:t>
            </a:r>
            <a:r>
              <a:rPr lang="ru-RU" altLang="ru-RU" sz="2400" dirty="0">
                <a:solidFill>
                  <a:srgbClr val="3333FF"/>
                </a:solidFill>
              </a:rPr>
              <a:t>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/>
              <a:t>Можно </a:t>
            </a:r>
            <a:r>
              <a:rPr lang="ru-RU" altLang="ru-RU" sz="2400" b="0" dirty="0" err="1"/>
              <a:t>використовувати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складні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умови</a:t>
            </a:r>
            <a:r>
              <a:rPr lang="ru-RU" altLang="ru-RU" sz="2400" b="0" dirty="0"/>
              <a:t>:</a:t>
            </a:r>
            <a:endParaRPr lang="en-US" altLang="ru-RU" sz="24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 (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&amp;&amp; 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)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US" sz="2400" b="0" dirty="0"/>
          </a:p>
          <a:p>
            <a:pPr marL="703262" lvl="1" indent="-342900" eaLnBrk="1" hangingPunct="1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ru-RU" altLang="ru-RU" sz="2400" b="0" dirty="0" err="1"/>
              <a:t>якщо</a:t>
            </a:r>
            <a:r>
              <a:rPr lang="ru-RU" altLang="ru-RU" sz="2400" b="0" dirty="0"/>
              <a:t> в </a:t>
            </a:r>
            <a:r>
              <a:rPr lang="ru-RU" altLang="ru-RU" sz="2400" b="0" dirty="0" err="1"/>
              <a:t>тілі</a:t>
            </a:r>
            <a:r>
              <a:rPr lang="ru-RU" altLang="ru-RU" sz="2400" b="0" dirty="0"/>
              <a:t> циклу </a:t>
            </a:r>
            <a:r>
              <a:rPr lang="ru-RU" altLang="ru-RU" sz="2400" b="0" dirty="0" err="1"/>
              <a:t>тільки</a:t>
            </a:r>
            <a:r>
              <a:rPr lang="ru-RU" altLang="ru-RU" sz="2400" b="0" dirty="0"/>
              <a:t> один оператор, то скобки </a:t>
            </a:r>
            <a:r>
              <a:rPr lang="en-US" altLang="ru-RU" sz="2400" dirty="0">
                <a:solidFill>
                  <a:srgbClr val="0000FF"/>
                </a:solidFill>
                <a:latin typeface="Courier New" pitchFamily="49" charset="0"/>
              </a:rPr>
              <a:t>{}</a:t>
            </a:r>
            <a:r>
              <a:rPr lang="en-US" altLang="ru-RU" sz="2400" b="0" dirty="0"/>
              <a:t> </a:t>
            </a:r>
            <a:r>
              <a:rPr lang="ru-RU" altLang="ru-RU" sz="2400" b="0" dirty="0"/>
              <a:t>можно не </a:t>
            </a:r>
            <a:r>
              <a:rPr lang="ru-RU" altLang="ru-RU" sz="2400" b="0" dirty="0" err="1"/>
              <a:t>писати</a:t>
            </a:r>
            <a:r>
              <a:rPr lang="ru-RU" altLang="ru-RU" sz="2400" b="0" dirty="0"/>
              <a:t>:</a:t>
            </a:r>
            <a:endParaRPr lang="en-US" altLang="ru-RU" sz="24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 a &lt; b 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++;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22381-A62C-406D-B452-0358D96DF514}"/>
              </a:ext>
            </a:extLst>
          </p:cNvPr>
          <p:cNvSpPr txBox="1"/>
          <p:nvPr/>
        </p:nvSpPr>
        <p:spPr>
          <a:xfrm>
            <a:off x="1908175" y="1061831"/>
            <a:ext cx="6094428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uk-UA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</a:t>
            </a:r>
            <a:r>
              <a:rPr lang="ru-RU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</a:t>
            </a:r>
            <a:r>
              <a:rPr lang="uk-UA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3868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546C1D-4349-45DD-B89C-03E18B3EDE9E}" type="slidenum">
              <a:rPr lang="ru-RU" altLang="ru-RU" b="0" smtClean="0"/>
              <a:pPr eaLnBrk="1" hangingPunct="1"/>
              <a:t>9</a:t>
            </a:fld>
            <a:endParaRPr lang="ru-RU" altLang="ru-RU" b="0"/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0" y="53242"/>
            <a:ext cx="1219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4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цикла</a:t>
            </a:r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endParaRPr lang="ru-RU" altLang="ru-RU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1885950" y="1039748"/>
            <a:ext cx="84201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перераховується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 при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циклу 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цикл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цикл не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ється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взагалі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 &gt; 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становиться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false, 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зациклюється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 indent="0" eaLnBrk="1" hangingPunct="1">
              <a:spcBef>
                <a:spcPct val="15000"/>
              </a:spcBef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1591</Words>
  <Application>Microsoft Office PowerPoint</Application>
  <PresentationFormat>Широкоэкранный</PresentationFormat>
  <Paragraphs>178</Paragraphs>
  <Slides>18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Courier New</vt:lpstr>
      <vt:lpstr>Söhne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39</cp:revision>
  <dcterms:created xsi:type="dcterms:W3CDTF">2023-10-27T12:31:49Z</dcterms:created>
  <dcterms:modified xsi:type="dcterms:W3CDTF">2024-01-19T18:51:00Z</dcterms:modified>
</cp:coreProperties>
</file>