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10" r:id="rId2"/>
    <p:sldId id="258" r:id="rId3"/>
    <p:sldId id="259" r:id="rId4"/>
    <p:sldId id="307" r:id="rId5"/>
    <p:sldId id="308" r:id="rId6"/>
    <p:sldId id="257" r:id="rId7"/>
    <p:sldId id="266" r:id="rId8"/>
    <p:sldId id="262" r:id="rId9"/>
    <p:sldId id="263" r:id="rId10"/>
    <p:sldId id="267" r:id="rId11"/>
    <p:sldId id="268" r:id="rId12"/>
    <p:sldId id="269" r:id="rId13"/>
    <p:sldId id="265" r:id="rId14"/>
    <p:sldId id="271" r:id="rId15"/>
    <p:sldId id="312" r:id="rId16"/>
    <p:sldId id="296" r:id="rId17"/>
    <p:sldId id="277" r:id="rId18"/>
    <p:sldId id="301" r:id="rId19"/>
    <p:sldId id="272" r:id="rId20"/>
    <p:sldId id="274" r:id="rId21"/>
    <p:sldId id="309" r:id="rId22"/>
    <p:sldId id="292" r:id="rId23"/>
    <p:sldId id="302" r:id="rId24"/>
    <p:sldId id="313" r:id="rId25"/>
    <p:sldId id="298" r:id="rId26"/>
    <p:sldId id="299" r:id="rId27"/>
    <p:sldId id="300" r:id="rId28"/>
    <p:sldId id="304" r:id="rId29"/>
    <p:sldId id="305" r:id="rId30"/>
    <p:sldId id="314" r:id="rId31"/>
    <p:sldId id="278" r:id="rId32"/>
    <p:sldId id="280" r:id="rId33"/>
    <p:sldId id="281" r:id="rId34"/>
    <p:sldId id="282" r:id="rId35"/>
    <p:sldId id="284" r:id="rId36"/>
    <p:sldId id="291" r:id="rId37"/>
    <p:sldId id="293" r:id="rId38"/>
    <p:sldId id="294" r:id="rId39"/>
    <p:sldId id="315" r:id="rId4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1D67-7100-44FE-A36F-9F5A28970F2C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82459-0994-411E-A9B4-43AF97CE2C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8513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F51BD-6071-485D-BA59-33E452591672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C411D-D0C5-4957-8FA7-E76EA00CCA68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581E0C-C023-4597-90A1-6C22EBD2E0BF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E983-166B-4221-8248-129CD543B1F7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D83DD-733F-47D0-899C-B7DB1D0B653D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7B1C9-5674-4A35-BBCA-282116C2B98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515F9-B05C-4D79-A1D9-0DAAF1B8CC7F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6C995-B789-45C9-A472-2376A8019125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4FA0CF-2805-438A-868F-525E75AE349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3E12A-1E48-4D3A-A852-1EB0D174BCFC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F6A4E-AD4C-413A-8997-1BB1453DD59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AE14E-FA29-4EDD-A463-14F6F2B646B6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7E0879-7073-44E9-B562-E600B61208A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6DE983-166B-4221-8248-129CD543B1F7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151A7-78A6-484E-BC18-E700AAC96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634197-FB42-44CB-A6B1-9BEB360E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231669-52C3-474C-AAF5-84779F7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45BF8-1705-4A3C-A886-4A8804A2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6225-8E49-4F39-ABFC-43F0EB2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1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88210-C2F8-495F-AF97-313406B3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BC991C-B7C9-48DC-A5C9-674E3FF4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32AA1-7F0C-416E-9ACF-B0FE0EA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1AFD8C-2F9A-4832-A8E4-B07FB78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70F4D3-4FA1-419D-886E-110132B8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25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9FCA94-7B28-4E44-B551-C0AF5D7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ADCFE1-28EB-49CE-A23F-4A738689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1228B5-CE9B-40A0-8D17-19C8211E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6D28F9-2F0D-4D20-AD6E-EA942F1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70E42-854B-415F-A57F-B17A4B37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1E69-58BF-4CBC-AB1C-AE39261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9D50B-A8A3-4E9F-BBB8-49817A8C0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3F73-FA4B-4EC2-ADEA-E60B4E6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D0443-F34F-419A-ACC6-6D03D9D0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687BC-D78C-4983-B4C6-FAC744E2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7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38359-164B-40A9-8FF8-72E42954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217D9F-BAA8-4D16-ADC5-D30214D0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DDA51-489A-418C-9DED-84C899E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36890B-1D91-4493-B77D-9D2AB8A4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4BE3C-8F59-4662-93A3-E7937587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3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3D207-A9C1-44CA-901D-4AE57F639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E8A14-3E93-496A-A12A-4DC3254E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A87B7F-1044-45BF-B13B-07D6B97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45E1CB-D05A-47ED-9FEF-53600854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8ED56-A2F5-4E94-8D47-D8B9C3A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762DB2-E49D-4D29-A6FC-0E1BB5E8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87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11CD-6F83-4B07-A44A-5AF4D758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2B386D-6FB3-4D83-86CF-ED63ADE7C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8AD60-B9A5-441E-A504-A65999303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53BC85-5587-4B09-AC4D-EBE1308D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77FEF1-9AA1-4FA5-B710-A81E002CD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E135EB-E960-4190-9B4D-9AC1610E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9AD4E6-A394-4D1A-95E4-A3D8261C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9BB3C2-245D-4F8E-8481-9171DF0B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5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EDCA4-3145-41FE-832E-485E05AA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5734B6-BFBA-4AE3-B485-803466C8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BF9980-94EA-4785-9CB2-C9A6FE4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249FAB-226B-4DC0-A275-4BDF10CE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17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CAFBD5-F745-490A-A6FB-465E103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1A34EC-DD48-4758-9F73-08411C5C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779DD3-2D52-491A-8F01-AF18A39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56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4E498-EEFA-40B6-AE60-15EF781D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C346F7-73AC-4621-B745-2C4D9D21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CCE0D9-AB82-4C42-8210-7179D6CA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C8D01-B134-4DB8-9282-8A192EC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F5E98E-F0F8-4621-BA7D-A2C764C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2E4FB4-9F45-4036-AC1D-7A081972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085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005B0-43FC-42E2-9FE5-C1CD2B20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31E81D-3480-4D33-AF57-BCD5BA296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73D268-384E-495D-8C4F-C1ED9C0FD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FE452-7893-46AD-94D2-01A94CE4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C907D6-D03B-40DB-A590-353454BC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BB9CD-BF27-45AA-B7BF-BC73F60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090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2363B-0C22-46BD-B326-63097AF9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FE4886-9974-4530-8845-7335AF35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699E8-51A6-4E78-AB89-8199DB12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528A8-C0A6-4093-B36F-1DD302790AAF}" type="datetimeFigureOut">
              <a:rPr lang="uk-UA" smtClean="0"/>
              <a:t>15.11.2023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43AA-3C7D-4B34-86AF-4E7F427A3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49224-9E83-4409-AC5D-5303233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E3D9-7B04-497D-88D3-7082391A462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1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netschool.school.ioffe.ru/asp/Messages/readmessage.asp?AT=336635897423204724947305&amp;MID=4741&amp;MBID=1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перша.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 err="1">
                <a:solidFill>
                  <a:schemeClr val="accent4">
                    <a:lumMod val="50000"/>
                  </a:schemeClr>
                </a:solidFill>
              </a:rPr>
              <a:t>Массив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D0F994-95C1-44F0-9A2A-66C0A8931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9"/>
            <a:ext cx="8208962" cy="433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600" b="1">
                <a:solidFill>
                  <a:srgbClr val="FF3300"/>
                </a:solidFill>
              </a:rPr>
              <a:t>Масиви в мові </a:t>
            </a:r>
            <a:r>
              <a:rPr lang="en-US" altLang="ru-RU" sz="3600" b="1">
                <a:solidFill>
                  <a:srgbClr val="FF3300"/>
                </a:solidFill>
              </a:rPr>
              <a:t>Java </a:t>
            </a:r>
            <a:r>
              <a:rPr lang="uk-UA" altLang="ru-RU" sz="2800" b="1">
                <a:solidFill>
                  <a:srgbClr val="FF3300"/>
                </a:solidFill>
              </a:rPr>
              <a:t>(продовження)</a:t>
            </a:r>
            <a:endParaRPr lang="ru-RU" altLang="ru-RU" sz="2800" b="1">
              <a:solidFill>
                <a:srgbClr val="FF3300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32FB20-6938-450B-B745-6F0DE0BA1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620713"/>
            <a:ext cx="8713787" cy="59039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Мова </a:t>
            </a:r>
            <a:r>
              <a:rPr lang="en-US" altLang="ru-RU" sz="2000"/>
              <a:t>JAVA </a:t>
            </a:r>
            <a:r>
              <a:rPr lang="uk-UA" altLang="ru-RU" sz="2000"/>
              <a:t>дозволяє використання масивів розмірності, більшої за одиницю. Для вивчення багатовимірних масивів обмежимось розмірністю 2.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 i="1"/>
              <a:t>Синтаксис визначення двовимірного масиву</a:t>
            </a:r>
            <a:r>
              <a:rPr lang="uk-UA" altLang="ru-RU" sz="2000"/>
              <a:t> наступний:</a:t>
            </a:r>
            <a:endParaRPr lang="uk-UA" altLang="ru-RU" sz="20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&lt;тип_елементів&gt; 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&lt;ідент_масиву&gt;;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&lt;ідент_масиву&gt; = </a:t>
            </a:r>
            <a:r>
              <a:rPr lang="en-US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b="1">
                <a:latin typeface="Courier New" panose="02070309020205020404" pitchFamily="49" charset="0"/>
              </a:rPr>
              <a:t> &lt;тип_елементів&gt; [кіл_1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кіл_2];</a:t>
            </a:r>
            <a:endParaRPr lang="uk-UA" altLang="ru-RU" sz="20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У першому рядку – двовимірний масив </a:t>
            </a:r>
            <a:r>
              <a:rPr lang="uk-UA" altLang="ru-RU" sz="2000" b="1" i="1"/>
              <a:t>декларується</a:t>
            </a:r>
            <a:r>
              <a:rPr lang="uk-UA" altLang="ru-RU" sz="2000"/>
              <a:t> (описується), у другому рядку – </a:t>
            </a:r>
            <a:r>
              <a:rPr lang="uk-UA" altLang="ru-RU" sz="2000" b="1" i="1"/>
              <a:t>створюється</a:t>
            </a:r>
            <a:r>
              <a:rPr lang="en-US" altLang="ru-RU" sz="2000"/>
              <a:t>.</a:t>
            </a:r>
            <a:r>
              <a:rPr lang="uk-UA" altLang="ru-RU" sz="2000"/>
              <a:t> (У декларації масиву кома в квадратних дужках позиціонує дві розмірності масиву, кількість перша і друга вказує відповідно на кількість елементів у рядку та у стовпчику, якщо розглядати двовимірний масив як аналог матриці).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/>
              <a:t>Або (одним рядком):</a:t>
            </a:r>
            <a:endParaRPr lang="uk-UA" altLang="ru-RU" sz="2000" b="1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&lt;тип_елементів&gt; 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&lt;ідент_масиву&gt;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               </a:t>
            </a:r>
            <a:r>
              <a:rPr lang="en-US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000" b="1">
                <a:latin typeface="Courier New" panose="02070309020205020404" pitchFamily="49" charset="0"/>
              </a:rPr>
              <a:t> &lt;тип_елементів&gt; [кіл_1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кіл_2];</a:t>
            </a:r>
            <a:endParaRPr lang="uk-UA" altLang="ru-RU" sz="200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solidFill>
                  <a:srgbClr val="FF3300"/>
                </a:solidFill>
              </a:rPr>
              <a:t>Приклади:</a:t>
            </a:r>
            <a:endParaRPr lang="en-GB" altLang="ru-RU" sz="2000" b="1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[][] Arr</a:t>
            </a:r>
            <a:r>
              <a:rPr lang="en-US" altLang="ru-RU" sz="2000" b="1">
                <a:latin typeface="Courier New" panose="02070309020205020404" pitchFamily="49" charset="0"/>
              </a:rPr>
              <a:t>; </a:t>
            </a:r>
            <a:r>
              <a:rPr lang="en-GB" altLang="ru-RU" sz="2000" b="1">
                <a:latin typeface="Courier New" panose="02070309020205020404" pitchFamily="49" charset="0"/>
              </a:rPr>
              <a:t>		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latin typeface="Courier New" panose="02070309020205020404" pitchFamily="49" charset="0"/>
              </a:rPr>
              <a:t>Arr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latin typeface="Courier New" panose="02070309020205020404" pitchFamily="49" charset="0"/>
              </a:rPr>
              <a:t>=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</a:t>
            </a:r>
            <a:r>
              <a:rPr lang="uk-UA" altLang="ru-RU" sz="2000" b="1">
                <a:latin typeface="Courier New" panose="02070309020205020404" pitchFamily="49" charset="0"/>
              </a:rPr>
              <a:t>3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4</a:t>
            </a:r>
            <a:r>
              <a:rPr lang="en-GB" altLang="ru-RU" sz="2000" b="1">
                <a:latin typeface="Courier New" panose="02070309020205020404" pitchFamily="49" charset="0"/>
              </a:rPr>
              <a:t>];</a:t>
            </a:r>
            <a:r>
              <a:rPr lang="uk-UA" altLang="ru-RU" sz="2000" b="1">
                <a:latin typeface="Courier New" panose="02070309020205020404" pitchFamily="49" charset="0"/>
              </a:rPr>
              <a:t>     </a:t>
            </a:r>
            <a:r>
              <a:rPr lang="en-GB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масиву, здатного </a:t>
            </a:r>
            <a:endParaRPr lang="en-US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         // </a:t>
            </a:r>
            <a:r>
              <a:rPr lang="uk-UA" altLang="ru-RU" sz="2000" b="1">
                <a:solidFill>
                  <a:srgbClr val="339933"/>
                </a:solidFill>
                <a:latin typeface="Courier New" panose="02070309020205020404" pitchFamily="49" charset="0"/>
              </a:rPr>
              <a:t>вмістити матрицю з 3 рядків та 4 стовпчиків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000" b="1">
                <a:latin typeface="Courier New" panose="02070309020205020404" pitchFamily="49" charset="0"/>
              </a:rPr>
              <a:t>або 	</a:t>
            </a:r>
            <a:endParaRPr lang="en-GB" altLang="ru-RU" sz="20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000" b="1">
                <a:latin typeface="Courier New" panose="02070309020205020404" pitchFamily="49" charset="0"/>
              </a:rPr>
              <a:t>[]</a:t>
            </a:r>
            <a:r>
              <a:rPr lang="en-US" altLang="ru-RU" sz="2000" b="1">
                <a:latin typeface="Courier New" panose="02070309020205020404" pitchFamily="49" charset="0"/>
              </a:rPr>
              <a:t>[]</a:t>
            </a:r>
            <a:r>
              <a:rPr lang="uk-UA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latin typeface="Courier New" panose="02070309020205020404" pitchFamily="49" charset="0"/>
              </a:rPr>
              <a:t>Arr</a:t>
            </a:r>
            <a:r>
              <a:rPr lang="uk-UA" altLang="ru-RU" sz="2000" b="1">
                <a:latin typeface="Courier New" panose="02070309020205020404" pitchFamily="49" charset="0"/>
              </a:rPr>
              <a:t> =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000" b="1">
                <a:latin typeface="Courier New" panose="02070309020205020404" pitchFamily="49" charset="0"/>
              </a:rPr>
              <a:t> </a:t>
            </a:r>
            <a:r>
              <a:rPr lang="en-GB" altLang="ru-RU" sz="20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000" b="1">
                <a:latin typeface="Courier New" panose="02070309020205020404" pitchFamily="49" charset="0"/>
              </a:rPr>
              <a:t>[</a:t>
            </a:r>
            <a:r>
              <a:rPr lang="uk-UA" altLang="ru-RU" sz="2000" b="1">
                <a:latin typeface="Courier New" panose="02070309020205020404" pitchFamily="49" charset="0"/>
              </a:rPr>
              <a:t>3</a:t>
            </a:r>
            <a:r>
              <a:rPr lang="en-US" altLang="ru-RU" sz="2000" b="1">
                <a:latin typeface="Courier New" panose="02070309020205020404" pitchFamily="49" charset="0"/>
              </a:rPr>
              <a:t>][</a:t>
            </a:r>
            <a:r>
              <a:rPr lang="uk-UA" altLang="ru-RU" sz="2000" b="1">
                <a:latin typeface="Courier New" panose="02070309020205020404" pitchFamily="49" charset="0"/>
              </a:rPr>
              <a:t>4</a:t>
            </a:r>
            <a:r>
              <a:rPr lang="en-GB" altLang="ru-RU" sz="2000" b="1">
                <a:latin typeface="Courier New" panose="02070309020205020404" pitchFamily="49" charset="0"/>
              </a:rPr>
              <a:t>];</a:t>
            </a:r>
            <a:r>
              <a:rPr lang="uk-UA" altLang="ru-RU" sz="1800" b="1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B7546539-104C-4542-B775-5A34D205AD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33376"/>
            <a:ext cx="8642350" cy="62642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Звертання до елементу</a:t>
            </a:r>
            <a:r>
              <a:rPr lang="en-US" altLang="ru-RU" sz="2400" dirty="0"/>
              <a:t> </a:t>
            </a:r>
            <a:r>
              <a:rPr lang="uk-UA" altLang="ru-RU" sz="2400" dirty="0"/>
              <a:t>двовимірного масиву відбувається через його ідентифікатор та </a:t>
            </a:r>
            <a:r>
              <a:rPr lang="uk-UA" altLang="ru-RU" sz="2400" b="1" i="1" dirty="0"/>
              <a:t>два індекси</a:t>
            </a:r>
            <a:r>
              <a:rPr lang="uk-UA" altLang="ru-RU" sz="2400" dirty="0"/>
              <a:t> елементу. Очевидно, що останній елемент матиме індекс, рівний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 dirty="0">
                <a:latin typeface="Courier New" panose="02070309020205020404" pitchFamily="49" charset="0"/>
              </a:rPr>
              <a:t>кіл_1-1, кіл_2-1</a:t>
            </a:r>
            <a:r>
              <a:rPr lang="uk-UA" altLang="ru-RU" sz="2400" dirty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 dirty="0">
                <a:solidFill>
                  <a:srgbClr val="FF3300"/>
                </a:solidFill>
              </a:rPr>
              <a:t>Приклади:</a:t>
            </a:r>
            <a:endParaRPr lang="en-GB" altLang="ru-RU" sz="2400" b="1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400" b="1" dirty="0">
                <a:latin typeface="Courier New" panose="02070309020205020404" pitchFamily="49" charset="0"/>
              </a:rPr>
              <a:t>[]</a:t>
            </a:r>
            <a:r>
              <a:rPr lang="en-US" altLang="ru-RU" sz="2400" b="1" dirty="0">
                <a:latin typeface="Courier New" panose="02070309020205020404" pitchFamily="49" charset="0"/>
              </a:rPr>
              <a:t>[]</a:t>
            </a:r>
            <a:r>
              <a:rPr lang="uk-UA" altLang="ru-RU" sz="2400" b="1" dirty="0">
                <a:latin typeface="Courier New" panose="02070309020205020404" pitchFamily="49" charset="0"/>
              </a:rPr>
              <a:t> </a:t>
            </a:r>
            <a:r>
              <a:rPr lang="en-GB" altLang="ru-RU" sz="24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2400" b="1" dirty="0">
                <a:latin typeface="Courier New" panose="02070309020205020404" pitchFamily="49" charset="0"/>
              </a:rPr>
              <a:t> = </a:t>
            </a:r>
            <a:r>
              <a:rPr lang="en-GB" altLang="ru-RU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400" b="1" dirty="0">
                <a:latin typeface="Courier New" panose="02070309020205020404" pitchFamily="49" charset="0"/>
              </a:rPr>
              <a:t> </a:t>
            </a:r>
            <a:r>
              <a:rPr lang="en-GB" altLang="ru-RU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400" b="1" dirty="0">
                <a:latin typeface="Courier New" panose="02070309020205020404" pitchFamily="49" charset="0"/>
              </a:rPr>
              <a:t>[</a:t>
            </a:r>
            <a:r>
              <a:rPr lang="uk-UA" altLang="ru-RU" sz="2400" b="1" dirty="0">
                <a:latin typeface="Courier New" panose="02070309020205020404" pitchFamily="49" charset="0"/>
              </a:rPr>
              <a:t>3</a:t>
            </a:r>
            <a:r>
              <a:rPr lang="en-US" altLang="ru-RU" sz="2400" b="1" dirty="0">
                <a:latin typeface="Courier New" panose="02070309020205020404" pitchFamily="49" charset="0"/>
              </a:rPr>
              <a:t>][</a:t>
            </a:r>
            <a:r>
              <a:rPr lang="uk-UA" altLang="ru-RU" sz="2400" b="1" dirty="0">
                <a:latin typeface="Courier New" panose="02070309020205020404" pitchFamily="49" charset="0"/>
              </a:rPr>
              <a:t>4</a:t>
            </a:r>
            <a:r>
              <a:rPr lang="en-GB" altLang="ru-RU" sz="2400" b="1" dirty="0">
                <a:latin typeface="Courier New" panose="02070309020205020404" pitchFamily="49" charset="0"/>
              </a:rPr>
              <a:t>];</a:t>
            </a:r>
            <a:endParaRPr lang="uk-UA" altLang="ru-RU" sz="2400" b="1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400" b="1" dirty="0">
                <a:latin typeface="Courier New" panose="02070309020205020404" pitchFamily="49" charset="0"/>
              </a:rPr>
              <a:t>3</a:t>
            </a:r>
            <a:r>
              <a:rPr lang="en-US" altLang="ru-RU" sz="2400" b="1" noProof="1">
                <a:latin typeface="Courier New" panose="02070309020205020404" pitchFamily="49" charset="0"/>
              </a:rPr>
              <a:t>; i++)</a:t>
            </a:r>
            <a:endParaRPr lang="uk-UA" altLang="ru-RU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 dirty="0">
                <a:latin typeface="Courier New" panose="02070309020205020404" pitchFamily="49" charset="0"/>
              </a:rPr>
              <a:t>   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= 0; </a:t>
            </a:r>
            <a:r>
              <a:rPr lang="en-US" altLang="ru-RU" sz="2400" b="1" dirty="0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&lt; </a:t>
            </a:r>
            <a:r>
              <a:rPr lang="en-US" altLang="ru-RU" sz="2400" b="1" dirty="0">
                <a:latin typeface="Courier New" panose="02070309020205020404" pitchFamily="49" charset="0"/>
              </a:rPr>
              <a:t>4</a:t>
            </a:r>
            <a:r>
              <a:rPr lang="en-US" altLang="ru-RU" sz="2400" b="1" noProof="1">
                <a:latin typeface="Courier New" panose="02070309020205020404" pitchFamily="49" charset="0"/>
              </a:rPr>
              <a:t>; </a:t>
            </a:r>
            <a:r>
              <a:rPr lang="en-US" altLang="ru-RU" sz="2400" b="1" dirty="0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dirty="0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4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b="1" noProof="1">
                <a:latin typeface="Courier New" panose="02070309020205020404" pitchFamily="49" charset="0"/>
              </a:rPr>
              <a:t>(</a:t>
            </a:r>
            <a:r>
              <a:rPr lang="en-US" altLang="ru-RU" sz="24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</a:t>
            </a:r>
            <a:r>
              <a:rPr lang="en-US" altLang="ru-RU" sz="2400" b="1" noProof="1">
                <a:latin typeface="Courier New" panose="02070309020205020404" pitchFamily="49" charset="0"/>
              </a:rPr>
              <a:t> Arr[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][j</a:t>
            </a:r>
            <a:r>
              <a:rPr lang="en-US" altLang="ru-RU" sz="2400" b="1" noProof="1">
                <a:latin typeface="Courier New" panose="02070309020205020404" pitchFamily="49" charset="0"/>
              </a:rPr>
              <a:t>]);</a:t>
            </a:r>
            <a:endParaRPr lang="uk-UA" altLang="ru-RU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dirty="0"/>
              <a:t>або, використовуючи стандартні методи класу </a:t>
            </a:r>
            <a:r>
              <a:rPr lang="en-US" altLang="ru-RU" sz="2400" b="1" dirty="0">
                <a:latin typeface="Courier New" panose="02070309020205020404" pitchFamily="49" charset="0"/>
              </a:rPr>
              <a:t>Array</a:t>
            </a:r>
            <a:r>
              <a:rPr lang="en-US" altLang="ru-RU" sz="2400" dirty="0"/>
              <a:t> </a:t>
            </a:r>
            <a:r>
              <a:rPr lang="uk-UA" altLang="ru-RU" sz="2400" dirty="0"/>
              <a:t>для визначення кількості елементів по кожній вимірності масиву: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400" b="1" dirty="0" err="1">
                <a:latin typeface="Courier New" panose="02070309020205020404" pitchFamily="49" charset="0"/>
              </a:rPr>
              <a:t>Arr</a:t>
            </a:r>
            <a:r>
              <a:rPr lang="en-US" altLang="ru-RU" sz="2400" b="1" dirty="0">
                <a:latin typeface="Courier New" panose="02070309020205020404" pitchFamily="49" charset="0"/>
              </a:rPr>
              <a:t>.length(0)</a:t>
            </a:r>
            <a:r>
              <a:rPr lang="ru-RU" altLang="ru-RU" sz="2400" dirty="0"/>
              <a:t> </a:t>
            </a:r>
            <a:r>
              <a:rPr lang="en-US" altLang="ru-RU" sz="2400" b="1" noProof="1">
                <a:latin typeface="Courier New" panose="02070309020205020404" pitchFamily="49" charset="0"/>
              </a:rPr>
              <a:t>; i++)</a:t>
            </a:r>
            <a:endParaRPr lang="uk-UA" altLang="ru-RU" sz="24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 dirty="0">
                <a:latin typeface="Courier New" panose="02070309020205020404" pitchFamily="49" charset="0"/>
              </a:rPr>
              <a:t>   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400" b="1" noProof="1">
                <a:latin typeface="Courier New" panose="02070309020205020404" pitchFamily="49" charset="0"/>
              </a:rPr>
              <a:t> (</a:t>
            </a: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 </a:t>
            </a:r>
            <a:r>
              <a:rPr lang="en-US" altLang="ru-RU" sz="2400" b="1" dirty="0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= 0; </a:t>
            </a:r>
            <a:r>
              <a:rPr lang="en-US" altLang="ru-RU" sz="2400" b="1" dirty="0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 &lt; </a:t>
            </a:r>
            <a:r>
              <a:rPr lang="en-GB" altLang="ru-RU" sz="2400" b="1" dirty="0" err="1">
                <a:latin typeface="Courier New" panose="02070309020205020404" pitchFamily="49" charset="0"/>
              </a:rPr>
              <a:t>Arr</a:t>
            </a:r>
            <a:r>
              <a:rPr lang="en-US" altLang="ru-RU" sz="2400" b="1" dirty="0">
                <a:latin typeface="Courier New" panose="02070309020205020404" pitchFamily="49" charset="0"/>
              </a:rPr>
              <a:t>.length(</a:t>
            </a:r>
            <a:r>
              <a:rPr lang="uk-UA" altLang="ru-RU" sz="2400" b="1" dirty="0">
                <a:latin typeface="Courier New" panose="02070309020205020404" pitchFamily="49" charset="0"/>
              </a:rPr>
              <a:t>1</a:t>
            </a:r>
            <a:r>
              <a:rPr lang="en-US" altLang="ru-RU" sz="2400" b="1" dirty="0">
                <a:latin typeface="Courier New" panose="02070309020205020404" pitchFamily="49" charset="0"/>
              </a:rPr>
              <a:t>)</a:t>
            </a:r>
            <a:r>
              <a:rPr lang="ru-RU" altLang="ru-RU" sz="2400" dirty="0"/>
              <a:t> </a:t>
            </a:r>
            <a:r>
              <a:rPr lang="ru-RU" altLang="ru-RU" sz="2400" b="1" noProof="1">
                <a:latin typeface="Courier New" panose="02070309020205020404" pitchFamily="49" charset="0"/>
              </a:rPr>
              <a:t>; </a:t>
            </a:r>
            <a:r>
              <a:rPr lang="en-US" altLang="ru-RU" sz="2400" b="1" dirty="0">
                <a:latin typeface="Courier New" panose="02070309020205020404" pitchFamily="49" charset="0"/>
              </a:rPr>
              <a:t>j</a:t>
            </a:r>
            <a:r>
              <a:rPr lang="en-US" altLang="ru-RU" sz="2400" b="1" noProof="1"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dirty="0">
                <a:solidFill>
                  <a:srgbClr val="ABCDF3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sz="24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400" b="1" noProof="1">
                <a:latin typeface="Courier New" panose="02070309020205020404" pitchFamily="49" charset="0"/>
              </a:rPr>
              <a:t>(</a:t>
            </a:r>
            <a:r>
              <a:rPr lang="en-US" altLang="ru-RU" sz="24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= “ + </a:t>
            </a:r>
            <a:r>
              <a:rPr lang="en-US" altLang="ru-RU" sz="2400" b="1" noProof="1">
                <a:latin typeface="Courier New" panose="02070309020205020404" pitchFamily="49" charset="0"/>
              </a:rPr>
              <a:t>Arr[</a:t>
            </a:r>
            <a:r>
              <a:rPr lang="en-US" altLang="ru-RU" sz="2400" b="1" dirty="0" err="1">
                <a:latin typeface="Courier New" panose="02070309020205020404" pitchFamily="49" charset="0"/>
              </a:rPr>
              <a:t>i</a:t>
            </a:r>
            <a:r>
              <a:rPr lang="en-US" altLang="ru-RU" sz="2400" b="1" dirty="0">
                <a:latin typeface="Courier New" panose="02070309020205020404" pitchFamily="49" charset="0"/>
              </a:rPr>
              <a:t>][j</a:t>
            </a:r>
            <a:r>
              <a:rPr lang="en-US" altLang="ru-RU" sz="2400" b="1" noProof="1">
                <a:latin typeface="Courier New" panose="02070309020205020404" pitchFamily="49" charset="0"/>
              </a:rPr>
              <a:t>]);</a:t>
            </a:r>
            <a:endParaRPr lang="uk-UA" altLang="ru-RU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FDF2C70-BD51-49B6-B177-A690FA294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4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200" b="1">
                <a:solidFill>
                  <a:srgbClr val="FF3300"/>
                </a:solidFill>
              </a:rPr>
              <a:t>Ініціалізація двовимірних масивів</a:t>
            </a:r>
            <a:endParaRPr lang="ru-RU" altLang="ru-RU" sz="3200" b="1">
              <a:solidFill>
                <a:srgbClr val="FF3300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10F3A6D-820E-4C86-BEE2-21DDE4B53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Двовимірний масив також можна ініціалізувати, наприклад, таким чином: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b="1">
                <a:latin typeface="Courier New" panose="02070309020205020404" pitchFamily="49" charset="0"/>
              </a:rPr>
              <a:t>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або з використанням операції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400"/>
              <a:t> : </a:t>
            </a:r>
            <a:endParaRPr lang="en-US" altLang="ru-RU" sz="2400"/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</a:t>
            </a:r>
            <a:r>
              <a:rPr lang="en-US" altLang="ru-RU" sz="2400" b="1">
                <a:latin typeface="Courier New" panose="02070309020205020404" pitchFamily="49" charset="0"/>
              </a:rPr>
              <a:t>new [2][3]</a:t>
            </a:r>
            <a:r>
              <a:rPr lang="en-US" altLang="ru-RU" sz="2400" b="1" noProof="1">
                <a:latin typeface="Courier New" panose="02070309020205020404" pitchFamily="49" charset="0"/>
              </a:rPr>
              <a:t>;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Таким чином створений масив розмірностей 2*3 та проініціалізований: його перший рядок значеннями 1, 2, 3, а другий – значеннями 4, 5, 6.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 так теж можна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 {</a:t>
            </a:r>
            <a:r>
              <a:rPr lang="en-US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endParaRPr lang="ru-RU" altLang="ru-RU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D0EAEB10-FF11-4BDC-BF53-57EF0992B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9" y="404813"/>
            <a:ext cx="8353425" cy="6119812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Цикл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uk-UA" altLang="ru-RU" sz="2400"/>
              <a:t> виявляється особливо зручним для перебору всіх елементів багатовимірних масивів, адже відпадає необхідність використовувати вкладені цикли.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FF3300"/>
                </a:solidFill>
              </a:rPr>
              <a:t>Приклад: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400" b="1" noProof="1">
                <a:latin typeface="Courier New" panose="02070309020205020404" pitchFamily="49" charset="0"/>
              </a:rPr>
              <a:t>[][] iArray ={</a:t>
            </a:r>
            <a:r>
              <a:rPr lang="en-US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1, 2, 3</a:t>
            </a:r>
            <a:r>
              <a:rPr lang="en-US" altLang="ru-RU" sz="2400" b="1">
                <a:latin typeface="Courier New" panose="02070309020205020404" pitchFamily="49" charset="0"/>
              </a:rPr>
              <a:t>}</a:t>
            </a:r>
            <a:r>
              <a:rPr lang="en-US" altLang="ru-RU" sz="2400" b="1" noProof="1">
                <a:latin typeface="Courier New" panose="02070309020205020404" pitchFamily="49" charset="0"/>
              </a:rPr>
              <a:t>,</a:t>
            </a:r>
            <a:endParaRPr lang="en-US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ru-RU" sz="2400" b="1">
                <a:latin typeface="Courier New" panose="02070309020205020404" pitchFamily="49" charset="0"/>
              </a:rPr>
              <a:t>                {</a:t>
            </a:r>
            <a:r>
              <a:rPr lang="en-US" altLang="ru-RU" sz="2400" b="1" noProof="1">
                <a:latin typeface="Courier New" panose="02070309020205020404" pitchFamily="49" charset="0"/>
              </a:rPr>
              <a:t>4, 5</a:t>
            </a:r>
            <a:r>
              <a:rPr lang="en-US" altLang="ru-RU" sz="2400" b="1">
                <a:latin typeface="Courier New" panose="02070309020205020404" pitchFamily="49" charset="0"/>
              </a:rPr>
              <a:t>, 6} </a:t>
            </a:r>
            <a:r>
              <a:rPr lang="en-US" altLang="ru-RU" sz="2400" b="1" noProof="1">
                <a:latin typeface="Courier New" panose="02070309020205020404" pitchFamily="49" charset="0"/>
              </a:rPr>
              <a:t>};</a:t>
            </a:r>
            <a:r>
              <a:rPr lang="uk-UA" altLang="ru-RU" sz="2400" b="1"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ru-RU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виводимо 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кожний </a:t>
            </a:r>
            <a:r>
              <a:rPr lang="ru-RU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елемент масиву </a:t>
            </a:r>
            <a:r>
              <a:rPr lang="en-GB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Arr</a:t>
            </a:r>
            <a:endParaRPr lang="uk-UA" altLang="ru-RU" sz="2400" b="1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Проте у такий спосіб важко забезпечити “красивий вивід” масиву – всі елементи масиву виводитимуться просто з нового рядка.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2400"/>
              <a:t>Зверніть увагу цикл </a:t>
            </a:r>
            <a:r>
              <a:rPr lang="en-US" altLang="ru-RU" sz="2400" b="1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uk-UA" altLang="ru-RU" sz="2400"/>
              <a:t> перебирає елементи у такому порядку, що найшвидше зростає останній індекс – саме так послідовно розташовані у пам'яті елементи двовимірного масиву (якщо мати за аналог матрицю – то по рядках). </a:t>
            </a:r>
            <a:endParaRPr lang="ru-RU" altLang="ru-RU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063BAD3-F19A-4ED2-9680-A38628ED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9" y="1773238"/>
            <a:ext cx="5399087" cy="2862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{{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endParaRPr lang="en-US" altLang="ru-RU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i :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: i) {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 +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20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друга.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Приклади алгоритмів пошуку</a:t>
            </a:r>
          </a:p>
        </p:txBody>
      </p:sp>
    </p:spTree>
    <p:extLst>
      <p:ext uri="{BB962C8B-B14F-4D97-AF65-F5344CB8AC3E}">
        <p14:creationId xmlns:p14="http://schemas.microsoft.com/office/powerpoint/2010/main" val="5445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Максимальний</a:t>
            </a:r>
            <a:r>
              <a:rPr lang="ru-RU" sz="3000" dirty="0"/>
              <a:t> </a:t>
            </a:r>
            <a:r>
              <a:rPr lang="ru-RU" sz="3000" dirty="0" err="1"/>
              <a:t>елемент</a:t>
            </a:r>
            <a:endParaRPr lang="ru-RU" sz="3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5000" y="990600"/>
            <a:ext cx="8231188" cy="29892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max = </a:t>
            </a:r>
            <a:r>
              <a:rPr lang="en-US" sz="2400" dirty="0" err="1">
                <a:latin typeface="Courier New" pitchFamily="49" charset="0"/>
              </a:rPr>
              <a:t>Integer.</a:t>
            </a:r>
            <a:r>
              <a:rPr lang="en-US" sz="2400" b="1" dirty="0" err="1">
                <a:latin typeface="Courier New" pitchFamily="49" charset="0"/>
              </a:rPr>
              <a:t>MIN_VALUE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r>
              <a:rPr lang="nn-NO" sz="2400" dirty="0">
                <a:latin typeface="Courier New" pitchFamily="49" charset="0"/>
              </a:rPr>
              <a:t>for (int i = 0; i &lt; n; i++) {</a:t>
            </a:r>
          </a:p>
          <a:p>
            <a:r>
              <a:rPr lang="nn-NO" sz="2400" dirty="0">
                <a:latin typeface="Courier New" pitchFamily="49" charset="0"/>
              </a:rPr>
              <a:t>	arr[i] = in.nextInt();</a:t>
            </a:r>
          </a:p>
          <a:p>
            <a:r>
              <a:rPr lang="en-US" sz="2400" dirty="0">
                <a:latin typeface="Courier New" pitchFamily="49" charset="0"/>
              </a:rPr>
              <a:t>	if (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 &gt; max) {</a:t>
            </a:r>
          </a:p>
          <a:p>
            <a:r>
              <a:rPr lang="en-US" sz="2400" dirty="0">
                <a:latin typeface="Courier New" pitchFamily="49" charset="0"/>
              </a:rPr>
              <a:t>		max =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r>
              <a:rPr lang="en-US" sz="2400" dirty="0">
                <a:latin typeface="Courier New" pitchFamily="49" charset="0"/>
              </a:rPr>
              <a:t>	</a:t>
            </a:r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ru-RU" sz="2400" dirty="0">
                <a:latin typeface="Courier New" pitchFamily="49" charset="0"/>
              </a:rPr>
              <a:t>}</a:t>
            </a:r>
          </a:p>
          <a:p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(max);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81200" y="4114800"/>
            <a:ext cx="842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Доповнення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latin typeface="Courier New" pitchFamily="49" charset="0"/>
              </a:rPr>
              <a:t>min</a:t>
            </a:r>
            <a:r>
              <a:rPr lang="en-US" sz="2400" dirty="0">
                <a:solidFill>
                  <a:srgbClr val="3333FF"/>
                </a:solidFill>
              </a:rPr>
              <a:t> = </a:t>
            </a:r>
            <a:r>
              <a:rPr lang="en-US" sz="2400" dirty="0" err="1"/>
              <a:t>Integer.</a:t>
            </a:r>
            <a:r>
              <a:rPr lang="en-US" sz="2400" b="1" i="1" dirty="0" err="1"/>
              <a:t>MAX_VALUE</a:t>
            </a:r>
            <a:r>
              <a:rPr lang="en-US" sz="2400" b="1" i="1" dirty="0"/>
              <a:t>;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333750" y="1295400"/>
            <a:ext cx="52529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Є </a:t>
            </a:r>
            <a:r>
              <a:rPr lang="ru-RU" dirty="0" err="1"/>
              <a:t>масив</a:t>
            </a:r>
            <a:r>
              <a:rPr lang="ru-RU" dirty="0"/>
              <a:t>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3  5  6  12  15  17  18  20  25</a:t>
            </a:r>
            <a:r>
              <a:rPr lang="en-US" dirty="0"/>
              <a:t> </a:t>
            </a:r>
            <a:r>
              <a:rPr lang="ru-RU" dirty="0"/>
              <a:t>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198938" y="2205038"/>
            <a:ext cx="60118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/>
              <a:t>Елемент</a:t>
            </a:r>
            <a:r>
              <a:rPr lang="ru-RU" sz="2800" dirty="0"/>
              <a:t>, </a:t>
            </a:r>
            <a:r>
              <a:rPr lang="ru-RU" sz="2800" dirty="0" err="1"/>
              <a:t>що</a:t>
            </a:r>
            <a:r>
              <a:rPr lang="ru-RU" sz="2800" dirty="0"/>
              <a:t>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видалити</a:t>
            </a:r>
            <a:endParaRPr lang="ru-RU" sz="2800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694113" y="201453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900238" y="8540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9288" y="304801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Видалення</a:t>
            </a:r>
            <a:r>
              <a:rPr lang="ru-RU" sz="3000" dirty="0"/>
              <a:t> </a:t>
            </a:r>
            <a:r>
              <a:rPr lang="ru-RU" sz="3000" dirty="0" err="1"/>
              <a:t>елементу</a:t>
            </a:r>
            <a:endParaRPr lang="ru-RU" sz="3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9612" y="3962400"/>
            <a:ext cx="8231188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k; i &lt; n-1 ; i++)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[i+1];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n--;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3333750" y="1295400"/>
            <a:ext cx="525293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836614"/>
            <a:ext cx="8868656" cy="3049587"/>
          </a:xfrm>
        </p:spPr>
        <p:txBody>
          <a:bodyPr/>
          <a:lstStyle/>
          <a:p>
            <a:pPr marL="609600" indent="-609600">
              <a:buNone/>
            </a:pPr>
            <a:r>
              <a:rPr lang="ru-RU" dirty="0"/>
              <a:t>дан массив А: </a:t>
            </a:r>
            <a:endParaRPr lang="en-US" dirty="0"/>
          </a:p>
          <a:p>
            <a:pPr marL="609600" indent="-609600">
              <a:buNone/>
            </a:pPr>
            <a:r>
              <a:rPr lang="ru-RU" dirty="0"/>
              <a:t>3  5  6  8  12  15  17  18  20  25 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b="1" dirty="0"/>
          </a:p>
          <a:p>
            <a:pPr marL="609600" indent="-609600">
              <a:buFont typeface="Wingdings" pitchFamily="2" charset="2"/>
              <a:buAutoNum type="arabicPeriod"/>
            </a:pPr>
            <a:endParaRPr lang="ru-RU" b="1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b="1" dirty="0"/>
              <a:t>k =3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dirty="0"/>
              <a:t>3  5  6  </a:t>
            </a:r>
            <a:r>
              <a:rPr lang="en-US" dirty="0"/>
              <a:t>x 8 </a:t>
            </a:r>
            <a:r>
              <a:rPr lang="ru-RU" dirty="0"/>
              <a:t>12  15  17  18  </a:t>
            </a:r>
            <a:r>
              <a:rPr lang="ru-RU"/>
              <a:t>20  25</a:t>
            </a:r>
            <a:endParaRPr lang="en-US" b="1" dirty="0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198938" y="2205039"/>
            <a:ext cx="601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dirty="0" err="1"/>
              <a:t>Елемент</a:t>
            </a:r>
            <a:r>
              <a:rPr lang="ru-RU" sz="2800" dirty="0"/>
              <a:t> на </a:t>
            </a:r>
            <a:r>
              <a:rPr lang="ru-RU" sz="2800" dirty="0" err="1"/>
              <a:t>місце</a:t>
            </a:r>
            <a:r>
              <a:rPr lang="ru-RU" sz="2800" dirty="0"/>
              <a:t> </a:t>
            </a:r>
            <a:r>
              <a:rPr lang="ru-RU" sz="2800" dirty="0" err="1"/>
              <a:t>якого</a:t>
            </a:r>
            <a:r>
              <a:rPr lang="ru-RU" sz="2800" dirty="0"/>
              <a:t>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вставити</a:t>
            </a:r>
            <a:r>
              <a:rPr lang="ru-RU" sz="2800" dirty="0"/>
              <a:t> </a:t>
            </a:r>
            <a:r>
              <a:rPr lang="ru-RU" sz="2800" dirty="0" err="1"/>
              <a:t>новий</a:t>
            </a:r>
            <a:endParaRPr lang="ru-RU" sz="2800" dirty="0"/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>
            <a:off x="3694113" y="2014538"/>
            <a:ext cx="37615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900238" y="85407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9288" y="304801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Вставка </a:t>
            </a:r>
            <a:r>
              <a:rPr lang="ru-RU" sz="3000" dirty="0" err="1"/>
              <a:t>елемента</a:t>
            </a:r>
            <a:endParaRPr lang="ru-RU" sz="30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979612" y="3962400"/>
            <a:ext cx="8231188" cy="228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/>
          <a:lstStyle/>
          <a:p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k = </a:t>
            </a:r>
            <a:r>
              <a:rPr lang="en-US" sz="2800" dirty="0" err="1">
                <a:latin typeface="Courier New" pitchFamily="49" charset="0"/>
              </a:rPr>
              <a:t>in.nextInt</a:t>
            </a:r>
            <a:r>
              <a:rPr lang="en-US" sz="2800" dirty="0">
                <a:latin typeface="Courier New" pitchFamily="49" charset="0"/>
              </a:rPr>
              <a:t>();</a:t>
            </a:r>
          </a:p>
          <a:p>
            <a:r>
              <a:rPr lang="nn-NO" sz="2800" dirty="0">
                <a:latin typeface="Courier New" pitchFamily="49" charset="0"/>
              </a:rPr>
              <a:t>for (int i = n; i &gt; k ; i--) {</a:t>
            </a:r>
          </a:p>
          <a:p>
            <a:r>
              <a:rPr lang="nn-NO" sz="2800" dirty="0">
                <a:latin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] = </a:t>
            </a:r>
            <a:r>
              <a:rPr lang="en-US" sz="2800" dirty="0" err="1">
                <a:latin typeface="Courier New" pitchFamily="49" charset="0"/>
              </a:rPr>
              <a:t>arr</a:t>
            </a:r>
            <a:r>
              <a:rPr lang="en-US" sz="2800" dirty="0">
                <a:latin typeface="Courier New" pitchFamily="49" charset="0"/>
              </a:rPr>
              <a:t>[i-1];</a:t>
            </a:r>
          </a:p>
          <a:p>
            <a:r>
              <a:rPr lang="ru-RU" sz="2800" dirty="0">
                <a:latin typeface="Courier New" pitchFamily="49" charset="0"/>
              </a:rPr>
              <a:t>}</a:t>
            </a:r>
          </a:p>
          <a:p>
            <a:r>
              <a:rPr lang="en-US" sz="2800" dirty="0">
                <a:latin typeface="Courier New" pitchFamily="49" charset="0"/>
              </a:rPr>
              <a:t>n++;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сдвиг</a:t>
            </a:r>
            <a:r>
              <a:rPr lang="en-US" sz="3000" dirty="0"/>
              <a:t> I</a:t>
            </a:r>
            <a:r>
              <a:rPr lang="ru-RU" sz="3000" dirty="0"/>
              <a:t> </a:t>
            </a:r>
            <a:r>
              <a:rPr lang="ru-RU" sz="3000" dirty="0" err="1"/>
              <a:t>спосіб</a:t>
            </a:r>
            <a:endParaRPr lang="ru-RU" sz="3000" dirty="0"/>
          </a:p>
          <a:p>
            <a:pPr eaLnBrk="0" hangingPunct="0">
              <a:spcBef>
                <a:spcPct val="50000"/>
              </a:spcBef>
            </a:pPr>
            <a:endParaRPr lang="ru-RU" sz="30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2971800"/>
            <a:ext cx="84201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/>
              <a:t> </a:t>
            </a:r>
            <a:r>
              <a:rPr lang="ru-RU" sz="2400" dirty="0" err="1"/>
              <a:t>Скільки</a:t>
            </a:r>
            <a:r>
              <a:rPr lang="ru-RU" sz="2400" dirty="0"/>
              <a:t> </a:t>
            </a:r>
            <a:r>
              <a:rPr lang="ru-RU" sz="2400" dirty="0" err="1"/>
              <a:t>разів</a:t>
            </a:r>
            <a:r>
              <a:rPr lang="ru-RU" sz="2400" dirty="0"/>
              <a:t> </a:t>
            </a:r>
            <a:r>
              <a:rPr lang="ru-RU" sz="2400" dirty="0" err="1"/>
              <a:t>потрібно</a:t>
            </a:r>
            <a:r>
              <a:rPr lang="ru-RU" sz="2400" dirty="0"/>
              <a:t> </a:t>
            </a:r>
            <a:r>
              <a:rPr lang="ru-RU" sz="2400" dirty="0" err="1"/>
              <a:t>виконати</a:t>
            </a:r>
            <a:r>
              <a:rPr lang="ru-RU" sz="2400" dirty="0"/>
              <a:t> </a:t>
            </a:r>
            <a:r>
              <a:rPr lang="ru-RU" sz="2400" dirty="0" err="1"/>
              <a:t>одноелементний</a:t>
            </a:r>
            <a:r>
              <a:rPr lang="ru-RU" sz="2400" dirty="0"/>
              <a:t> </a:t>
            </a:r>
            <a:r>
              <a:rPr lang="ru-RU" sz="2400" dirty="0" err="1"/>
              <a:t>зсув</a:t>
            </a:r>
            <a:r>
              <a:rPr lang="ru-RU" sz="2400" dirty="0"/>
              <a:t>: k %= n; </a:t>
            </a:r>
          </a:p>
          <a:p>
            <a:pPr marL="534988" indent="-457200">
              <a:buFont typeface="Wingdings" pitchFamily="2" charset="2"/>
              <a:buAutoNum type="arabicPeriod"/>
            </a:pPr>
            <a:r>
              <a:rPr lang="ru-RU" sz="2400" dirty="0" err="1"/>
              <a:t>Застосувати</a:t>
            </a:r>
            <a:r>
              <a:rPr lang="ru-RU" sz="2400" dirty="0"/>
              <a:t> </a:t>
            </a:r>
            <a:r>
              <a:rPr lang="ru-RU" sz="2400" dirty="0" err="1"/>
              <a:t>одноелементний</a:t>
            </a:r>
            <a:r>
              <a:rPr lang="ru-RU" sz="2400" dirty="0"/>
              <a:t> </a:t>
            </a:r>
            <a:r>
              <a:rPr lang="ru-RU" sz="2400" dirty="0" err="1"/>
              <a:t>зсув</a:t>
            </a:r>
            <a:r>
              <a:rPr lang="ru-RU" sz="2400" dirty="0"/>
              <a:t> k раз.</a:t>
            </a:r>
          </a:p>
          <a:p>
            <a:pPr marL="77788"/>
            <a:r>
              <a:rPr lang="ru-RU" sz="2400" dirty="0" err="1">
                <a:solidFill>
                  <a:srgbClr val="3333FF"/>
                </a:solidFill>
              </a:rPr>
              <a:t>Одноелементний</a:t>
            </a:r>
            <a:r>
              <a:rPr lang="ru-RU" sz="2400" dirty="0">
                <a:solidFill>
                  <a:srgbClr val="3333FF"/>
                </a:solidFill>
              </a:rPr>
              <a:t> сдвиг :</a:t>
            </a:r>
            <a:endParaRPr lang="en-US" sz="2400" dirty="0">
              <a:solidFill>
                <a:srgbClr val="3333FF"/>
              </a:solidFill>
            </a:endParaRP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8" y="1143000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83820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200275"/>
          <a:ext cx="368776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4659313" y="1614488"/>
            <a:ext cx="2809875" cy="647700"/>
            <a:chOff x="1900" y="1635"/>
            <a:chExt cx="1770" cy="408"/>
          </a:xfrm>
        </p:grpSpPr>
        <p:sp>
          <p:nvSpPr>
            <p:cNvPr id="26681" name="AutoShape 19"/>
            <p:cNvSpPr>
              <a:spLocks noChangeArrowheads="1"/>
            </p:cNvSpPr>
            <p:nvPr/>
          </p:nvSpPr>
          <p:spPr bwMode="auto">
            <a:xfrm rot="7804856">
              <a:off x="24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2" name="AutoShape 129"/>
            <p:cNvSpPr>
              <a:spLocks noChangeArrowheads="1"/>
            </p:cNvSpPr>
            <p:nvPr/>
          </p:nvSpPr>
          <p:spPr bwMode="auto">
            <a:xfrm rot="7804856">
              <a:off x="173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3" name="AutoShape 130"/>
            <p:cNvSpPr>
              <a:spLocks noChangeArrowheads="1"/>
            </p:cNvSpPr>
            <p:nvPr/>
          </p:nvSpPr>
          <p:spPr bwMode="auto">
            <a:xfrm rot="7804856">
              <a:off x="2108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4" name="AutoShape 131"/>
            <p:cNvSpPr>
              <a:spLocks noChangeArrowheads="1"/>
            </p:cNvSpPr>
            <p:nvPr/>
          </p:nvSpPr>
          <p:spPr bwMode="auto">
            <a:xfrm rot="7804856">
              <a:off x="3089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6685" name="AutoShape 132"/>
            <p:cNvSpPr>
              <a:spLocks noChangeArrowheads="1"/>
            </p:cNvSpPr>
            <p:nvPr/>
          </p:nvSpPr>
          <p:spPr bwMode="auto">
            <a:xfrm rot="7804856">
              <a:off x="3425" y="1797"/>
              <a:ext cx="408" cy="83"/>
            </a:xfrm>
            <a:prstGeom prst="rightArrow">
              <a:avLst>
                <a:gd name="adj1" fmla="val 50000"/>
                <a:gd name="adj2" fmla="val 122892"/>
              </a:avLst>
            </a:prstGeom>
            <a:solidFill>
              <a:srgbClr val="FF0000"/>
            </a:solidFill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sp>
        <p:nvSpPr>
          <p:cNvPr id="391305" name="Freeform 137"/>
          <p:cNvSpPr>
            <a:spLocks/>
          </p:cNvSpPr>
          <p:nvPr/>
        </p:nvSpPr>
        <p:spPr bwMode="auto">
          <a:xfrm>
            <a:off x="3700462" y="1403351"/>
            <a:ext cx="4833938" cy="1568450"/>
          </a:xfrm>
          <a:custGeom>
            <a:avLst/>
            <a:gdLst>
              <a:gd name="T0" fmla="*/ 2147483647 w 3045"/>
              <a:gd name="T1" fmla="*/ 0 h 1035"/>
              <a:gd name="T2" fmla="*/ 0 w 3045"/>
              <a:gd name="T3" fmla="*/ 0 h 1035"/>
              <a:gd name="T4" fmla="*/ 0 w 3045"/>
              <a:gd name="T5" fmla="*/ 2147483647 h 1035"/>
              <a:gd name="T6" fmla="*/ 2147483647 w 3045"/>
              <a:gd name="T7" fmla="*/ 2147483647 h 1035"/>
              <a:gd name="T8" fmla="*/ 2147483647 w 3045"/>
              <a:gd name="T9" fmla="*/ 2147483647 h 1035"/>
              <a:gd name="T10" fmla="*/ 2147483647 w 3045"/>
              <a:gd name="T11" fmla="*/ 2147483647 h 10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45"/>
              <a:gd name="T19" fmla="*/ 0 h 1035"/>
              <a:gd name="T20" fmla="*/ 3045 w 3045"/>
              <a:gd name="T21" fmla="*/ 1035 h 103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45" h="1035">
                <a:moveTo>
                  <a:pt x="329" y="0"/>
                </a:moveTo>
                <a:lnTo>
                  <a:pt x="0" y="0"/>
                </a:lnTo>
                <a:lnTo>
                  <a:pt x="0" y="1035"/>
                </a:lnTo>
                <a:lnTo>
                  <a:pt x="3045" y="1035"/>
                </a:lnTo>
                <a:lnTo>
                  <a:pt x="3045" y="637"/>
                </a:lnTo>
                <a:lnTo>
                  <a:pt x="2674" y="637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1306" name="Rectangle 138"/>
          <p:cNvSpPr>
            <a:spLocks noChangeArrowheads="1"/>
          </p:cNvSpPr>
          <p:nvPr/>
        </p:nvSpPr>
        <p:spPr bwMode="auto">
          <a:xfrm>
            <a:off x="2122488" y="4953001"/>
            <a:ext cx="7783512" cy="1447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temp = a[0];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n-1;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++) {a[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 a[i+1];}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a[n-1] = temp;</a:t>
            </a:r>
          </a:p>
          <a:p>
            <a:pPr>
              <a:spcBef>
                <a:spcPct val="15000"/>
              </a:spcBef>
              <a:defRPr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ru-RU" sz="2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9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13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91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1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build="p"/>
      <p:bldP spid="391305" grpId="0" animBg="1"/>
      <p:bldP spid="39130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84763-219F-438D-948D-2B2EE7EA125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1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Масив</a:t>
            </a:r>
            <a:endParaRPr lang="ru-RU" sz="3000" dirty="0"/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1870076" y="857232"/>
            <a:ext cx="8424863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Масив</a:t>
            </a:r>
            <a:r>
              <a:rPr lang="ru-RU" sz="2600" dirty="0"/>
              <a:t> - </a:t>
            </a:r>
            <a:r>
              <a:rPr lang="ru-RU" sz="2600" dirty="0" err="1"/>
              <a:t>це</a:t>
            </a:r>
            <a:r>
              <a:rPr lang="ru-RU" sz="2600" dirty="0"/>
              <a:t> </a:t>
            </a:r>
            <a:r>
              <a:rPr lang="ru-RU" sz="2600" dirty="0" err="1"/>
              <a:t>група</a:t>
            </a:r>
            <a:r>
              <a:rPr lang="ru-RU" sz="2600" dirty="0"/>
              <a:t> </a:t>
            </a:r>
            <a:r>
              <a:rPr lang="ru-RU" sz="2600" dirty="0" err="1"/>
              <a:t>однотипних</a:t>
            </a:r>
            <a:r>
              <a:rPr lang="ru-RU" sz="2600" dirty="0"/>
              <a:t> </a:t>
            </a:r>
            <a:r>
              <a:rPr lang="ru-RU" sz="2600" dirty="0" err="1"/>
              <a:t>елементів</a:t>
            </a:r>
            <a:r>
              <a:rPr lang="ru-RU" sz="2600" dirty="0"/>
              <a:t>, </a:t>
            </a:r>
            <a:r>
              <a:rPr lang="ru-RU" sz="2600" dirty="0" err="1"/>
              <a:t>які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</a:t>
            </a:r>
            <a:r>
              <a:rPr lang="ru-RU" sz="2600" dirty="0" err="1"/>
              <a:t>спільну</a:t>
            </a:r>
            <a:r>
              <a:rPr lang="ru-RU" sz="2600" dirty="0"/>
              <a:t> </a:t>
            </a:r>
            <a:r>
              <a:rPr lang="ru-RU" sz="2600" dirty="0" err="1"/>
              <a:t>назву</a:t>
            </a:r>
            <a:r>
              <a:rPr lang="ru-RU" sz="2600" dirty="0"/>
              <a:t> і </a:t>
            </a:r>
            <a:r>
              <a:rPr lang="ru-RU" sz="2600" dirty="0" err="1"/>
              <a:t>розташовані</a:t>
            </a:r>
            <a:r>
              <a:rPr lang="ru-RU" sz="2600" dirty="0"/>
              <a:t> </a:t>
            </a:r>
            <a:r>
              <a:rPr lang="ru-RU" sz="2600" dirty="0" err="1"/>
              <a:t>поруч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.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Особливості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мають</a:t>
            </a:r>
            <a:r>
              <a:rPr lang="ru-RU" sz="2600" dirty="0"/>
              <a:t> один тип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весь </a:t>
            </a:r>
            <a:r>
              <a:rPr lang="ru-RU" sz="2600" dirty="0" err="1"/>
              <a:t>масив</a:t>
            </a:r>
            <a:r>
              <a:rPr lang="ru-RU" sz="2600" dirty="0"/>
              <a:t> </a:t>
            </a:r>
            <a:r>
              <a:rPr lang="ru-RU" sz="2600" dirty="0" err="1"/>
              <a:t>має</a:t>
            </a:r>
            <a:r>
              <a:rPr lang="ru-RU" sz="2600" dirty="0"/>
              <a:t> одну </a:t>
            </a:r>
            <a:r>
              <a:rPr lang="ru-RU" sz="2600" dirty="0" err="1"/>
              <a:t>назву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всі</a:t>
            </a:r>
            <a:r>
              <a:rPr lang="ru-RU" sz="2600" dirty="0"/>
              <a:t> </a:t>
            </a:r>
            <a:r>
              <a:rPr lang="ru-RU" sz="2600" dirty="0" err="1"/>
              <a:t>елементи</a:t>
            </a:r>
            <a:r>
              <a:rPr lang="ru-RU" sz="2600" dirty="0"/>
              <a:t> </a:t>
            </a:r>
            <a:r>
              <a:rPr lang="ru-RU" sz="2600" dirty="0" err="1"/>
              <a:t>розташовані</a:t>
            </a:r>
            <a:r>
              <a:rPr lang="ru-RU" sz="2600" dirty="0"/>
              <a:t> в </a:t>
            </a:r>
            <a:r>
              <a:rPr lang="ru-RU" sz="2600" dirty="0" err="1"/>
              <a:t>пам'яті</a:t>
            </a:r>
            <a:r>
              <a:rPr lang="ru-RU" sz="2600" dirty="0"/>
              <a:t> один за одним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 err="1"/>
              <a:t>Приклади</a:t>
            </a:r>
            <a:r>
              <a:rPr lang="ru-RU" sz="2600" dirty="0"/>
              <a:t>:</a:t>
            </a:r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список </a:t>
            </a:r>
            <a:r>
              <a:rPr lang="ru-RU" sz="2600" dirty="0" err="1"/>
              <a:t>учнів</a:t>
            </a:r>
            <a:r>
              <a:rPr lang="ru-RU" sz="2600" dirty="0"/>
              <a:t> в </a:t>
            </a:r>
            <a:r>
              <a:rPr lang="ru-RU" sz="2600" dirty="0" err="1"/>
              <a:t>класі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школи</a:t>
            </a:r>
            <a:r>
              <a:rPr lang="ru-RU" sz="2600" dirty="0"/>
              <a:t> в </a:t>
            </a:r>
            <a:r>
              <a:rPr lang="ru-RU" sz="2600" dirty="0" err="1"/>
              <a:t>місті</a:t>
            </a:r>
            <a:endParaRPr lang="ru-RU" sz="2600" dirty="0"/>
          </a:p>
          <a:p>
            <a:pPr marL="174625" indent="-174625">
              <a:spcBef>
                <a:spcPct val="50000"/>
              </a:spcBef>
            </a:pPr>
            <a:r>
              <a:rPr lang="ru-RU" sz="2600" dirty="0"/>
              <a:t>- </a:t>
            </a:r>
            <a:r>
              <a:rPr lang="ru-RU" sz="2600" dirty="0" err="1"/>
              <a:t>дані</a:t>
            </a:r>
            <a:r>
              <a:rPr lang="ru-RU" sz="2600" dirty="0"/>
              <a:t> про температуру </a:t>
            </a:r>
            <a:r>
              <a:rPr lang="ru-RU" sz="2600" dirty="0" err="1"/>
              <a:t>повітря</a:t>
            </a:r>
            <a:r>
              <a:rPr lang="ru-RU" sz="2600" dirty="0"/>
              <a:t> </a:t>
            </a:r>
            <a:r>
              <a:rPr lang="ru-RU" sz="2600" dirty="0" err="1"/>
              <a:t>протягом</a:t>
            </a:r>
            <a:r>
              <a:rPr lang="ru-RU" sz="2600" dirty="0"/>
              <a:t> року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5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5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5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5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5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5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сдвиг</a:t>
            </a:r>
            <a:r>
              <a:rPr lang="en-US" sz="3000" dirty="0"/>
              <a:t> II</a:t>
            </a:r>
            <a:r>
              <a:rPr lang="ru-RU" sz="3000" dirty="0"/>
              <a:t> </a:t>
            </a:r>
            <a:r>
              <a:rPr lang="ru-RU" sz="3000" dirty="0" err="1"/>
              <a:t>спосіб</a:t>
            </a:r>
            <a:endParaRPr lang="ru-RU" sz="3000" dirty="0"/>
          </a:p>
          <a:p>
            <a:pPr eaLnBrk="0" hangingPunct="0">
              <a:spcBef>
                <a:spcPct val="50000"/>
              </a:spcBef>
            </a:pPr>
            <a:endParaRPr lang="ru-RU" sz="3000" dirty="0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905000" y="3048000"/>
            <a:ext cx="84201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ts val="168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Скопіювати</a:t>
            </a:r>
            <a:r>
              <a:rPr lang="ru-RU" sz="2400" dirty="0"/>
              <a:t> </a:t>
            </a:r>
            <a:r>
              <a:rPr lang="ru-RU" sz="2400" dirty="0" err="1"/>
              <a:t>перші</a:t>
            </a:r>
            <a:r>
              <a:rPr lang="ru-RU" sz="2400" dirty="0"/>
              <a:t> k-1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</a:t>
            </a:r>
            <a:r>
              <a:rPr lang="ru-RU" sz="2400" dirty="0" err="1"/>
              <a:t>тимчасовий</a:t>
            </a:r>
            <a:r>
              <a:rPr lang="ru-RU" sz="2400" dirty="0"/>
              <a:t> </a:t>
            </a:r>
            <a:r>
              <a:rPr lang="ru-RU" sz="2400" dirty="0" err="1"/>
              <a:t>масив</a:t>
            </a:r>
            <a:r>
              <a:rPr lang="ru-RU" sz="2400" dirty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Зсунути</a:t>
            </a:r>
            <a:r>
              <a:rPr lang="ru-RU" sz="2400" dirty="0"/>
              <a:t> </a:t>
            </a:r>
            <a:r>
              <a:rPr lang="ru-RU" sz="2400" dirty="0" err="1"/>
              <a:t>залишок</a:t>
            </a:r>
            <a:r>
              <a:rPr lang="ru-RU" sz="2400" dirty="0"/>
              <a:t> n-k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вліво</a:t>
            </a:r>
            <a:r>
              <a:rPr lang="ru-RU" sz="2400" dirty="0"/>
              <a:t> на k </a:t>
            </a:r>
            <a:r>
              <a:rPr lang="ru-RU" sz="2400" dirty="0" err="1"/>
              <a:t>позицій</a:t>
            </a:r>
            <a:r>
              <a:rPr lang="ru-RU" sz="2400" dirty="0"/>
              <a:t>.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ru-RU" sz="2400" dirty="0" err="1"/>
              <a:t>Скопіювати</a:t>
            </a:r>
            <a:r>
              <a:rPr lang="ru-RU" sz="2400" dirty="0"/>
              <a:t> </a:t>
            </a:r>
            <a:r>
              <a:rPr lang="ru-RU" sz="2400" dirty="0" err="1"/>
              <a:t>дані</a:t>
            </a:r>
            <a:r>
              <a:rPr lang="ru-RU" sz="2400" dirty="0"/>
              <a:t> з </a:t>
            </a:r>
            <a:r>
              <a:rPr lang="ru-RU" sz="2400" dirty="0" err="1"/>
              <a:t>тимчасового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назад в </a:t>
            </a:r>
            <a:r>
              <a:rPr lang="ru-RU" sz="2400" dirty="0" err="1"/>
              <a:t>основний</a:t>
            </a:r>
            <a:r>
              <a:rPr lang="ru-RU" sz="2400" dirty="0"/>
              <a:t> </a:t>
            </a:r>
            <a:r>
              <a:rPr lang="ru-RU" sz="2400" dirty="0" err="1"/>
              <a:t>масив</a:t>
            </a:r>
            <a:r>
              <a:rPr lang="ru-RU" sz="2400" dirty="0"/>
              <a:t> на </a:t>
            </a:r>
            <a:r>
              <a:rPr lang="ru-RU" sz="2400" dirty="0" err="1"/>
              <a:t>останні</a:t>
            </a:r>
            <a:r>
              <a:rPr lang="ru-RU" sz="2400" dirty="0"/>
              <a:t> k </a:t>
            </a:r>
            <a:r>
              <a:rPr lang="ru-RU" sz="2400" dirty="0" err="1"/>
              <a:t>позицій</a:t>
            </a:r>
            <a:r>
              <a:rPr lang="ru-RU" sz="2400" dirty="0"/>
              <a:t>.</a:t>
            </a:r>
          </a:p>
        </p:txBody>
      </p:sp>
      <p:graphicFrame>
        <p:nvGraphicFramePr>
          <p:cNvPr id="391250" name="Group 82"/>
          <p:cNvGraphicFramePr>
            <a:graphicFrameLocks noGrp="1"/>
          </p:cNvGraphicFramePr>
          <p:nvPr/>
        </p:nvGraphicFramePr>
        <p:xfrm>
          <a:off x="4230685" y="1577595"/>
          <a:ext cx="4303715" cy="520320"/>
        </p:xfrm>
        <a:graphic>
          <a:graphicData uri="http://schemas.openxmlformats.org/drawingml/2006/table">
            <a:tbl>
              <a:tblPr/>
              <a:tblGrid>
                <a:gridCol w="53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47" name="Group 79"/>
          <p:cNvGraphicFramePr>
            <a:graphicFrameLocks noGrp="1"/>
          </p:cNvGraphicFramePr>
          <p:nvPr/>
        </p:nvGraphicFramePr>
        <p:xfrm>
          <a:off x="4222750" y="1295400"/>
          <a:ext cx="4311648" cy="337440"/>
        </p:xfrm>
        <a:graphic>
          <a:graphicData uri="http://schemas.openxmlformats.org/drawingml/2006/table">
            <a:tbl>
              <a:tblPr/>
              <a:tblGrid>
                <a:gridCol w="539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296" name="Group 128"/>
          <p:cNvGraphicFramePr>
            <a:graphicFrameLocks noGrp="1"/>
          </p:cNvGraphicFramePr>
          <p:nvPr/>
        </p:nvGraphicFramePr>
        <p:xfrm>
          <a:off x="4243388" y="2634870"/>
          <a:ext cx="2106613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82" name="AutoShape 129"/>
          <p:cNvSpPr>
            <a:spLocks noChangeArrowheads="1"/>
          </p:cNvSpPr>
          <p:nvPr/>
        </p:nvSpPr>
        <p:spPr bwMode="auto">
          <a:xfrm rot="5400000">
            <a:off x="4355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6" name="AutoShape 129"/>
          <p:cNvSpPr>
            <a:spLocks noChangeArrowheads="1"/>
          </p:cNvSpPr>
          <p:nvPr/>
        </p:nvSpPr>
        <p:spPr bwMode="auto">
          <a:xfrm rot="5400000">
            <a:off x="48129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8" name="AutoShape 129"/>
          <p:cNvSpPr>
            <a:spLocks noChangeArrowheads="1"/>
          </p:cNvSpPr>
          <p:nvPr/>
        </p:nvSpPr>
        <p:spPr bwMode="auto">
          <a:xfrm rot="5400000">
            <a:off x="5879703" y="2275698"/>
            <a:ext cx="432594" cy="152400"/>
          </a:xfrm>
          <a:prstGeom prst="rightArrow">
            <a:avLst>
              <a:gd name="adj1" fmla="val 50000"/>
              <a:gd name="adj2" fmla="val 122892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1" name="Развернутая стрелка 30"/>
          <p:cNvSpPr/>
          <p:nvPr/>
        </p:nvSpPr>
        <p:spPr>
          <a:xfrm flipH="1">
            <a:off x="4419600" y="914400"/>
            <a:ext cx="2286000" cy="457200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6019801"/>
            <a:ext cx="83820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System.arraycopy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(from,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fromlndex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to, </a:t>
            </a:r>
            <a:r>
              <a:rPr lang="en-US" sz="1900" dirty="0" err="1">
                <a:latin typeface="Courier New" pitchFamily="49" charset="0"/>
                <a:cs typeface="Courier New" pitchFamily="49" charset="0"/>
              </a:rPr>
              <a:t>tolndex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, count);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uiExpand="1" build="p"/>
      <p:bldP spid="26682" grpId="0" animBg="1"/>
      <p:bldP spid="16" grpId="0" animBg="1"/>
      <p:bldP spid="18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6D809-810D-4D85-9F27-AD61F37291F7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Реверс </a:t>
            </a:r>
            <a:r>
              <a:rPr lang="ru-RU" sz="3000" dirty="0" err="1"/>
              <a:t>масиву</a:t>
            </a:r>
            <a:endParaRPr lang="ru-RU" sz="3000" dirty="0"/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1893888" y="838201"/>
            <a:ext cx="84201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Завдання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переставити</a:t>
            </a:r>
            <a:r>
              <a:rPr lang="ru-RU" sz="2400" dirty="0"/>
              <a:t> </a:t>
            </a:r>
            <a:r>
              <a:rPr lang="ru-RU" sz="2400" dirty="0" err="1"/>
              <a:t>елементи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. В </a:t>
            </a:r>
            <a:r>
              <a:rPr lang="ru-RU" sz="2400" dirty="0" err="1"/>
              <a:t>оберненому</a:t>
            </a:r>
            <a:r>
              <a:rPr lang="ru-RU" sz="2400" dirty="0"/>
              <a:t> порядку (</a:t>
            </a:r>
            <a:r>
              <a:rPr lang="ru-RU" sz="2400" dirty="0" err="1"/>
              <a:t>здійснити</a:t>
            </a:r>
            <a:r>
              <a:rPr lang="ru-RU" sz="2400" dirty="0"/>
              <a:t> </a:t>
            </a:r>
            <a:r>
              <a:rPr lang="ru-RU" sz="2400" dirty="0" err="1"/>
              <a:t>інверсію</a:t>
            </a:r>
            <a:r>
              <a:rPr lang="ru-RU" sz="2400" dirty="0"/>
              <a:t>).</a:t>
            </a:r>
          </a:p>
          <a:p>
            <a:pPr marL="176213" indent="-176213">
              <a:spcBef>
                <a:spcPct val="500000"/>
              </a:spcBef>
            </a:pPr>
            <a:r>
              <a:rPr lang="ru-RU" sz="2400" dirty="0">
                <a:solidFill>
                  <a:srgbClr val="3333FF"/>
                </a:solidFill>
              </a:rPr>
              <a:t>Алгоритм:</a:t>
            </a:r>
            <a:endParaRPr lang="en-US" sz="2400" dirty="0">
              <a:solidFill>
                <a:srgbClr val="3333FF"/>
              </a:solidFill>
            </a:endParaRPr>
          </a:p>
          <a:p>
            <a:pPr lvl="1" indent="-396875"/>
            <a:r>
              <a:rPr lang="ru-RU" sz="2400" dirty="0" err="1"/>
              <a:t>Змінити</a:t>
            </a:r>
            <a:r>
              <a:rPr lang="ru-RU" sz="2400" dirty="0"/>
              <a:t> </a:t>
            </a:r>
            <a:r>
              <a:rPr lang="ru-RU" sz="2400" dirty="0" err="1"/>
              <a:t>місцями</a:t>
            </a:r>
            <a:r>
              <a:rPr lang="ru-RU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>
                <a:latin typeface="Courier New" pitchFamily="49" charset="0"/>
              </a:rPr>
              <a:t>[0]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>
                <a:latin typeface="Courier New" pitchFamily="49" charset="0"/>
              </a:rPr>
              <a:t>a[n-1]</a:t>
            </a:r>
            <a:r>
              <a:rPr lang="en-US" sz="2400" dirty="0"/>
              <a:t>,</a:t>
            </a:r>
            <a:r>
              <a:rPr lang="en-US" sz="32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latin typeface="Courier New" pitchFamily="49" charset="0"/>
              </a:rPr>
              <a:t>a[1]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>
                <a:latin typeface="Courier New" pitchFamily="49" charset="0"/>
              </a:rPr>
              <a:t>a[n-2]</a:t>
            </a:r>
            <a:r>
              <a:rPr lang="en-US" sz="2400" dirty="0"/>
              <a:t>,…</a:t>
            </a:r>
          </a:p>
          <a:p>
            <a:pPr marL="176213" indent="-176213"/>
            <a:endParaRPr lang="en-US" sz="1000" dirty="0">
              <a:solidFill>
                <a:srgbClr val="3333FF"/>
              </a:solidFill>
            </a:endParaRPr>
          </a:p>
          <a:p>
            <a:pPr marL="176213" indent="-176213"/>
            <a:r>
              <a:rPr lang="ru-RU" sz="2400" dirty="0">
                <a:solidFill>
                  <a:srgbClr val="3333FF"/>
                </a:solidFill>
              </a:rPr>
              <a:t>Псевдокод:</a:t>
            </a:r>
            <a:endParaRPr lang="en-US" sz="2400" dirty="0">
              <a:solidFill>
                <a:srgbClr val="3333FF"/>
              </a:solidFill>
            </a:endParaRPr>
          </a:p>
        </p:txBody>
      </p:sp>
      <p:graphicFrame>
        <p:nvGraphicFramePr>
          <p:cNvPr id="385047" name="Group 23"/>
          <p:cNvGraphicFramePr>
            <a:graphicFrameLocks noGrp="1"/>
          </p:cNvGraphicFramePr>
          <p:nvPr/>
        </p:nvGraphicFramePr>
        <p:xfrm>
          <a:off x="2544763" y="205105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48" name="Group 24"/>
          <p:cNvGraphicFramePr>
            <a:graphicFrameLocks noGrp="1"/>
          </p:cNvGraphicFramePr>
          <p:nvPr/>
        </p:nvGraphicFramePr>
        <p:xfrm>
          <a:off x="6259513" y="2032000"/>
          <a:ext cx="2633662" cy="52032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062" name="AutoShape 38"/>
          <p:cNvSpPr>
            <a:spLocks noChangeArrowheads="1"/>
          </p:cNvSpPr>
          <p:nvPr/>
        </p:nvSpPr>
        <p:spPr bwMode="auto">
          <a:xfrm>
            <a:off x="5405438" y="2146300"/>
            <a:ext cx="614362" cy="317500"/>
          </a:xfrm>
          <a:prstGeom prst="rightArrow">
            <a:avLst>
              <a:gd name="adj1" fmla="val 50000"/>
              <a:gd name="adj2" fmla="val 48375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graphicFrame>
        <p:nvGraphicFramePr>
          <p:cNvPr id="385119" name="Group 95"/>
          <p:cNvGraphicFramePr>
            <a:graphicFrameLocks noGrp="1"/>
          </p:cNvGraphicFramePr>
          <p:nvPr/>
        </p:nvGraphicFramePr>
        <p:xfrm>
          <a:off x="2536826" y="1685925"/>
          <a:ext cx="2633663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5089" name="Group 65"/>
          <p:cNvGraphicFramePr>
            <a:graphicFrameLocks noGrp="1"/>
          </p:cNvGraphicFramePr>
          <p:nvPr/>
        </p:nvGraphicFramePr>
        <p:xfrm>
          <a:off x="6249988" y="1676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5107" name="Freeform 83"/>
          <p:cNvSpPr>
            <a:spLocks/>
          </p:cNvSpPr>
          <p:nvPr/>
        </p:nvSpPr>
        <p:spPr bwMode="auto">
          <a:xfrm>
            <a:off x="2811463" y="2555875"/>
            <a:ext cx="5859462" cy="531812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8" name="Freeform 84"/>
          <p:cNvSpPr>
            <a:spLocks/>
          </p:cNvSpPr>
          <p:nvPr/>
        </p:nvSpPr>
        <p:spPr bwMode="auto">
          <a:xfrm>
            <a:off x="3333750" y="2565400"/>
            <a:ext cx="4795838" cy="355600"/>
          </a:xfrm>
          <a:custGeom>
            <a:avLst/>
            <a:gdLst>
              <a:gd name="T0" fmla="*/ 0 w 3691"/>
              <a:gd name="T1" fmla="*/ 2147483647 h 335"/>
              <a:gd name="T2" fmla="*/ 0 w 3691"/>
              <a:gd name="T3" fmla="*/ 2147483647 h 335"/>
              <a:gd name="T4" fmla="*/ 2147483647 w 3691"/>
              <a:gd name="T5" fmla="*/ 2147483647 h 335"/>
              <a:gd name="T6" fmla="*/ 2147483647 w 3691"/>
              <a:gd name="T7" fmla="*/ 0 h 335"/>
              <a:gd name="T8" fmla="*/ 0 60000 65536"/>
              <a:gd name="T9" fmla="*/ 0 60000 65536"/>
              <a:gd name="T10" fmla="*/ 0 60000 65536"/>
              <a:gd name="T11" fmla="*/ 0 60000 65536"/>
              <a:gd name="T12" fmla="*/ 0 w 3691"/>
              <a:gd name="T13" fmla="*/ 0 h 335"/>
              <a:gd name="T14" fmla="*/ 3691 w 3691"/>
              <a:gd name="T15" fmla="*/ 335 h 3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1" h="335">
                <a:moveTo>
                  <a:pt x="0" y="18"/>
                </a:moveTo>
                <a:lnTo>
                  <a:pt x="0" y="335"/>
                </a:lnTo>
                <a:lnTo>
                  <a:pt x="3691" y="335"/>
                </a:lnTo>
                <a:lnTo>
                  <a:pt x="3691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09" name="Rectangle 85"/>
          <p:cNvSpPr>
            <a:spLocks noChangeArrowheads="1"/>
          </p:cNvSpPr>
          <p:nvPr/>
        </p:nvSpPr>
        <p:spPr bwMode="auto">
          <a:xfrm>
            <a:off x="2338388" y="5054600"/>
            <a:ext cx="7802562" cy="96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 (</a:t>
            </a:r>
            <a:r>
              <a:rPr lang="en-US" sz="2400" dirty="0"/>
              <a:t>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0;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/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2;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++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a[</a:t>
            </a:r>
            <a:r>
              <a:rPr lang="en-US" sz="2400" dirty="0" err="1">
                <a:solidFill>
                  <a:srgbClr val="3333FF"/>
                </a:solidFill>
                <a:latin typeface="Courier New" pitchFamily="49" charset="0"/>
              </a:rPr>
              <a:t>i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] 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		a[n-1-i]</a:t>
            </a:r>
          </a:p>
        </p:txBody>
      </p:sp>
      <p:sp>
        <p:nvSpPr>
          <p:cNvPr id="385110" name="AutoShape 86"/>
          <p:cNvSpPr>
            <a:spLocks noChangeArrowheads="1"/>
          </p:cNvSpPr>
          <p:nvPr/>
        </p:nvSpPr>
        <p:spPr bwMode="auto">
          <a:xfrm>
            <a:off x="5867400" y="3200400"/>
            <a:ext cx="3276600" cy="457200"/>
          </a:xfrm>
          <a:prstGeom prst="wedgeRoundRectCallout">
            <a:avLst>
              <a:gd name="adj1" fmla="val -50063"/>
              <a:gd name="adj2" fmla="val -837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сума </a:t>
            </a:r>
            <a:r>
              <a:rPr lang="ru-RU" sz="2000" dirty="0" err="1"/>
              <a:t>індексів</a:t>
            </a:r>
            <a:r>
              <a:rPr lang="ru-RU" sz="2000" dirty="0"/>
              <a:t> </a:t>
            </a:r>
            <a:r>
              <a:rPr lang="en-US" sz="2400" dirty="0">
                <a:latin typeface="Courier New" pitchFamily="49" charset="0"/>
              </a:rPr>
              <a:t>N-1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85111" name="Freeform 87"/>
          <p:cNvSpPr>
            <a:spLocks/>
          </p:cNvSpPr>
          <p:nvPr/>
        </p:nvSpPr>
        <p:spPr bwMode="auto">
          <a:xfrm>
            <a:off x="5691188" y="3657600"/>
            <a:ext cx="1060450" cy="298450"/>
          </a:xfrm>
          <a:custGeom>
            <a:avLst/>
            <a:gdLst>
              <a:gd name="T0" fmla="*/ 0 w 511"/>
              <a:gd name="T1" fmla="*/ 2147483647 h 188"/>
              <a:gd name="T2" fmla="*/ 2147483647 w 511"/>
              <a:gd name="T3" fmla="*/ 0 h 188"/>
              <a:gd name="T4" fmla="*/ 2147483647 w 511"/>
              <a:gd name="T5" fmla="*/ 2147483647 h 188"/>
              <a:gd name="T6" fmla="*/ 0 60000 65536"/>
              <a:gd name="T7" fmla="*/ 0 60000 65536"/>
              <a:gd name="T8" fmla="*/ 0 60000 65536"/>
              <a:gd name="T9" fmla="*/ 0 w 511"/>
              <a:gd name="T10" fmla="*/ 0 h 188"/>
              <a:gd name="T11" fmla="*/ 511 w 511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11" h="188">
                <a:moveTo>
                  <a:pt x="0" y="171"/>
                </a:moveTo>
                <a:lnTo>
                  <a:pt x="417" y="0"/>
                </a:lnTo>
                <a:lnTo>
                  <a:pt x="511" y="188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85112" name="Freeform 88"/>
          <p:cNvSpPr>
            <a:spLocks/>
          </p:cNvSpPr>
          <p:nvPr/>
        </p:nvSpPr>
        <p:spPr bwMode="auto">
          <a:xfrm>
            <a:off x="7934326" y="3657601"/>
            <a:ext cx="1222375" cy="363537"/>
          </a:xfrm>
          <a:custGeom>
            <a:avLst/>
            <a:gdLst>
              <a:gd name="T0" fmla="*/ 0 w 770"/>
              <a:gd name="T1" fmla="*/ 2147483647 h 229"/>
              <a:gd name="T2" fmla="*/ 2147483647 w 770"/>
              <a:gd name="T3" fmla="*/ 0 h 229"/>
              <a:gd name="T4" fmla="*/ 2147483647 w 770"/>
              <a:gd name="T5" fmla="*/ 2147483647 h 229"/>
              <a:gd name="T6" fmla="*/ 0 60000 65536"/>
              <a:gd name="T7" fmla="*/ 0 60000 65536"/>
              <a:gd name="T8" fmla="*/ 0 60000 65536"/>
              <a:gd name="T9" fmla="*/ 0 w 770"/>
              <a:gd name="T10" fmla="*/ 0 h 229"/>
              <a:gd name="T11" fmla="*/ 770 w 770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0" h="229">
                <a:moveTo>
                  <a:pt x="0" y="194"/>
                </a:moveTo>
                <a:lnTo>
                  <a:pt x="188" y="0"/>
                </a:lnTo>
                <a:lnTo>
                  <a:pt x="770" y="22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3" name="Двойная стрелка влево/вправо 22"/>
          <p:cNvSpPr/>
          <p:nvPr/>
        </p:nvSpPr>
        <p:spPr>
          <a:xfrm>
            <a:off x="3962400" y="5562600"/>
            <a:ext cx="1066800" cy="2286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5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5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5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510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8" grpId="0" build="p"/>
      <p:bldP spid="385062" grpId="0" animBg="1"/>
      <p:bldP spid="385107" grpId="0" animBg="1"/>
      <p:bldP spid="385108" grpId="0" animBg="1"/>
      <p:bldP spid="385109" grpId="0" build="p" animBg="1"/>
      <p:bldP spid="385110" grpId="0" animBg="1"/>
      <p:bldP spid="385111" grpId="0" animBg="1"/>
      <p:bldP spid="3851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0C756-B030-4BCF-8C21-D6B03F3BC4C3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Циклічний</a:t>
            </a:r>
            <a:r>
              <a:rPr lang="ru-RU" sz="3000" dirty="0"/>
              <a:t> </a:t>
            </a:r>
            <a:r>
              <a:rPr lang="ru-RU" sz="3000" dirty="0" err="1"/>
              <a:t>зсув</a:t>
            </a:r>
            <a:r>
              <a:rPr lang="ru-RU" sz="3000" dirty="0"/>
              <a:t> </a:t>
            </a:r>
            <a:r>
              <a:rPr lang="ru-RU" sz="3000" dirty="0" err="1"/>
              <a:t>відображенням</a:t>
            </a:r>
            <a:endParaRPr lang="ru-RU" sz="3000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970088" y="1630363"/>
            <a:ext cx="8183562" cy="425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endParaRPr lang="en-US" sz="1900">
              <a:latin typeface="Courier New" pitchFamily="49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2092326" y="2363789"/>
            <a:ext cx="5127625" cy="28289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438401" y="2974975"/>
            <a:ext cx="3992563" cy="1250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aphicFrame>
        <p:nvGraphicFramePr>
          <p:cNvPr id="439432" name="Group 136"/>
          <p:cNvGraphicFramePr>
            <a:graphicFrameLocks noGrp="1"/>
          </p:cNvGraphicFramePr>
          <p:nvPr/>
        </p:nvGraphicFramePr>
        <p:xfrm>
          <a:off x="3132138" y="838200"/>
          <a:ext cx="6096000" cy="2460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9424" name="Group 128"/>
          <p:cNvGraphicFramePr>
            <a:graphicFrameLocks noGrp="1"/>
          </p:cNvGraphicFramePr>
          <p:nvPr/>
        </p:nvGraphicFramePr>
        <p:xfrm>
          <a:off x="3132138" y="1095375"/>
          <a:ext cx="6096000" cy="36792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430" name="Rectangle 134" descr="Орех"/>
          <p:cNvSpPr>
            <a:spLocks noChangeArrowheads="1"/>
          </p:cNvSpPr>
          <p:nvPr/>
        </p:nvSpPr>
        <p:spPr bwMode="auto">
          <a:xfrm>
            <a:off x="8805863" y="1079501"/>
            <a:ext cx="518388" cy="3715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N-1</a:t>
            </a:r>
            <a:endParaRPr lang="ru-RU"/>
          </a:p>
        </p:txBody>
      </p:sp>
      <p:sp>
        <p:nvSpPr>
          <p:cNvPr id="439431" name="Rectangle 135"/>
          <p:cNvSpPr>
            <a:spLocks noChangeArrowheads="1"/>
          </p:cNvSpPr>
          <p:nvPr/>
        </p:nvSpPr>
        <p:spPr bwMode="auto">
          <a:xfrm>
            <a:off x="1905001" y="1371600"/>
            <a:ext cx="8362951" cy="48117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fontAlgn="t"/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left = 0; right = k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 0;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&lt; count;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 {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	temp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[left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[left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 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[right 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];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[right -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] = temp 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}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left = k; right = n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en-US" sz="2400" dirty="0">
                <a:latin typeface="Courier New" pitchFamily="49" charset="0"/>
                <a:cs typeface="Courier New" pitchFamily="49" charset="0"/>
              </a:rPr>
              <a:t> left = 0; right = n - 1; 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 fontAlgn="t"/>
            <a:r>
              <a:rPr lang="ru-RU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count = (right - left+1)/2;</a:t>
            </a:r>
          </a:p>
          <a:p>
            <a:pPr fontAlgn="t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8991600" y="2133600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448800" y="281493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ourier New" pitchFamily="49" charset="0"/>
                <a:cs typeface="Courier New" pitchFamily="49" charset="0"/>
              </a:rPr>
              <a:t>***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  <p:bldP spid="439301" grpId="0" animBg="1"/>
      <p:bldP spid="439303" grpId="0" animBg="1"/>
      <p:bldP spid="439430" grpId="0" autoUpdateAnimBg="0"/>
      <p:bldP spid="439431" grpId="0" build="p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1200" y="335847"/>
            <a:ext cx="8229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itchFamily="49" charset="0"/>
              </a:rPr>
              <a:t>public static void main(String[]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>
                <a:latin typeface="Courier New" pitchFamily="49" charset="0"/>
              </a:rPr>
              <a:t>) throws </a:t>
            </a:r>
            <a:r>
              <a:rPr lang="en-US" sz="2200" dirty="0" err="1">
                <a:latin typeface="Courier New" pitchFamily="49" charset="0"/>
              </a:rPr>
              <a:t>IOException</a:t>
            </a:r>
            <a:r>
              <a:rPr lang="en-US" sz="2200" dirty="0">
                <a:latin typeface="Courier New" pitchFamily="49" charset="0"/>
              </a:rPr>
              <a:t>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Scanner sc = new Scanner(new 				File("</a:t>
            </a:r>
            <a:r>
              <a:rPr lang="en-US" sz="2200" dirty="0">
                <a:latin typeface="Courier New" pitchFamily="49" charset="0"/>
                <a:hlinkClick r:id="rId2"/>
              </a:rPr>
              <a:t>input.txt</a:t>
            </a:r>
            <a:r>
              <a:rPr lang="en-US" sz="2200" dirty="0">
                <a:latin typeface="Courier New" pitchFamily="49" charset="0"/>
              </a:rPr>
              <a:t>"));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[] a = new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[100000];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 = 0;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while (</a:t>
            </a:r>
            <a:r>
              <a:rPr lang="en-US" sz="2200" dirty="0" err="1">
                <a:latin typeface="Courier New" pitchFamily="49" charset="0"/>
              </a:rPr>
              <a:t>sc.hasNextInt</a:t>
            </a:r>
            <a:r>
              <a:rPr lang="en-US" sz="2200" dirty="0">
                <a:latin typeface="Courier New" pitchFamily="49" charset="0"/>
              </a:rPr>
              <a:t>())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a[n] = </a:t>
            </a:r>
            <a:r>
              <a:rPr lang="en-US" sz="2200" dirty="0" err="1">
                <a:latin typeface="Courier New" pitchFamily="49" charset="0"/>
              </a:rPr>
              <a:t>sc.nextInt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n++;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}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sc.close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PrintWriter</a:t>
            </a:r>
            <a:r>
              <a:rPr lang="en-US" sz="2200" dirty="0">
                <a:latin typeface="Courier New" pitchFamily="49" charset="0"/>
              </a:rPr>
              <a:t> output = new </a:t>
            </a:r>
            <a:r>
              <a:rPr lang="en-US" sz="2200" dirty="0" err="1">
                <a:latin typeface="Courier New" pitchFamily="49" charset="0"/>
              </a:rPr>
              <a:t>PrintWriter</a:t>
            </a:r>
            <a:r>
              <a:rPr lang="en-US" sz="2200" dirty="0">
                <a:latin typeface="Courier New" pitchFamily="49" charset="0"/>
              </a:rPr>
              <a:t>(new 		File("</a:t>
            </a:r>
            <a:r>
              <a:rPr lang="en-US" sz="2200" dirty="0">
                <a:latin typeface="Courier New" pitchFamily="49" charset="0"/>
                <a:hlinkClick r:id="rId2"/>
              </a:rPr>
              <a:t>output.txt</a:t>
            </a:r>
            <a:r>
              <a:rPr lang="en-US" sz="2200" dirty="0">
                <a:latin typeface="Courier New" pitchFamily="49" charset="0"/>
              </a:rPr>
              <a:t>"));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for (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 &lt; n;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++) {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	</a:t>
            </a:r>
            <a:r>
              <a:rPr lang="en-US" sz="2200" dirty="0" err="1">
                <a:latin typeface="Courier New" pitchFamily="49" charset="0"/>
              </a:rPr>
              <a:t>output.print</a:t>
            </a:r>
            <a:r>
              <a:rPr lang="en-US" sz="2200" dirty="0">
                <a:latin typeface="Courier New" pitchFamily="49" charset="0"/>
              </a:rPr>
              <a:t>(a[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 + " ");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}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 err="1">
                <a:latin typeface="Courier New" pitchFamily="49" charset="0"/>
              </a:rPr>
              <a:t>output.close</a:t>
            </a:r>
            <a:r>
              <a:rPr lang="en-US" sz="2200" dirty="0">
                <a:latin typeface="Courier New" pitchFamily="49" charset="0"/>
              </a:rPr>
              <a:t>(); 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}</a:t>
            </a:r>
            <a:endParaRPr lang="ru-RU" sz="22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третя.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Алгоритми пошуку</a:t>
            </a:r>
          </a:p>
        </p:txBody>
      </p:sp>
    </p:spTree>
    <p:extLst>
      <p:ext uri="{BB962C8B-B14F-4D97-AF65-F5344CB8AC3E}">
        <p14:creationId xmlns:p14="http://schemas.microsoft.com/office/powerpoint/2010/main" val="80739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04BEF-9F57-4A3D-A092-C5912462F487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6083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Лінійний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80262" name="Rectangle 6"/>
          <p:cNvSpPr>
            <a:spLocks noChangeArrowheads="1"/>
          </p:cNvSpPr>
          <p:nvPr/>
        </p:nvSpPr>
        <p:spPr bwMode="auto">
          <a:xfrm>
            <a:off x="5489576" y="4114800"/>
            <a:ext cx="4748213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-1;</a:t>
            </a:r>
            <a:endParaRPr lang="ru-RU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for (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++) 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( a[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] == X ) {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break;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вихід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з циклу</a:t>
            </a:r>
            <a:endParaRPr lang="en-US" sz="2200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0269" name="Rectangle 13"/>
          <p:cNvSpPr>
            <a:spLocks noChangeArrowheads="1"/>
          </p:cNvSpPr>
          <p:nvPr/>
        </p:nvSpPr>
        <p:spPr bwMode="auto">
          <a:xfrm>
            <a:off x="1930401" y="909638"/>
            <a:ext cx="8340725" cy="25273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000">
                <a:latin typeface="Courier New" pitchFamily="49" charset="0"/>
              </a:rPr>
              <a:t> 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805238" y="3505201"/>
            <a:ext cx="5567362" cy="663575"/>
            <a:chOff x="2027" y="2106"/>
            <a:chExt cx="2740" cy="418"/>
          </a:xfrm>
        </p:grpSpPr>
        <p:sp>
          <p:nvSpPr>
            <p:cNvPr id="46093" name="Text Box 10"/>
            <p:cNvSpPr txBox="1">
              <a:spLocks noChangeArrowheads="1"/>
            </p:cNvSpPr>
            <p:nvPr/>
          </p:nvSpPr>
          <p:spPr bwMode="auto">
            <a:xfrm>
              <a:off x="2335" y="2173"/>
              <a:ext cx="2432" cy="29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 dirty="0"/>
                <a:t>  </a:t>
              </a:r>
              <a:r>
                <a:rPr lang="ru-RU" sz="2400" dirty="0" err="1"/>
                <a:t>Що</a:t>
              </a:r>
              <a:r>
                <a:rPr lang="ru-RU" sz="2400" dirty="0"/>
                <a:t> </a:t>
              </a:r>
              <a:r>
                <a:rPr lang="ru-RU" sz="2400" dirty="0" err="1"/>
                <a:t>покращити</a:t>
              </a:r>
              <a:r>
                <a:rPr lang="en-US" sz="2400" dirty="0"/>
                <a:t>?</a:t>
              </a:r>
              <a:endParaRPr lang="ru-RU" sz="2400" dirty="0"/>
            </a:p>
          </p:txBody>
        </p:sp>
        <p:sp>
          <p:nvSpPr>
            <p:cNvPr id="46094" name="Oval 11"/>
            <p:cNvSpPr>
              <a:spLocks noChangeArrowheads="1"/>
            </p:cNvSpPr>
            <p:nvPr/>
          </p:nvSpPr>
          <p:spPr bwMode="auto">
            <a:xfrm>
              <a:off x="2027" y="210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>
                  <a:solidFill>
                    <a:schemeClr val="bg1"/>
                  </a:solidFill>
                  <a:latin typeface="Arial Black" pitchFamily="34" charset="0"/>
                </a:rPr>
                <a:t>?</a:t>
              </a:r>
              <a:endParaRPr lang="ru-RU" sz="44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480273" name="Text Box 17"/>
          <p:cNvSpPr txBox="1">
            <a:spLocks noChangeArrowheads="1"/>
          </p:cNvSpPr>
          <p:nvPr/>
        </p:nvSpPr>
        <p:spPr bwMode="auto">
          <a:xfrm>
            <a:off x="1928814" y="4229100"/>
            <a:ext cx="3519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Покращення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післе</a:t>
            </a:r>
            <a:r>
              <a:rPr lang="ru-RU" sz="2400" dirty="0"/>
              <a:t> того, як </a:t>
            </a:r>
            <a:r>
              <a:rPr lang="ru-RU" sz="2400" dirty="0" err="1"/>
              <a:t>знайшли</a:t>
            </a:r>
            <a:r>
              <a:rPr lang="ru-RU" sz="2400" dirty="0"/>
              <a:t>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, </a:t>
            </a:r>
            <a:r>
              <a:rPr lang="ru-RU" sz="2400" dirty="0" err="1"/>
              <a:t>виходимо</a:t>
            </a:r>
            <a:r>
              <a:rPr lang="ru-RU" sz="2400" dirty="0"/>
              <a:t> з циклу.</a:t>
            </a:r>
          </a:p>
        </p:txBody>
      </p:sp>
      <p:sp>
        <p:nvSpPr>
          <p:cNvPr id="480263" name="Rectangle 7"/>
          <p:cNvSpPr>
            <a:spLocks noChangeArrowheads="1"/>
          </p:cNvSpPr>
          <p:nvPr/>
        </p:nvSpPr>
        <p:spPr bwMode="auto">
          <a:xfrm>
            <a:off x="2130425" y="1290638"/>
            <a:ext cx="3657600" cy="127635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80275" name="AutoShape 19"/>
          <p:cNvSpPr>
            <a:spLocks noChangeArrowheads="1"/>
          </p:cNvSpPr>
          <p:nvPr/>
        </p:nvSpPr>
        <p:spPr bwMode="auto">
          <a:xfrm>
            <a:off x="6027738" y="5737226"/>
            <a:ext cx="1077912" cy="411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break;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80277" name="Rectangle 21"/>
          <p:cNvSpPr>
            <a:spLocks noChangeArrowheads="1"/>
          </p:cNvSpPr>
          <p:nvPr/>
        </p:nvSpPr>
        <p:spPr bwMode="auto">
          <a:xfrm>
            <a:off x="1957389" y="928689"/>
            <a:ext cx="8567737" cy="22431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 </a:t>
            </a:r>
            <a:r>
              <a:rPr lang="ru-RU" sz="2200" dirty="0">
                <a:latin typeface="Courier New" pitchFamily="49" charset="0"/>
              </a:rPr>
              <a:t>-1</a:t>
            </a:r>
            <a:r>
              <a:rPr lang="en-US" sz="2200" dirty="0">
                <a:latin typeface="Courier New" pitchFamily="49" charset="0"/>
              </a:rPr>
              <a:t>;</a:t>
            </a: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поки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не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знайшли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...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for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0;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&lt; </a:t>
            </a:r>
            <a:r>
              <a:rPr lang="en-US" sz="2200" dirty="0" err="1">
                <a:latin typeface="Courier New" pitchFamily="49" charset="0"/>
              </a:rPr>
              <a:t>n;i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++)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цикл по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всім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елементам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  if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a[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]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==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X</a:t>
            </a:r>
            <a:r>
              <a:rPr lang="en-US" sz="2200" dirty="0"/>
              <a:t> </a:t>
            </a:r>
            <a:r>
              <a:rPr lang="en-US" sz="2200" dirty="0">
                <a:latin typeface="Courier New" pitchFamily="49" charset="0"/>
              </a:rPr>
              <a:t>)     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якщо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знайшли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то ... </a:t>
            </a:r>
          </a:p>
          <a:p>
            <a:pPr>
              <a:spcBef>
                <a:spcPct val="15000"/>
              </a:spcBef>
            </a:pP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    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200" dirty="0" err="1">
                <a:latin typeface="Courier New" pitchFamily="49" charset="0"/>
              </a:rPr>
              <a:t>i</a:t>
            </a:r>
            <a:r>
              <a:rPr lang="en-US" sz="2200" dirty="0">
                <a:latin typeface="Courier New" pitchFamily="49" charset="0"/>
              </a:rPr>
              <a:t>; </a:t>
            </a:r>
            <a:r>
              <a:rPr lang="ru-RU" sz="2200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 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...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запам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`</a:t>
            </a:r>
            <a:r>
              <a:rPr lang="uk-UA" sz="2200" dirty="0" err="1">
                <a:solidFill>
                  <a:srgbClr val="3333FF"/>
                </a:solidFill>
                <a:latin typeface="Courier New" pitchFamily="49" charset="0"/>
              </a:rPr>
              <a:t>ятали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номер</a:t>
            </a:r>
            <a:r>
              <a:rPr lang="ru-RU" sz="2200" dirty="0"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ru-RU" sz="2200" dirty="0">
                <a:latin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</a:rPr>
              <a:t>if </a:t>
            </a:r>
            <a:r>
              <a:rPr lang="ru-RU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&lt; </a:t>
            </a:r>
            <a:r>
              <a:rPr lang="ru-RU" sz="2200" dirty="0">
                <a:latin typeface="Courier New" pitchFamily="49" charset="0"/>
              </a:rPr>
              <a:t>0)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System.out.print</a:t>
            </a:r>
            <a:r>
              <a:rPr lang="en-US" sz="2200" dirty="0">
                <a:latin typeface="Courier New" pitchFamily="49" charset="0"/>
              </a:rPr>
              <a:t>("</a:t>
            </a:r>
            <a:r>
              <a:rPr lang="ru-RU" sz="2200" dirty="0">
                <a:latin typeface="Courier New" pitchFamily="49" charset="0"/>
              </a:rPr>
              <a:t>Не </a:t>
            </a:r>
            <a:r>
              <a:rPr lang="ru-RU" sz="2200" dirty="0" err="1">
                <a:latin typeface="Courier New" pitchFamily="49" charset="0"/>
              </a:rPr>
              <a:t>знайшли</a:t>
            </a:r>
            <a:r>
              <a:rPr lang="ru-RU" sz="2200" dirty="0">
                <a:latin typeface="Courier New" pitchFamily="49" charset="0"/>
              </a:rPr>
              <a:t>...</a:t>
            </a:r>
            <a:r>
              <a:rPr lang="en-US" sz="2200" dirty="0">
                <a:latin typeface="Courier New" pitchFamily="49" charset="0"/>
              </a:rPr>
              <a:t>")     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</a:rPr>
              <a:t> else </a:t>
            </a:r>
            <a:r>
              <a:rPr lang="ru-RU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System.out.print</a:t>
            </a:r>
            <a:r>
              <a:rPr lang="en-US" sz="2400" b="1" i="1" dirty="0"/>
              <a:t> 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indexX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>
                <a:latin typeface="Courier New" pitchFamily="49" charset="0"/>
              </a:rPr>
              <a:t>);</a:t>
            </a:r>
          </a:p>
        </p:txBody>
      </p:sp>
      <p:sp>
        <p:nvSpPr>
          <p:cNvPr id="15" name="AutoShape 67"/>
          <p:cNvSpPr>
            <a:spLocks noChangeArrowheads="1"/>
          </p:cNvSpPr>
          <p:nvPr/>
        </p:nvSpPr>
        <p:spPr bwMode="auto">
          <a:xfrm>
            <a:off x="7002463" y="70645"/>
            <a:ext cx="3381375" cy="1000125"/>
          </a:xfrm>
          <a:prstGeom prst="wedgeRoundRectCallout">
            <a:avLst>
              <a:gd name="adj1" fmla="val -61415"/>
              <a:gd name="adj2" fmla="val 4090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indexX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–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номер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потрібного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елементу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масиві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0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0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0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0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0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2" grpId="0" animBg="1"/>
      <p:bldP spid="480273" grpId="0"/>
      <p:bldP spid="480263" grpId="0" animBg="1"/>
      <p:bldP spid="480275" grpId="0" animBg="1"/>
      <p:bldP spid="480277" grpId="0" build="p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Двійковий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07598" name="Freeform 46"/>
          <p:cNvSpPr>
            <a:spLocks/>
          </p:cNvSpPr>
          <p:nvPr/>
        </p:nvSpPr>
        <p:spPr bwMode="auto">
          <a:xfrm>
            <a:off x="3092450" y="2619376"/>
            <a:ext cx="3049588" cy="3452813"/>
          </a:xfrm>
          <a:custGeom>
            <a:avLst/>
            <a:gdLst>
              <a:gd name="T0" fmla="*/ 2147483647 w 1910"/>
              <a:gd name="T1" fmla="*/ 2147483647 h 2110"/>
              <a:gd name="T2" fmla="*/ 2147483647 w 1910"/>
              <a:gd name="T3" fmla="*/ 0 h 2110"/>
              <a:gd name="T4" fmla="*/ 2147483647 w 1910"/>
              <a:gd name="T5" fmla="*/ 2147483647 h 2110"/>
              <a:gd name="T6" fmla="*/ 2147483647 w 1910"/>
              <a:gd name="T7" fmla="*/ 2147483647 h 2110"/>
              <a:gd name="T8" fmla="*/ 0 w 1910"/>
              <a:gd name="T9" fmla="*/ 2147483647 h 2110"/>
              <a:gd name="T10" fmla="*/ 2147483647 w 1910"/>
              <a:gd name="T11" fmla="*/ 2147483647 h 2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10"/>
              <a:gd name="T19" fmla="*/ 0 h 2110"/>
              <a:gd name="T20" fmla="*/ 1910 w 1910"/>
              <a:gd name="T21" fmla="*/ 2110 h 21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10" h="2110">
                <a:moveTo>
                  <a:pt x="11" y="840"/>
                </a:moveTo>
                <a:lnTo>
                  <a:pt x="1404" y="0"/>
                </a:lnTo>
                <a:lnTo>
                  <a:pt x="1910" y="59"/>
                </a:lnTo>
                <a:lnTo>
                  <a:pt x="1804" y="2039"/>
                </a:lnTo>
                <a:lnTo>
                  <a:pt x="0" y="2110"/>
                </a:lnTo>
                <a:lnTo>
                  <a:pt x="11" y="840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2700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600" name="Freeform 48"/>
          <p:cNvSpPr>
            <a:spLocks/>
          </p:cNvSpPr>
          <p:nvPr/>
        </p:nvSpPr>
        <p:spPr bwMode="auto">
          <a:xfrm>
            <a:off x="2317750" y="985839"/>
            <a:ext cx="3367088" cy="2205037"/>
          </a:xfrm>
          <a:custGeom>
            <a:avLst/>
            <a:gdLst>
              <a:gd name="T0" fmla="*/ 0 w 2121"/>
              <a:gd name="T1" fmla="*/ 2147483647 h 1389"/>
              <a:gd name="T2" fmla="*/ 2147483647 w 2121"/>
              <a:gd name="T3" fmla="*/ 2147483647 h 1389"/>
              <a:gd name="T4" fmla="*/ 2147483647 w 2121"/>
              <a:gd name="T5" fmla="*/ 2147483647 h 1389"/>
              <a:gd name="T6" fmla="*/ 2147483647 w 2121"/>
              <a:gd name="T7" fmla="*/ 2147483647 h 1389"/>
              <a:gd name="T8" fmla="*/ 2147483647 w 2121"/>
              <a:gd name="T9" fmla="*/ 2147483647 h 1389"/>
              <a:gd name="T10" fmla="*/ 2147483647 w 2121"/>
              <a:gd name="T11" fmla="*/ 0 h 1389"/>
              <a:gd name="T12" fmla="*/ 0 w 2121"/>
              <a:gd name="T13" fmla="*/ 2147483647 h 1389"/>
              <a:gd name="T14" fmla="*/ 0 w 2121"/>
              <a:gd name="T15" fmla="*/ 2147483647 h 13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21"/>
              <a:gd name="T25" fmla="*/ 0 h 1389"/>
              <a:gd name="T26" fmla="*/ 2121 w 2121"/>
              <a:gd name="T27" fmla="*/ 1389 h 138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21" h="1389">
                <a:moveTo>
                  <a:pt x="0" y="466"/>
                </a:moveTo>
                <a:lnTo>
                  <a:pt x="1581" y="1389"/>
                </a:lnTo>
                <a:lnTo>
                  <a:pt x="2121" y="982"/>
                </a:lnTo>
                <a:lnTo>
                  <a:pt x="1869" y="582"/>
                </a:lnTo>
                <a:lnTo>
                  <a:pt x="1534" y="112"/>
                </a:lnTo>
                <a:lnTo>
                  <a:pt x="699" y="0"/>
                </a:lnTo>
                <a:lnTo>
                  <a:pt x="0" y="6"/>
                </a:lnTo>
                <a:lnTo>
                  <a:pt x="0" y="466"/>
                </a:lnTo>
                <a:close/>
              </a:path>
            </a:pathLst>
          </a:custGeom>
          <a:solidFill>
            <a:schemeClr val="bg1">
              <a:alpha val="81960"/>
            </a:schemeClr>
          </a:solidFill>
          <a:ln w="12700">
            <a:noFill/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407749" name="Group 197"/>
          <p:cNvGraphicFramePr>
            <a:graphicFrameLocks noGrp="1"/>
          </p:cNvGraphicFramePr>
          <p:nvPr/>
        </p:nvGraphicFramePr>
        <p:xfrm>
          <a:off x="6826251" y="939800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654" name="Rectangle 102"/>
          <p:cNvSpPr>
            <a:spLocks noChangeArrowheads="1"/>
          </p:cNvSpPr>
          <p:nvPr/>
        </p:nvSpPr>
        <p:spPr bwMode="auto">
          <a:xfrm>
            <a:off x="5410200" y="914400"/>
            <a:ext cx="1017588" cy="3810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 dirty="0"/>
              <a:t>x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7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407658" name="Rectangle 106"/>
          <p:cNvSpPr>
            <a:spLocks noChangeArrowheads="1"/>
          </p:cNvSpPr>
          <p:nvPr/>
        </p:nvSpPr>
        <p:spPr bwMode="auto">
          <a:xfrm>
            <a:off x="5888038" y="3267075"/>
            <a:ext cx="811212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&lt;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8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659" name="AutoShape 107"/>
          <p:cNvSpPr>
            <a:spLocks noChangeArrowheads="1"/>
          </p:cNvSpPr>
          <p:nvPr/>
        </p:nvSpPr>
        <p:spPr bwMode="auto">
          <a:xfrm>
            <a:off x="6122988" y="280828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660" name="Rectangle 108"/>
          <p:cNvSpPr>
            <a:spLocks noChangeArrowheads="1"/>
          </p:cNvSpPr>
          <p:nvPr/>
        </p:nvSpPr>
        <p:spPr bwMode="auto">
          <a:xfrm>
            <a:off x="6767513" y="3255964"/>
            <a:ext cx="773112" cy="40163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graphicFrame>
        <p:nvGraphicFramePr>
          <p:cNvPr id="407750" name="Group 198"/>
          <p:cNvGraphicFramePr>
            <a:graphicFrameLocks noGrp="1"/>
          </p:cNvGraphicFramePr>
          <p:nvPr/>
        </p:nvGraphicFramePr>
        <p:xfrm>
          <a:off x="8264526" y="933450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699" name="Rectangle 147"/>
          <p:cNvSpPr>
            <a:spLocks noChangeArrowheads="1"/>
          </p:cNvSpPr>
          <p:nvPr/>
        </p:nvSpPr>
        <p:spPr bwMode="auto">
          <a:xfrm>
            <a:off x="8196263" y="1933575"/>
            <a:ext cx="773112" cy="40163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07701" name="Rectangle 149"/>
          <p:cNvSpPr>
            <a:spLocks noChangeArrowheads="1"/>
          </p:cNvSpPr>
          <p:nvPr/>
        </p:nvSpPr>
        <p:spPr bwMode="auto">
          <a:xfrm>
            <a:off x="7448551" y="2028825"/>
            <a:ext cx="811213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&gt;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4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702" name="AutoShape 150"/>
          <p:cNvSpPr>
            <a:spLocks noChangeArrowheads="1"/>
          </p:cNvSpPr>
          <p:nvPr/>
        </p:nvSpPr>
        <p:spPr bwMode="auto">
          <a:xfrm flipV="1">
            <a:off x="7672388" y="237013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aphicFrame>
        <p:nvGraphicFramePr>
          <p:cNvPr id="407751" name="Group 199"/>
          <p:cNvGraphicFramePr>
            <a:graphicFrameLocks noGrp="1"/>
          </p:cNvGraphicFramePr>
          <p:nvPr/>
        </p:nvGraphicFramePr>
        <p:xfrm>
          <a:off x="9756776" y="931863"/>
          <a:ext cx="639763" cy="539904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7739" name="Rectangle 187"/>
          <p:cNvSpPr>
            <a:spLocks noChangeArrowheads="1"/>
          </p:cNvSpPr>
          <p:nvPr/>
        </p:nvSpPr>
        <p:spPr bwMode="auto">
          <a:xfrm>
            <a:off x="9688513" y="2576514"/>
            <a:ext cx="773112" cy="401637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07740" name="AutoShape 188"/>
          <p:cNvSpPr>
            <a:spLocks noChangeArrowheads="1"/>
          </p:cNvSpPr>
          <p:nvPr/>
        </p:nvSpPr>
        <p:spPr bwMode="auto">
          <a:xfrm flipV="1">
            <a:off x="9202738" y="2928938"/>
            <a:ext cx="298450" cy="392112"/>
          </a:xfrm>
          <a:prstGeom prst="upArrow">
            <a:avLst>
              <a:gd name="adj1" fmla="val 50000"/>
              <a:gd name="adj2" fmla="val 32846"/>
            </a:avLst>
          </a:prstGeom>
          <a:solidFill>
            <a:srgbClr val="FF0000"/>
          </a:solidFill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407742" name="Rectangle 190"/>
          <p:cNvSpPr>
            <a:spLocks noChangeArrowheads="1"/>
          </p:cNvSpPr>
          <p:nvPr/>
        </p:nvSpPr>
        <p:spPr bwMode="auto">
          <a:xfrm>
            <a:off x="8923338" y="2586038"/>
            <a:ext cx="811212" cy="3810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200">
                <a:latin typeface="Courier New" pitchFamily="49" charset="0"/>
              </a:rPr>
              <a:t>X</a:t>
            </a:r>
            <a:r>
              <a:rPr lang="en-US" sz="2200"/>
              <a:t> </a:t>
            </a:r>
            <a:r>
              <a:rPr lang="en-US" sz="2200">
                <a:latin typeface="Courier New" pitchFamily="49" charset="0"/>
              </a:rPr>
              <a:t>&gt;</a:t>
            </a:r>
            <a:r>
              <a:rPr lang="en-US" sz="2200"/>
              <a:t> 6</a:t>
            </a:r>
            <a:endParaRPr lang="ru-RU" sz="2200">
              <a:latin typeface="Courier New" pitchFamily="49" charset="0"/>
            </a:endParaRPr>
          </a:p>
        </p:txBody>
      </p:sp>
      <p:sp>
        <p:nvSpPr>
          <p:cNvPr id="407743" name="Rectangle 191"/>
          <p:cNvSpPr>
            <a:spLocks noChangeArrowheads="1"/>
          </p:cNvSpPr>
          <p:nvPr/>
        </p:nvSpPr>
        <p:spPr bwMode="auto">
          <a:xfrm>
            <a:off x="1981201" y="1600200"/>
            <a:ext cx="3823727" cy="2433616"/>
          </a:xfrm>
          <a:prstGeom prst="rect">
            <a:avLst/>
          </a:prstGeom>
          <a:solidFill>
            <a:srgbClr val="E6E6FF"/>
          </a:solidFill>
          <a:ln w="9525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/>
              <a:t>Обрати </a:t>
            </a:r>
            <a:r>
              <a:rPr lang="ru-RU" dirty="0" err="1"/>
              <a:t>середній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ru-RU" dirty="0"/>
              <a:t> та </a:t>
            </a:r>
            <a:r>
              <a:rPr lang="ru-RU" dirty="0" err="1"/>
              <a:t>порівняти</a:t>
            </a:r>
            <a:r>
              <a:rPr lang="ru-RU" dirty="0"/>
              <a:t> з </a:t>
            </a:r>
            <a:r>
              <a:rPr lang="en-US" dirty="0"/>
              <a:t>X.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x </a:t>
            </a:r>
            <a:r>
              <a:rPr lang="en-US" sz="20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uk-UA" dirty="0"/>
              <a:t>з</a:t>
            </a:r>
            <a:r>
              <a:rPr lang="ru-RU" dirty="0"/>
              <a:t>нашли (</a:t>
            </a:r>
            <a:r>
              <a:rPr lang="ru-RU" dirty="0" err="1"/>
              <a:t>вихід</a:t>
            </a:r>
            <a:r>
              <a:rPr lang="ru-RU" dirty="0"/>
              <a:t>).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x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в </a:t>
            </a:r>
            <a:r>
              <a:rPr lang="ru-RU" dirty="0" err="1"/>
              <a:t>першій</a:t>
            </a:r>
            <a:r>
              <a:rPr lang="ru-RU" dirty="0"/>
              <a:t> </a:t>
            </a:r>
            <a:r>
              <a:rPr lang="ru-RU" dirty="0" err="1"/>
              <a:t>половині</a:t>
            </a:r>
            <a:r>
              <a:rPr lang="ru-RU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sz="2000" dirty="0">
                <a:latin typeface="Courier New" pitchFamily="49" charset="0"/>
              </a:rPr>
              <a:t>x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&gt;</a:t>
            </a:r>
            <a:r>
              <a:rPr lang="en-US" dirty="0"/>
              <a:t> </a:t>
            </a:r>
            <a:r>
              <a:rPr lang="en-US" sz="2000" dirty="0">
                <a:latin typeface="Courier New" pitchFamily="49" charset="0"/>
              </a:rPr>
              <a:t>a[middle]</a:t>
            </a:r>
            <a:r>
              <a:rPr lang="en-US" dirty="0"/>
              <a:t>, </a:t>
            </a:r>
            <a:r>
              <a:rPr lang="ru-RU" dirty="0" err="1"/>
              <a:t>шукати</a:t>
            </a:r>
            <a:r>
              <a:rPr lang="ru-RU" dirty="0"/>
              <a:t> </a:t>
            </a:r>
            <a:r>
              <a:rPr lang="ru-RU" dirty="0" err="1"/>
              <a:t>далі</a:t>
            </a:r>
            <a:r>
              <a:rPr lang="ru-RU" dirty="0"/>
              <a:t> в </a:t>
            </a:r>
            <a:r>
              <a:rPr lang="ru-RU" dirty="0" err="1"/>
              <a:t>другій</a:t>
            </a:r>
            <a:r>
              <a:rPr lang="ru-RU" dirty="0"/>
              <a:t> </a:t>
            </a:r>
            <a:r>
              <a:rPr lang="ru-RU" dirty="0" err="1"/>
              <a:t>половині</a:t>
            </a:r>
            <a:r>
              <a:rPr lang="ru-RU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0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0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98" grpId="0" animBg="1"/>
      <p:bldP spid="407600" grpId="0" animBg="1"/>
      <p:bldP spid="407654" grpId="0" animBg="1" autoUpdateAnimBg="0"/>
      <p:bldP spid="407658" grpId="0" autoUpdateAnimBg="0"/>
      <p:bldP spid="407659" grpId="0" animBg="1"/>
      <p:bldP spid="407660" grpId="0" animBg="1" autoUpdateAnimBg="0"/>
      <p:bldP spid="407699" grpId="0" animBg="1" autoUpdateAnimBg="0"/>
      <p:bldP spid="407701" grpId="0" autoUpdateAnimBg="0"/>
      <p:bldP spid="407702" grpId="0" animBg="1"/>
      <p:bldP spid="407739" grpId="0" animBg="1" autoUpdateAnimBg="0"/>
      <p:bldP spid="407740" grpId="0" animBg="1"/>
      <p:bldP spid="407742" grpId="0" autoUpdateAnimBg="0"/>
      <p:bldP spid="40774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30C756-B030-4BCF-8C21-D6B03F3BC4C3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Двійковий</a:t>
            </a:r>
            <a:r>
              <a:rPr lang="ru-RU" sz="3000" dirty="0"/>
              <a:t> </a:t>
            </a:r>
            <a:r>
              <a:rPr lang="ru-RU" sz="3000" dirty="0" err="1"/>
              <a:t>пошук</a:t>
            </a:r>
            <a:endParaRPr lang="ru-RU" sz="3000" dirty="0"/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1970088" y="1630363"/>
            <a:ext cx="8183562" cy="425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0000"/>
              </a:spcBef>
              <a:defRPr/>
            </a:pPr>
            <a:endParaRPr lang="en-US" sz="1900">
              <a:latin typeface="Courier New" pitchFamily="49" charset="0"/>
            </a:endParaRP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2092326" y="2363789"/>
            <a:ext cx="5127625" cy="2828925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2438401" y="2974975"/>
            <a:ext cx="3992563" cy="1250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graphicFrame>
        <p:nvGraphicFramePr>
          <p:cNvPr id="439432" name="Group 136"/>
          <p:cNvGraphicFramePr>
            <a:graphicFrameLocks noGrp="1"/>
          </p:cNvGraphicFramePr>
          <p:nvPr/>
        </p:nvGraphicFramePr>
        <p:xfrm>
          <a:off x="3132138" y="838200"/>
          <a:ext cx="6096000" cy="24600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9424" name="Group 128"/>
          <p:cNvGraphicFramePr>
            <a:graphicFrameLocks noGrp="1"/>
          </p:cNvGraphicFramePr>
          <p:nvPr/>
        </p:nvGraphicFramePr>
        <p:xfrm>
          <a:off x="3132138" y="1095375"/>
          <a:ext cx="6096000" cy="367920"/>
        </p:xfrm>
        <a:graphic>
          <a:graphicData uri="http://schemas.openxmlformats.org/drawingml/2006/table">
            <a:tbl>
              <a:tblPr/>
              <a:tblGrid>
                <a:gridCol w="35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9430" name="Rectangle 134" descr="Орех"/>
          <p:cNvSpPr>
            <a:spLocks noChangeArrowheads="1"/>
          </p:cNvSpPr>
          <p:nvPr/>
        </p:nvSpPr>
        <p:spPr bwMode="auto">
          <a:xfrm>
            <a:off x="8805863" y="1079501"/>
            <a:ext cx="518388" cy="3715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N-1</a:t>
            </a:r>
            <a:endParaRPr lang="ru-RU"/>
          </a:p>
        </p:txBody>
      </p:sp>
      <p:sp>
        <p:nvSpPr>
          <p:cNvPr id="439431" name="Rectangle 135"/>
          <p:cNvSpPr>
            <a:spLocks noChangeArrowheads="1"/>
          </p:cNvSpPr>
          <p:nvPr/>
        </p:nvSpPr>
        <p:spPr bwMode="auto">
          <a:xfrm>
            <a:off x="1272620" y="1447800"/>
            <a:ext cx="9071532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-1;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left = 0; right = n-1;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шукаємо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від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A[0]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до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A[N-1]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left&lt;=right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middle = (right + left) / 2;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(x == a[middle]) {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middle 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(x &lt; a[middle]) right = middle - 1;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left = middle + 1; </a:t>
            </a:r>
          </a:p>
          <a:p>
            <a:pPr>
              <a:spcBef>
                <a:spcPct val="1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Не нашли...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")     </a:t>
            </a:r>
          </a:p>
          <a:p>
            <a:pPr>
              <a:spcBef>
                <a:spcPct val="15000"/>
              </a:spcBef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 else </a:t>
            </a:r>
            <a:r>
              <a:rPr lang="ru-RU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2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iX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39302" name="AutoShape 6"/>
          <p:cNvSpPr>
            <a:spLocks noChangeArrowheads="1"/>
          </p:cNvSpPr>
          <p:nvPr/>
        </p:nvSpPr>
        <p:spPr bwMode="auto">
          <a:xfrm>
            <a:off x="6980944" y="2389150"/>
            <a:ext cx="3485446" cy="380999"/>
          </a:xfrm>
          <a:prstGeom prst="wedgeRoundRectCallout">
            <a:avLst>
              <a:gd name="adj1" fmla="val -62191"/>
              <a:gd name="adj2" fmla="val 420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номер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середньго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елементу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9304" name="AutoShape 8"/>
          <p:cNvSpPr>
            <a:spLocks noChangeArrowheads="1"/>
          </p:cNvSpPr>
          <p:nvPr/>
        </p:nvSpPr>
        <p:spPr bwMode="auto">
          <a:xfrm>
            <a:off x="6588750" y="3108326"/>
            <a:ext cx="2479835" cy="381000"/>
          </a:xfrm>
          <a:prstGeom prst="wedgeRoundRectCallout">
            <a:avLst>
              <a:gd name="adj1" fmla="val -102963"/>
              <a:gd name="adj2" fmla="val -2407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якщо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знайшли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…</a:t>
            </a:r>
          </a:p>
        </p:txBody>
      </p:sp>
      <p:sp>
        <p:nvSpPr>
          <p:cNvPr id="439308" name="AutoShape 12"/>
          <p:cNvSpPr>
            <a:spLocks noChangeArrowheads="1"/>
          </p:cNvSpPr>
          <p:nvPr/>
        </p:nvSpPr>
        <p:spPr bwMode="auto">
          <a:xfrm>
            <a:off x="3775869" y="3890963"/>
            <a:ext cx="2286000" cy="304800"/>
          </a:xfrm>
          <a:prstGeom prst="wedgeRoundRectCallout">
            <a:avLst>
              <a:gd name="adj1" fmla="val -69792"/>
              <a:gd name="adj2" fmla="val -22491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вийти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з циклу</a:t>
            </a:r>
          </a:p>
        </p:txBody>
      </p:sp>
      <p:sp>
        <p:nvSpPr>
          <p:cNvPr id="439309" name="AutoShape 13"/>
          <p:cNvSpPr>
            <a:spLocks noChangeArrowheads="1"/>
          </p:cNvSpPr>
          <p:nvPr/>
        </p:nvSpPr>
        <p:spPr bwMode="auto">
          <a:xfrm>
            <a:off x="7245349" y="3736936"/>
            <a:ext cx="2854325" cy="466725"/>
          </a:xfrm>
          <a:prstGeom prst="wedgeRoundRectCallout">
            <a:avLst>
              <a:gd name="adj1" fmla="val -57435"/>
              <a:gd name="adj2" fmla="val 11401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Зміщуємо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границі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9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9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39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9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39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9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9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9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9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39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9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39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 autoUpdateAnimBg="0"/>
      <p:bldP spid="439301" grpId="0" animBg="1"/>
      <p:bldP spid="439303" grpId="0" animBg="1"/>
      <p:bldP spid="439430" grpId="0" autoUpdateAnimBg="0"/>
      <p:bldP spid="439431" grpId="0" build="p" autoUpdateAnimBg="0" advAuto="0"/>
      <p:bldP spid="439302" grpId="0" animBg="1" autoUpdateAnimBg="0"/>
      <p:bldP spid="439304" grpId="0" animBg="1" autoUpdateAnimBg="0"/>
      <p:bldP spid="439308" grpId="0" animBg="1" autoUpdateAnimBg="0"/>
      <p:bldP spid="43930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19288" y="212725"/>
            <a:ext cx="8443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Об'єднання двох впорядкованих масивів.</a:t>
            </a:r>
            <a:endParaRPr lang="ru-RU" sz="3000" dirty="0"/>
          </a:p>
        </p:txBody>
      </p:sp>
      <p:graphicFrame>
        <p:nvGraphicFramePr>
          <p:cNvPr id="6" name="Group 82"/>
          <p:cNvGraphicFramePr>
            <a:graphicFrameLocks noGrp="1"/>
          </p:cNvGraphicFramePr>
          <p:nvPr/>
        </p:nvGraphicFramePr>
        <p:xfrm>
          <a:off x="1904999" y="1308480"/>
          <a:ext cx="3840164" cy="520320"/>
        </p:xfrm>
        <a:graphic>
          <a:graphicData uri="http://schemas.openxmlformats.org/drawingml/2006/table">
            <a:tbl>
              <a:tblPr/>
              <a:tblGrid>
                <a:gridCol w="548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79"/>
          <p:cNvGraphicFramePr>
            <a:graphicFrameLocks noGrp="1"/>
          </p:cNvGraphicFramePr>
          <p:nvPr/>
        </p:nvGraphicFramePr>
        <p:xfrm>
          <a:off x="2049463" y="914400"/>
          <a:ext cx="36877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82"/>
          <p:cNvGraphicFramePr>
            <a:graphicFrameLocks noGrp="1"/>
          </p:cNvGraphicFramePr>
          <p:nvPr/>
        </p:nvGraphicFramePr>
        <p:xfrm>
          <a:off x="6575680" y="1295400"/>
          <a:ext cx="2796920" cy="533400"/>
        </p:xfrm>
        <a:graphic>
          <a:graphicData uri="http://schemas.openxmlformats.org/drawingml/2006/table">
            <a:tbl>
              <a:tblPr/>
              <a:tblGrid>
                <a:gridCol w="55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7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79"/>
          <p:cNvGraphicFramePr>
            <a:graphicFrameLocks noGrp="1"/>
          </p:cNvGraphicFramePr>
          <p:nvPr/>
        </p:nvGraphicFramePr>
        <p:xfrm>
          <a:off x="6651879" y="914400"/>
          <a:ext cx="2633662" cy="33744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82"/>
          <p:cNvGraphicFramePr>
            <a:graphicFrameLocks noGrp="1"/>
          </p:cNvGraphicFramePr>
          <p:nvPr/>
        </p:nvGraphicFramePr>
        <p:xfrm>
          <a:off x="2420960" y="2667000"/>
          <a:ext cx="7104041" cy="520320"/>
        </p:xfrm>
        <a:graphic>
          <a:graphicData uri="http://schemas.openxmlformats.org/drawingml/2006/table">
            <a:tbl>
              <a:tblPr/>
              <a:tblGrid>
                <a:gridCol w="59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21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79"/>
          <p:cNvGraphicFramePr>
            <a:graphicFrameLocks noGrp="1"/>
          </p:cNvGraphicFramePr>
          <p:nvPr/>
        </p:nvGraphicFramePr>
        <p:xfrm>
          <a:off x="2420957" y="2209800"/>
          <a:ext cx="7086597" cy="337440"/>
        </p:xfrm>
        <a:graphic>
          <a:graphicData uri="http://schemas.openxmlformats.org/drawingml/2006/table">
            <a:tbl>
              <a:tblPr/>
              <a:tblGrid>
                <a:gridCol w="590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69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ru-R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24034" y="428604"/>
            <a:ext cx="7715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I = 0; </a:t>
            </a:r>
          </a:p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J = 0;</a:t>
            </a:r>
          </a:p>
          <a:p>
            <a:pPr>
              <a:buFont typeface="Wingdings 2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 k = 0;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&lt;= N-1 &amp;&amp; j &lt;= N-1 ) </a:t>
            </a:r>
            <a:r>
              <a:rPr lang="en-US" b="1" dirty="0"/>
              <a:t>{ </a:t>
            </a:r>
          </a:p>
          <a:p>
            <a:pPr>
              <a:buFont typeface="Wingdings 2" pitchFamily="18" charset="2"/>
              <a:buNone/>
            </a:pPr>
            <a:r>
              <a:rPr lang="en-US" b="1" dirty="0"/>
              <a:t>   if</a:t>
            </a:r>
            <a:r>
              <a:rPr lang="en-US" dirty="0"/>
              <a:t> (arr1[</a:t>
            </a:r>
            <a:r>
              <a:rPr lang="en-US" dirty="0" err="1"/>
              <a:t>i</a:t>
            </a:r>
            <a:r>
              <a:rPr lang="en-US" dirty="0"/>
              <a:t>] &lt; arr2[j])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          {  arr3[k] = arr1[</a:t>
            </a:r>
            <a:r>
              <a:rPr lang="en-US" dirty="0" err="1"/>
              <a:t>i</a:t>
            </a:r>
            <a:r>
              <a:rPr lang="en-US" dirty="0"/>
              <a:t>]; </a:t>
            </a:r>
            <a:r>
              <a:rPr lang="en-US" dirty="0" err="1"/>
              <a:t>i</a:t>
            </a:r>
            <a:r>
              <a:rPr lang="en-US" dirty="0"/>
              <a:t>++ ;}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ru-RU" b="1" dirty="0"/>
              <a:t>            </a:t>
            </a:r>
            <a:r>
              <a:rPr lang="en-US" b="1" dirty="0"/>
              <a:t>else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             { arr3[k] = arr2[j]; j  + + ; }</a:t>
            </a:r>
            <a:endParaRPr lang="ru-RU" dirty="0"/>
          </a:p>
          <a:p>
            <a:pPr>
              <a:buFont typeface="Wingdings 2" pitchFamily="18" charset="2"/>
              <a:buNone/>
            </a:pPr>
            <a:r>
              <a:rPr lang="en-US" dirty="0"/>
              <a:t> k++ 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24034" y="3357563"/>
            <a:ext cx="4572000" cy="30839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&lt;= N-1 )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{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arr3[k] = arr1[</a:t>
            </a:r>
            <a:r>
              <a:rPr lang="en-US" dirty="0" err="1"/>
              <a:t>i</a:t>
            </a:r>
            <a:r>
              <a:rPr lang="en-US" dirty="0"/>
              <a:t>];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++;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k ++ 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</a:t>
            </a:r>
            <a:r>
              <a:rPr lang="en-US" b="1" dirty="0"/>
              <a:t>}</a:t>
            </a:r>
            <a:r>
              <a:rPr lang="en-US" dirty="0"/>
              <a:t>   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b="1" dirty="0"/>
              <a:t>while</a:t>
            </a:r>
            <a:r>
              <a:rPr lang="en-US" dirty="0"/>
              <a:t> (j &lt;= N-1)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arr3[k] = arr1[j];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j++;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 k++ ;</a:t>
            </a:r>
            <a:endParaRPr lang="ru-RU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dirty="0"/>
              <a:t>}  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F9888-0599-41CB-89E2-7B03A7B4074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14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ru-RU" sz="1000"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Масив</a:t>
            </a:r>
            <a:endParaRPr lang="ru-RU" sz="3000" dirty="0"/>
          </a:p>
        </p:txBody>
      </p:sp>
      <p:graphicFrame>
        <p:nvGraphicFramePr>
          <p:cNvPr id="8257" name="Group 65"/>
          <p:cNvGraphicFramePr>
            <a:graphicFrameLocks noGrp="1"/>
          </p:cNvGraphicFramePr>
          <p:nvPr/>
        </p:nvGraphicFramePr>
        <p:xfrm>
          <a:off x="2752725" y="2051050"/>
          <a:ext cx="6096000" cy="52032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4" name="Group 52"/>
          <p:cNvGraphicFramePr>
            <a:graphicFrameLocks noGrp="1"/>
          </p:cNvGraphicFramePr>
          <p:nvPr/>
        </p:nvGraphicFramePr>
        <p:xfrm>
          <a:off x="2773363" y="1517651"/>
          <a:ext cx="6096000" cy="50641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349501" y="1512888"/>
            <a:ext cx="6880225" cy="156686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17739" y="1019175"/>
            <a:ext cx="522287" cy="48895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en-US" sz="3200" dirty="0"/>
              <a:t>a</a:t>
            </a:r>
            <a:endParaRPr lang="ru-RU" sz="3200" dirty="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3050091" y="1020615"/>
            <a:ext cx="981656" cy="46384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ru-RU" sz="2400" dirty="0" err="1"/>
              <a:t>масив</a:t>
            </a:r>
            <a:endParaRPr lang="ru-RU" sz="2400" dirty="0"/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5299076" y="1414463"/>
            <a:ext cx="892175" cy="5334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2</a:t>
            </a:r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5081589" y="1925638"/>
            <a:ext cx="1404937" cy="7731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ru-RU" sz="3600"/>
              <a:t>15</a:t>
            </a:r>
          </a:p>
        </p:txBody>
      </p:sp>
      <p:sp>
        <p:nvSpPr>
          <p:cNvPr id="8251" name="AutoShape 59"/>
          <p:cNvSpPr>
            <a:spLocks noChangeArrowheads="1"/>
          </p:cNvSpPr>
          <p:nvPr/>
        </p:nvSpPr>
        <p:spPr bwMode="auto">
          <a:xfrm>
            <a:off x="7810512" y="714357"/>
            <a:ext cx="2459038" cy="998537"/>
          </a:xfrm>
          <a:prstGeom prst="wedgeRoundRectCallout">
            <a:avLst>
              <a:gd name="adj1" fmla="val -121403"/>
              <a:gd name="adj2" fmla="val 45866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НОМЕР </a:t>
            </a:r>
            <a:br>
              <a:rPr lang="ru-RU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  <a:p>
            <a:pPr algn="ctr">
              <a:defRPr/>
            </a:pPr>
            <a:r>
              <a:rPr lang="ru-RU" dirty="0"/>
              <a:t>(ІНДЕКС)</a:t>
            </a:r>
          </a:p>
        </p:txBody>
      </p:sp>
      <p:sp>
        <p:nvSpPr>
          <p:cNvPr id="8252" name="AutoShape 60"/>
          <p:cNvSpPr>
            <a:spLocks noChangeArrowheads="1"/>
          </p:cNvSpPr>
          <p:nvPr/>
        </p:nvSpPr>
        <p:spPr bwMode="auto">
          <a:xfrm>
            <a:off x="2803525" y="3198813"/>
            <a:ext cx="1036638" cy="476250"/>
          </a:xfrm>
          <a:prstGeom prst="wedgeRoundRectCallout">
            <a:avLst>
              <a:gd name="adj1" fmla="val 4213"/>
              <a:gd name="adj2" fmla="val -171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0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3" name="AutoShape 61"/>
          <p:cNvSpPr>
            <a:spLocks noChangeArrowheads="1"/>
          </p:cNvSpPr>
          <p:nvPr/>
        </p:nvSpPr>
        <p:spPr bwMode="auto">
          <a:xfrm>
            <a:off x="4019550" y="3198813"/>
            <a:ext cx="1036638" cy="476250"/>
          </a:xfrm>
          <a:prstGeom prst="wedgeRoundRectCallout">
            <a:avLst>
              <a:gd name="adj1" fmla="val 3597"/>
              <a:gd name="adj2" fmla="val -185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4" name="AutoShape 62"/>
          <p:cNvSpPr>
            <a:spLocks noChangeArrowheads="1"/>
          </p:cNvSpPr>
          <p:nvPr/>
        </p:nvSpPr>
        <p:spPr bwMode="auto">
          <a:xfrm>
            <a:off x="5235575" y="3198813"/>
            <a:ext cx="1036638" cy="476250"/>
          </a:xfrm>
          <a:prstGeom prst="wedgeRoundRectCallout">
            <a:avLst>
              <a:gd name="adj1" fmla="val 7731"/>
              <a:gd name="adj2" fmla="val -178333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2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5" name="AutoShape 63"/>
          <p:cNvSpPr>
            <a:spLocks noChangeArrowheads="1"/>
          </p:cNvSpPr>
          <p:nvPr/>
        </p:nvSpPr>
        <p:spPr bwMode="auto">
          <a:xfrm>
            <a:off x="6451600" y="3198813"/>
            <a:ext cx="1036638" cy="476250"/>
          </a:xfrm>
          <a:prstGeom prst="wedgeRoundRectCallout">
            <a:avLst>
              <a:gd name="adj1" fmla="val 1454"/>
              <a:gd name="adj2" fmla="val -18266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3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56" name="AutoShape 64"/>
          <p:cNvSpPr>
            <a:spLocks noChangeArrowheads="1"/>
          </p:cNvSpPr>
          <p:nvPr/>
        </p:nvSpPr>
        <p:spPr bwMode="auto">
          <a:xfrm>
            <a:off x="7669214" y="3198813"/>
            <a:ext cx="1036637" cy="476250"/>
          </a:xfrm>
          <a:prstGeom prst="wedgeRoundRectCallout">
            <a:avLst>
              <a:gd name="adj1" fmla="val 1454"/>
              <a:gd name="adj2" fmla="val -18500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4</a:t>
            </a:r>
            <a:r>
              <a:rPr lang="en-US" sz="2400" dirty="0">
                <a:latin typeface="Courier New" pitchFamily="49" charset="0"/>
              </a:rPr>
              <a:t>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8249" name="AutoShape 57"/>
          <p:cNvSpPr>
            <a:spLocks noChangeArrowheads="1"/>
          </p:cNvSpPr>
          <p:nvPr/>
        </p:nvSpPr>
        <p:spPr bwMode="auto">
          <a:xfrm>
            <a:off x="4881555" y="3143249"/>
            <a:ext cx="2352675" cy="841379"/>
          </a:xfrm>
          <a:prstGeom prst="wedgeRoundRectCallout">
            <a:avLst>
              <a:gd name="adj1" fmla="val -18218"/>
              <a:gd name="adj2" fmla="val -124889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/>
              <a:t>ЗНАЧЕННЯ </a:t>
            </a: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endParaRPr lang="ru-RU" dirty="0"/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5154613" y="4092576"/>
            <a:ext cx="1687512" cy="11207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4000" dirty="0">
                <a:latin typeface="Courier New" pitchFamily="49" charset="0"/>
              </a:rPr>
              <a:t>a[2]</a:t>
            </a:r>
            <a:endParaRPr lang="ru-RU" sz="4000" dirty="0">
              <a:latin typeface="Courier New" pitchFamily="49" charset="0"/>
            </a:endParaRPr>
          </a:p>
        </p:txBody>
      </p:sp>
      <p:sp>
        <p:nvSpPr>
          <p:cNvPr id="8259" name="AutoShape 67"/>
          <p:cNvSpPr>
            <a:spLocks noChangeArrowheads="1"/>
          </p:cNvSpPr>
          <p:nvPr/>
        </p:nvSpPr>
        <p:spPr bwMode="auto">
          <a:xfrm>
            <a:off x="7453322" y="4029075"/>
            <a:ext cx="2840038" cy="801688"/>
          </a:xfrm>
          <a:prstGeom prst="wedgeRoundRectCallout">
            <a:avLst>
              <a:gd name="adj1" fmla="val -81863"/>
              <a:gd name="adj2" fmla="val 2909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НОМЕР (ІНДЕКС) </a:t>
            </a:r>
            <a:br>
              <a:rPr lang="ru-RU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en-US" dirty="0"/>
              <a:t>: 2</a:t>
            </a:r>
            <a:endParaRPr lang="ru-RU" dirty="0"/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2024034" y="4143381"/>
            <a:ext cx="2941638" cy="714375"/>
          </a:xfrm>
          <a:prstGeom prst="wedgeRoundRectCallout">
            <a:avLst>
              <a:gd name="adj1" fmla="val 60925"/>
              <a:gd name="adj2" fmla="val 13122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/>
              <a:t>ЗНАЧЕННЯ</a:t>
            </a:r>
            <a:r>
              <a:rPr lang="ru-RU" dirty="0"/>
              <a:t> </a:t>
            </a:r>
            <a:br>
              <a:rPr lang="en-US" dirty="0"/>
            </a:br>
            <a:r>
              <a:rPr lang="ru-RU" dirty="0" err="1"/>
              <a:t>елементу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en-US" dirty="0"/>
              <a:t>: 1</a:t>
            </a:r>
            <a:r>
              <a:rPr lang="ru-RU" dirty="0"/>
              <a:t>5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>
            <a:off x="5170489" y="4081463"/>
            <a:ext cx="1654175" cy="1143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>
            <a:off x="5878514" y="4354514"/>
            <a:ext cx="511175" cy="611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ru-RU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24035" y="5286385"/>
            <a:ext cx="8228013" cy="663575"/>
            <a:chOff x="350" y="3436"/>
            <a:chExt cx="5183" cy="418"/>
          </a:xfrm>
        </p:grpSpPr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644" y="3503"/>
              <a:ext cx="4889" cy="291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ru-RU" sz="2400" dirty="0"/>
                <a:t>  </a:t>
              </a:r>
              <a:r>
                <a:rPr lang="ru-RU" sz="2400" dirty="0" err="1"/>
                <a:t>Нумерація</a:t>
              </a:r>
              <a:r>
                <a:rPr lang="ru-RU" sz="2400" dirty="0"/>
                <a:t> </a:t>
              </a:r>
              <a:r>
                <a:rPr lang="ru-RU" sz="2400" dirty="0" err="1"/>
                <a:t>елементів</a:t>
              </a:r>
              <a:r>
                <a:rPr lang="ru-RU" sz="2400" dirty="0"/>
                <a:t> </a:t>
              </a:r>
              <a:r>
                <a:rPr lang="ru-RU" sz="2400" dirty="0" err="1"/>
                <a:t>масиву</a:t>
              </a:r>
              <a:r>
                <a:rPr lang="ru-RU" sz="2400" dirty="0"/>
                <a:t> в </a:t>
              </a:r>
              <a:r>
                <a:rPr lang="en-US" sz="2400" dirty="0"/>
                <a:t>Java </a:t>
              </a:r>
              <a:r>
                <a:rPr lang="ru-RU" sz="2400" dirty="0" err="1"/>
                <a:t>починаєтся</a:t>
              </a:r>
              <a:r>
                <a:rPr lang="ru-RU" sz="2400" dirty="0"/>
                <a:t> з  </a:t>
              </a:r>
              <a:r>
                <a:rPr lang="ru-RU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НУЛЯ</a:t>
              </a:r>
              <a:r>
                <a:rPr lang="ru-RU" sz="2400" dirty="0"/>
                <a:t>!</a:t>
              </a:r>
            </a:p>
          </p:txBody>
        </p:sp>
        <p:sp>
          <p:nvSpPr>
            <p:cNvPr id="6189" name="Oval 73"/>
            <p:cNvSpPr>
              <a:spLocks noChangeArrowheads="1"/>
            </p:cNvSpPr>
            <p:nvPr/>
          </p:nvSpPr>
          <p:spPr bwMode="auto">
            <a:xfrm>
              <a:off x="350" y="34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5" grpId="0" animBg="1"/>
      <p:bldP spid="8245" grpId="1" animBg="1"/>
      <p:bldP spid="8246" grpId="0" animBg="1"/>
      <p:bldP spid="8247" grpId="0"/>
      <p:bldP spid="8250" grpId="0" animBg="1"/>
      <p:bldP spid="8250" grpId="1" animBg="1"/>
      <p:bldP spid="8248" grpId="0" animBg="1"/>
      <p:bldP spid="8248" grpId="1" animBg="1"/>
      <p:bldP spid="8251" grpId="0" animBg="1"/>
      <p:bldP spid="8251" grpId="1" animBg="1"/>
      <p:bldP spid="8252" grpId="0" animBg="1"/>
      <p:bldP spid="8253" grpId="0" animBg="1"/>
      <p:bldP spid="8254" grpId="0" animBg="1"/>
      <p:bldP spid="8255" grpId="0" animBg="1"/>
      <p:bldP spid="8256" grpId="0" animBg="1"/>
      <p:bldP spid="8249" grpId="0" animBg="1"/>
      <p:bldP spid="8249" grpId="1" animBg="1"/>
      <p:bldP spid="8258" grpId="0"/>
      <p:bldP spid="8259" grpId="0" animBg="1"/>
      <p:bldP spid="8260" grpId="0" animBg="1"/>
      <p:bldP spid="8261" grpId="0" animBg="1"/>
      <p:bldP spid="8262" grpId="0" animBg="1"/>
      <p:bldP spid="826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D9327-360A-44D0-B2F3-7D85E4A8EE05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Частина четверта.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uk-UA" sz="8000" b="1" dirty="0">
                <a:solidFill>
                  <a:schemeClr val="accent4">
                    <a:lumMod val="50000"/>
                  </a:schemeClr>
                </a:solidFill>
              </a:rPr>
              <a:t>Сортування</a:t>
            </a:r>
          </a:p>
        </p:txBody>
      </p:sp>
    </p:spTree>
    <p:extLst>
      <p:ext uri="{BB962C8B-B14F-4D97-AF65-F5344CB8AC3E}">
        <p14:creationId xmlns:p14="http://schemas.microsoft.com/office/powerpoint/2010/main" val="112251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BB990-6052-47BF-8FAC-BE22B6F47BF8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07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1919288" y="188914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endParaRPr lang="ru-RU" sz="3000" dirty="0"/>
          </a:p>
        </p:txBody>
      </p:sp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1893888" y="849313"/>
            <a:ext cx="8420100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Сортування</a:t>
            </a:r>
            <a:r>
              <a:rPr lang="ru-RU" sz="2400" dirty="0">
                <a:solidFill>
                  <a:srgbClr val="3333FF"/>
                </a:solidFill>
              </a:rPr>
              <a:t> </a:t>
            </a:r>
            <a:r>
              <a:rPr lang="ru-RU" sz="2400" dirty="0"/>
              <a:t>– </a:t>
            </a:r>
            <a:r>
              <a:rPr lang="ru-RU" sz="2400" dirty="0" err="1"/>
              <a:t>це</a:t>
            </a:r>
            <a:r>
              <a:rPr lang="ru-RU" sz="2400" dirty="0"/>
              <a:t> </a:t>
            </a:r>
            <a:r>
              <a:rPr lang="ru-RU" sz="2400" dirty="0" err="1"/>
              <a:t>впорядкування</a:t>
            </a:r>
            <a:r>
              <a:rPr lang="ru-RU" sz="2400" dirty="0"/>
              <a:t> </a:t>
            </a:r>
            <a:r>
              <a:rPr lang="ru-RU" sz="2400" dirty="0" err="1"/>
              <a:t>елементів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</a:t>
            </a:r>
            <a:r>
              <a:rPr lang="ru-RU" sz="2400" dirty="0" err="1"/>
              <a:t>зазначеному</a:t>
            </a:r>
            <a:r>
              <a:rPr lang="ru-RU" sz="2400" dirty="0"/>
              <a:t> порядку (за </a:t>
            </a:r>
            <a:r>
              <a:rPr lang="ru-RU" sz="2400" dirty="0" err="1"/>
              <a:t>зростанням</a:t>
            </a:r>
            <a:r>
              <a:rPr lang="ru-RU" sz="2400" dirty="0"/>
              <a:t>, </a:t>
            </a:r>
            <a:r>
              <a:rPr lang="ru-RU" sz="2400" dirty="0" err="1"/>
              <a:t>спаданням</a:t>
            </a:r>
            <a:r>
              <a:rPr lang="ru-RU" sz="2400" dirty="0"/>
              <a:t>, за </a:t>
            </a:r>
            <a:r>
              <a:rPr lang="ru-RU" sz="2400" dirty="0" err="1"/>
              <a:t>останньою</a:t>
            </a:r>
            <a:r>
              <a:rPr lang="ru-RU" sz="2400" dirty="0"/>
              <a:t> цифрою, за сумою </a:t>
            </a:r>
            <a:r>
              <a:rPr lang="ru-RU" sz="2400" dirty="0" err="1"/>
              <a:t>дільників</a:t>
            </a:r>
            <a:r>
              <a:rPr lang="ru-RU" sz="2400" dirty="0"/>
              <a:t> і т. д.).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Завдання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  <a:r>
              <a:rPr lang="ru-RU" sz="2400" dirty="0" err="1"/>
              <a:t>переставити</a:t>
            </a:r>
            <a:r>
              <a:rPr lang="ru-RU" sz="2400" dirty="0"/>
              <a:t> </a:t>
            </a:r>
            <a:r>
              <a:rPr lang="ru-RU" sz="2400" dirty="0" err="1"/>
              <a:t>елементу</a:t>
            </a:r>
            <a:r>
              <a:rPr lang="ru-RU" sz="2400" dirty="0"/>
              <a:t> </a:t>
            </a:r>
            <a:r>
              <a:rPr lang="ru-RU" sz="2400" dirty="0" err="1"/>
              <a:t>масиву</a:t>
            </a:r>
            <a:r>
              <a:rPr lang="ru-RU" sz="2400" dirty="0"/>
              <a:t> в порядку </a:t>
            </a:r>
            <a:r>
              <a:rPr lang="ru-RU" sz="2400" dirty="0" err="1"/>
              <a:t>зростання</a:t>
            </a:r>
            <a:r>
              <a:rPr lang="ru-RU" sz="2400" dirty="0"/>
              <a:t>.</a:t>
            </a:r>
          </a:p>
          <a:p>
            <a:pPr marL="176213" indent="-176213">
              <a:spcBef>
                <a:spcPct val="15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Алгоритми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  <a:p>
            <a:pPr marL="355600" lvl="1">
              <a:spcBef>
                <a:spcPct val="15000"/>
              </a:spcBef>
            </a:pPr>
            <a:r>
              <a:rPr lang="ru-RU" sz="2000" dirty="0" err="1"/>
              <a:t>прості</a:t>
            </a:r>
            <a:r>
              <a:rPr lang="ru-RU" sz="2000" dirty="0"/>
              <a:t> та </a:t>
            </a:r>
            <a:r>
              <a:rPr lang="ru-RU" sz="2000" dirty="0" err="1"/>
              <a:t>зрозумілі</a:t>
            </a:r>
            <a:r>
              <a:rPr lang="ru-RU" sz="2000" dirty="0"/>
              <a:t>, але </a:t>
            </a:r>
            <a:r>
              <a:rPr lang="ru-RU" sz="2000" dirty="0" err="1"/>
              <a:t>неефективні</a:t>
            </a:r>
            <a:r>
              <a:rPr lang="ru-RU" sz="2000" dirty="0"/>
              <a:t> для великих </a:t>
            </a:r>
            <a:r>
              <a:rPr lang="ru-RU" sz="2000" dirty="0" err="1"/>
              <a:t>масивів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метод </a:t>
            </a:r>
            <a:r>
              <a:rPr lang="ru-RU" sz="2000" dirty="0" err="1"/>
              <a:t>бульбашкового</a:t>
            </a:r>
            <a:r>
              <a:rPr lang="ru-RU" sz="2000" dirty="0"/>
              <a:t> сорту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метод </a:t>
            </a:r>
            <a:r>
              <a:rPr lang="ru-RU" sz="2000" dirty="0" err="1"/>
              <a:t>сортування</a:t>
            </a:r>
            <a:r>
              <a:rPr lang="ru-RU" sz="2000" dirty="0"/>
              <a:t> </a:t>
            </a:r>
            <a:r>
              <a:rPr lang="ru-RU" sz="2000" dirty="0" err="1"/>
              <a:t>вибором</a:t>
            </a:r>
            <a:endParaRPr lang="ru-RU" sz="2000" dirty="0"/>
          </a:p>
          <a:p>
            <a:pPr marL="355600" lvl="1">
              <a:spcBef>
                <a:spcPct val="15000"/>
              </a:spcBef>
            </a:pPr>
            <a:r>
              <a:rPr lang="ru-RU" sz="2000" dirty="0" err="1"/>
              <a:t>складні</a:t>
            </a:r>
            <a:r>
              <a:rPr lang="ru-RU" sz="2000" dirty="0"/>
              <a:t>, але </a:t>
            </a:r>
            <a:r>
              <a:rPr lang="ru-RU" sz="2000" dirty="0" err="1"/>
              <a:t>ефективні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/>
              <a:t>"</a:t>
            </a:r>
            <a:r>
              <a:rPr lang="ru-RU" sz="2000" dirty="0" err="1"/>
              <a:t>швидке</a:t>
            </a:r>
            <a:r>
              <a:rPr lang="ru-RU" sz="2000" dirty="0"/>
              <a:t> </a:t>
            </a:r>
            <a:r>
              <a:rPr lang="ru-RU" sz="2000" dirty="0" err="1"/>
              <a:t>сортування</a:t>
            </a:r>
            <a:r>
              <a:rPr lang="ru-RU" sz="2000" dirty="0"/>
              <a:t>" (</a:t>
            </a:r>
            <a:r>
              <a:rPr lang="en-US" sz="2000" dirty="0"/>
              <a:t>Quick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сортування</a:t>
            </a:r>
            <a:r>
              <a:rPr lang="ru-RU" sz="2000" dirty="0"/>
              <a:t> "кучею" (</a:t>
            </a:r>
            <a:r>
              <a:rPr lang="en-US" sz="2000" dirty="0"/>
              <a:t>Heap Sort)</a:t>
            </a:r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сортування</a:t>
            </a:r>
            <a:r>
              <a:rPr lang="ru-RU" sz="2000" dirty="0"/>
              <a:t> </a:t>
            </a:r>
            <a:r>
              <a:rPr lang="ru-RU" sz="2000" dirty="0" err="1"/>
              <a:t>злиттям</a:t>
            </a:r>
            <a:endParaRPr lang="ru-RU" sz="2000" dirty="0"/>
          </a:p>
          <a:p>
            <a:pPr marL="627063" lvl="1" indent="-271463">
              <a:spcBef>
                <a:spcPct val="15000"/>
              </a:spcBef>
              <a:buFontTx/>
              <a:buChar char="•"/>
            </a:pPr>
            <a:r>
              <a:rPr lang="ru-RU" sz="2000" dirty="0" err="1"/>
              <a:t>пірамідальне</a:t>
            </a:r>
            <a:r>
              <a:rPr lang="ru-RU" sz="2000" dirty="0"/>
              <a:t> </a:t>
            </a:r>
            <a:r>
              <a:rPr lang="ru-RU" sz="2000" dirty="0" err="1"/>
              <a:t>сортування</a:t>
            </a:r>
            <a:endParaRPr lang="en-US" sz="2000" dirty="0"/>
          </a:p>
        </p:txBody>
      </p:sp>
      <p:sp>
        <p:nvSpPr>
          <p:cNvPr id="393223" name="AutoShape 7"/>
          <p:cNvSpPr>
            <a:spLocks noChangeArrowheads="1"/>
          </p:cNvSpPr>
          <p:nvPr/>
        </p:nvSpPr>
        <p:spPr bwMode="auto">
          <a:xfrm>
            <a:off x="8551863" y="2626520"/>
            <a:ext cx="2262187" cy="403225"/>
          </a:xfrm>
          <a:prstGeom prst="wedgeRoundRectCallout">
            <a:avLst>
              <a:gd name="adj1" fmla="val -45324"/>
              <a:gd name="adj2" fmla="val 91440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/>
              <a:t>складність</a:t>
            </a:r>
            <a:r>
              <a:rPr lang="ru-RU" sz="2000" dirty="0"/>
              <a:t>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i="1" baseline="30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</a:endParaRPr>
          </a:p>
        </p:txBody>
      </p:sp>
      <p:sp>
        <p:nvSpPr>
          <p:cNvPr id="393224" name="AutoShape 8"/>
          <p:cNvSpPr>
            <a:spLocks noChangeArrowheads="1"/>
          </p:cNvSpPr>
          <p:nvPr/>
        </p:nvSpPr>
        <p:spPr bwMode="auto">
          <a:xfrm>
            <a:off x="5730875" y="3610465"/>
            <a:ext cx="2771775" cy="342409"/>
          </a:xfrm>
          <a:prstGeom prst="wedgeRoundRectCallout">
            <a:avLst>
              <a:gd name="adj1" fmla="val -52634"/>
              <a:gd name="adj2" fmla="val 126787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sz="2000" dirty="0" err="1"/>
              <a:t>складність</a:t>
            </a:r>
            <a:r>
              <a:rPr lang="ru-RU" sz="2000" dirty="0"/>
              <a:t>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</a:rPr>
              <a:t>N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439025" y="4740276"/>
            <a:ext cx="2986088" cy="1966913"/>
            <a:chOff x="3726" y="2986"/>
            <a:chExt cx="1881" cy="1239"/>
          </a:xfrm>
        </p:grpSpPr>
        <p:sp>
          <p:nvSpPr>
            <p:cNvPr id="30736" name="Line 9"/>
            <p:cNvSpPr>
              <a:spLocks noChangeShapeType="1"/>
            </p:cNvSpPr>
            <p:nvPr/>
          </p:nvSpPr>
          <p:spPr bwMode="auto">
            <a:xfrm flipV="1">
              <a:off x="4202" y="2998"/>
              <a:ext cx="0" cy="1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4073" y="4032"/>
              <a:ext cx="15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auto">
            <a:xfrm>
              <a:off x="3726" y="2986"/>
              <a:ext cx="45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ru-RU" sz="1400" dirty="0"/>
                <a:t>час</a:t>
              </a:r>
            </a:p>
          </p:txBody>
        </p:sp>
        <p:sp>
          <p:nvSpPr>
            <p:cNvPr id="30739" name="Rectangle 13"/>
            <p:cNvSpPr>
              <a:spLocks noChangeArrowheads="1"/>
            </p:cNvSpPr>
            <p:nvPr/>
          </p:nvSpPr>
          <p:spPr bwMode="auto">
            <a:xfrm>
              <a:off x="5402" y="4055"/>
              <a:ext cx="189" cy="1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sz="1400"/>
                <a:t>N</a:t>
              </a:r>
              <a:endParaRPr lang="ru-RU" sz="1400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8194675" y="4692650"/>
            <a:ext cx="1962150" cy="1708150"/>
            <a:chOff x="4202" y="2956"/>
            <a:chExt cx="1236" cy="1076"/>
          </a:xfrm>
        </p:grpSpPr>
        <p:sp>
          <p:nvSpPr>
            <p:cNvPr id="30734" name="Freeform 14"/>
            <p:cNvSpPr>
              <a:spLocks/>
            </p:cNvSpPr>
            <p:nvPr/>
          </p:nvSpPr>
          <p:spPr bwMode="auto">
            <a:xfrm>
              <a:off x="4202" y="2968"/>
              <a:ext cx="1217" cy="1064"/>
            </a:xfrm>
            <a:custGeom>
              <a:avLst/>
              <a:gdLst>
                <a:gd name="T0" fmla="*/ 0 w 1217"/>
                <a:gd name="T1" fmla="*/ 1064 h 1064"/>
                <a:gd name="T2" fmla="*/ 271 w 1217"/>
                <a:gd name="T3" fmla="*/ 1029 h 1064"/>
                <a:gd name="T4" fmla="*/ 612 w 1217"/>
                <a:gd name="T5" fmla="*/ 941 h 1064"/>
                <a:gd name="T6" fmla="*/ 923 w 1217"/>
                <a:gd name="T7" fmla="*/ 711 h 1064"/>
                <a:gd name="T8" fmla="*/ 1123 w 1217"/>
                <a:gd name="T9" fmla="*/ 382 h 1064"/>
                <a:gd name="T10" fmla="*/ 1217 w 1217"/>
                <a:gd name="T11" fmla="*/ 0 h 10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7"/>
                <a:gd name="T19" fmla="*/ 0 h 1064"/>
                <a:gd name="T20" fmla="*/ 1217 w 1217"/>
                <a:gd name="T21" fmla="*/ 1064 h 10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7" h="1064">
                  <a:moveTo>
                    <a:pt x="0" y="1064"/>
                  </a:moveTo>
                  <a:cubicBezTo>
                    <a:pt x="0" y="1064"/>
                    <a:pt x="220" y="1040"/>
                    <a:pt x="271" y="1029"/>
                  </a:cubicBezTo>
                  <a:cubicBezTo>
                    <a:pt x="322" y="1018"/>
                    <a:pt x="480" y="998"/>
                    <a:pt x="612" y="941"/>
                  </a:cubicBezTo>
                  <a:cubicBezTo>
                    <a:pt x="744" y="884"/>
                    <a:pt x="838" y="804"/>
                    <a:pt x="923" y="711"/>
                  </a:cubicBezTo>
                  <a:cubicBezTo>
                    <a:pt x="1008" y="618"/>
                    <a:pt x="1074" y="500"/>
                    <a:pt x="1123" y="382"/>
                  </a:cubicBezTo>
                  <a:cubicBezTo>
                    <a:pt x="1172" y="264"/>
                    <a:pt x="1198" y="80"/>
                    <a:pt x="121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4838" y="2956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 baseline="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216900" y="5429250"/>
            <a:ext cx="2203450" cy="971550"/>
            <a:chOff x="4216" y="3420"/>
            <a:chExt cx="1388" cy="612"/>
          </a:xfrm>
        </p:grpSpPr>
        <p:sp>
          <p:nvSpPr>
            <p:cNvPr id="30731" name="Freeform 18"/>
            <p:cNvSpPr>
              <a:spLocks/>
            </p:cNvSpPr>
            <p:nvPr/>
          </p:nvSpPr>
          <p:spPr bwMode="auto">
            <a:xfrm>
              <a:off x="4216" y="3778"/>
              <a:ext cx="1388" cy="254"/>
            </a:xfrm>
            <a:custGeom>
              <a:avLst/>
              <a:gdLst>
                <a:gd name="T0" fmla="*/ 0 w 1376"/>
                <a:gd name="T1" fmla="*/ 254 h 254"/>
                <a:gd name="T2" fmla="*/ 516 w 1376"/>
                <a:gd name="T3" fmla="*/ 194 h 254"/>
                <a:gd name="T4" fmla="*/ 1014 w 1376"/>
                <a:gd name="T5" fmla="*/ 112 h 254"/>
                <a:gd name="T6" fmla="*/ 1309 w 1376"/>
                <a:gd name="T7" fmla="*/ 56 h 254"/>
                <a:gd name="T8" fmla="*/ 1581 w 1376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"/>
                <a:gd name="T16" fmla="*/ 0 h 254"/>
                <a:gd name="T17" fmla="*/ 1376 w 1376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" h="254">
                  <a:moveTo>
                    <a:pt x="0" y="254"/>
                  </a:moveTo>
                  <a:lnTo>
                    <a:pt x="452" y="194"/>
                  </a:lnTo>
                  <a:lnTo>
                    <a:pt x="882" y="112"/>
                  </a:lnTo>
                  <a:cubicBezTo>
                    <a:pt x="997" y="89"/>
                    <a:pt x="1058" y="75"/>
                    <a:pt x="1140" y="56"/>
                  </a:cubicBezTo>
                  <a:cubicBezTo>
                    <a:pt x="1223" y="34"/>
                    <a:pt x="1327" y="12"/>
                    <a:pt x="1376" y="0"/>
                  </a:cubicBezTo>
                </a:path>
              </a:pathLst>
            </a:custGeom>
            <a:noFill/>
            <a:ln w="25400">
              <a:solidFill>
                <a:srgbClr val="3333FF"/>
              </a:solidFill>
              <a:round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30732" name="Rectangle 20"/>
            <p:cNvSpPr>
              <a:spLocks noChangeArrowheads="1"/>
            </p:cNvSpPr>
            <p:nvPr/>
          </p:nvSpPr>
          <p:spPr bwMode="auto">
            <a:xfrm>
              <a:off x="4427" y="3420"/>
              <a:ext cx="600" cy="2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O(</a:t>
              </a:r>
              <a:r>
                <a:rPr lang="en-US" i="1">
                  <a:latin typeface="Times New Roman" pitchFamily="18" charset="0"/>
                </a:rPr>
                <a:t>N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·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log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>
                  <a:latin typeface="Times New Roman" pitchFamily="18" charset="0"/>
                </a:rPr>
                <a:t>)</a:t>
              </a:r>
              <a:endParaRPr lang="ru-RU">
                <a:latin typeface="Times New Roman" pitchFamily="18" charset="0"/>
              </a:endParaRPr>
            </a:p>
          </p:txBody>
        </p:sp>
        <p:sp>
          <p:nvSpPr>
            <p:cNvPr id="30733" name="Freeform 23"/>
            <p:cNvSpPr>
              <a:spLocks/>
            </p:cNvSpPr>
            <p:nvPr/>
          </p:nvSpPr>
          <p:spPr bwMode="auto">
            <a:xfrm>
              <a:off x="4396" y="3644"/>
              <a:ext cx="953" cy="188"/>
            </a:xfrm>
            <a:custGeom>
              <a:avLst/>
              <a:gdLst>
                <a:gd name="T0" fmla="*/ 0 w 953"/>
                <a:gd name="T1" fmla="*/ 0 h 188"/>
                <a:gd name="T2" fmla="*/ 641 w 953"/>
                <a:gd name="T3" fmla="*/ 0 h 188"/>
                <a:gd name="T4" fmla="*/ 953 w 953"/>
                <a:gd name="T5" fmla="*/ 188 h 188"/>
                <a:gd name="T6" fmla="*/ 0 60000 65536"/>
                <a:gd name="T7" fmla="*/ 0 60000 65536"/>
                <a:gd name="T8" fmla="*/ 0 60000 65536"/>
                <a:gd name="T9" fmla="*/ 0 w 953"/>
                <a:gd name="T10" fmla="*/ 0 h 188"/>
                <a:gd name="T11" fmla="*/ 953 w 953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53" h="188">
                  <a:moveTo>
                    <a:pt x="0" y="0"/>
                  </a:moveTo>
                  <a:lnTo>
                    <a:pt x="641" y="0"/>
                  </a:lnTo>
                  <a:lnTo>
                    <a:pt x="953" y="1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/>
      <p:bldP spid="393223" grpId="0" animBg="1"/>
      <p:bldP spid="3932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BB2B93-F50C-4BA5-8E2E-1CB220A188D8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32771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ru-RU" sz="3000" dirty="0"/>
              <a:t> (1-ий </a:t>
            </a:r>
            <a:r>
              <a:rPr lang="ru-RU" sz="3000" dirty="0" err="1"/>
              <a:t>прохід</a:t>
            </a:r>
            <a:r>
              <a:rPr lang="ru-RU" sz="3000" dirty="0"/>
              <a:t>)</a:t>
            </a:r>
          </a:p>
        </p:txBody>
      </p:sp>
      <p:graphicFrame>
        <p:nvGraphicFramePr>
          <p:cNvPr id="397433" name="Group 121"/>
          <p:cNvGraphicFramePr>
            <a:graphicFrameLocks noGrp="1"/>
          </p:cNvGraphicFramePr>
          <p:nvPr/>
        </p:nvGraphicFramePr>
        <p:xfrm>
          <a:off x="2868614" y="1392238"/>
          <a:ext cx="903383" cy="3211200"/>
        </p:xfrm>
        <a:graphic>
          <a:graphicData uri="http://schemas.openxmlformats.org/drawingml/2006/table">
            <a:tbl>
              <a:tblPr/>
              <a:tblGrid>
                <a:gridCol w="903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  <a:endParaRPr kumimoji="0" lang="ru-RU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ru-RU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97435" name="Group 123"/>
          <p:cNvGraphicFramePr>
            <a:graphicFrameLocks noGrp="1"/>
          </p:cNvGraphicFramePr>
          <p:nvPr/>
        </p:nvGraphicFramePr>
        <p:xfrm>
          <a:off x="1898650" y="1382713"/>
          <a:ext cx="887490" cy="3222340"/>
        </p:xfrm>
        <a:graphic>
          <a:graphicData uri="http://schemas.openxmlformats.org/drawingml/2006/table">
            <a:tbl>
              <a:tblPr/>
              <a:tblGrid>
                <a:gridCol w="88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6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376" name="Oval 64"/>
          <p:cNvSpPr>
            <a:spLocks noChangeArrowheads="1"/>
          </p:cNvSpPr>
          <p:nvPr/>
        </p:nvSpPr>
        <p:spPr bwMode="auto">
          <a:xfrm>
            <a:off x="2811464" y="3257550"/>
            <a:ext cx="993775" cy="13922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7377" name="Oval 65"/>
          <p:cNvSpPr>
            <a:spLocks noChangeArrowheads="1"/>
          </p:cNvSpPr>
          <p:nvPr/>
        </p:nvSpPr>
        <p:spPr bwMode="auto">
          <a:xfrm>
            <a:off x="2803526" y="1336675"/>
            <a:ext cx="1001713" cy="141763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97378" name="Rectangle 66"/>
          <p:cNvSpPr>
            <a:spLocks noChangeArrowheads="1"/>
          </p:cNvSpPr>
          <p:nvPr/>
        </p:nvSpPr>
        <p:spPr bwMode="auto">
          <a:xfrm>
            <a:off x="3975100" y="930276"/>
            <a:ext cx="6427788" cy="12414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/>
          <a:lstStyle/>
          <a:p>
            <a:r>
              <a:rPr lang="ru-RU" sz="2400" dirty="0" err="1"/>
              <a:t>порівнюються</a:t>
            </a:r>
            <a:r>
              <a:rPr lang="ru-RU" sz="2400" dirty="0"/>
              <a:t> пари</a:t>
            </a:r>
          </a:p>
          <a:p>
            <a:pPr>
              <a:spcBef>
                <a:spcPct val="25000"/>
              </a:spcBef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a[0]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</a:t>
            </a:r>
            <a:r>
              <a:rPr lang="ru-RU" sz="2400" dirty="0">
                <a:latin typeface="Courier New" pitchFamily="49" charset="0"/>
              </a:rPr>
              <a:t>1</a:t>
            </a:r>
            <a:r>
              <a:rPr lang="en-US" sz="2400" dirty="0">
                <a:latin typeface="Courier New" pitchFamily="49" charset="0"/>
              </a:rPr>
              <a:t>], 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25000"/>
              </a:spcBef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a[1]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a[2]</a:t>
            </a:r>
          </a:p>
          <a:p>
            <a:r>
              <a:rPr lang="en-US" sz="2400" dirty="0">
                <a:latin typeface="Courier New" pitchFamily="49" charset="0"/>
              </a:rPr>
              <a:t>  …</a:t>
            </a:r>
          </a:p>
          <a:p>
            <a:r>
              <a:rPr lang="en-US" sz="2400" dirty="0">
                <a:latin typeface="Courier New" pitchFamily="49" charset="0"/>
              </a:rPr>
              <a:t>  a[n-2]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a[n-1]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380" name="Rectangle 68"/>
          <p:cNvSpPr>
            <a:spLocks noChangeArrowheads="1"/>
          </p:cNvSpPr>
          <p:nvPr/>
        </p:nvSpPr>
        <p:spPr bwMode="auto">
          <a:xfrm>
            <a:off x="7546976" y="1873250"/>
            <a:ext cx="2762593" cy="463846"/>
          </a:xfrm>
          <a:prstGeom prst="rect">
            <a:avLst/>
          </a:prstGeom>
          <a:solidFill>
            <a:srgbClr val="E6E6FF"/>
          </a:solidFill>
          <a:ln w="12700">
            <a:solidFill>
              <a:schemeClr val="accent2"/>
            </a:solidFill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 a[j] </a:t>
            </a:r>
            <a:r>
              <a:rPr lang="ru-RU" sz="2400" dirty="0">
                <a:latin typeface="Courier New" pitchFamily="49" charset="0"/>
              </a:rPr>
              <a:t>и </a:t>
            </a:r>
            <a:r>
              <a:rPr lang="en-US" sz="2400" dirty="0">
                <a:latin typeface="Courier New" pitchFamily="49" charset="0"/>
              </a:rPr>
              <a:t>a[j+1]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381" name="Rectangle 69"/>
          <p:cNvSpPr>
            <a:spLocks noChangeArrowheads="1"/>
          </p:cNvSpPr>
          <p:nvPr/>
        </p:nvSpPr>
        <p:spPr bwMode="auto">
          <a:xfrm>
            <a:off x="4386264" y="3262314"/>
            <a:ext cx="5521325" cy="2708275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for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(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j</a:t>
            </a:r>
            <a:r>
              <a:rPr lang="en-US" sz="2400" dirty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=</a:t>
            </a:r>
            <a:r>
              <a:rPr lang="en-US" sz="2400" dirty="0">
                <a:solidFill>
                  <a:srgbClr val="3333FF"/>
                </a:solidFill>
              </a:rPr>
              <a:t> 0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; j</a:t>
            </a:r>
            <a:r>
              <a:rPr lang="en-US" sz="2400" dirty="0">
                <a:solidFill>
                  <a:srgbClr val="3333FF"/>
                </a:solidFill>
              </a:rPr>
              <a:t> &lt;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n-1 ; j++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a[j] &gt; a[j+1] ) {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c = a[j];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a[j] = a[j+1]; 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a[j+1] = c;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}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7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73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7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76" grpId="0" animBg="1"/>
      <p:bldP spid="397376" grpId="1" animBg="1"/>
      <p:bldP spid="397377" grpId="0" animBg="1"/>
      <p:bldP spid="397378" grpId="0" autoUpdateAnimBg="0"/>
      <p:bldP spid="397380" grpId="0" animBg="1" autoUpdateAnimBg="0"/>
      <p:bldP spid="397381" grpId="0" build="p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0818D-2731-4386-819C-CCFAF53910DC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33795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ru-RU" sz="3000" dirty="0"/>
              <a:t> (</a:t>
            </a:r>
            <a:r>
              <a:rPr lang="ru-RU" sz="3000" dirty="0" err="1"/>
              <a:t>наступні</a:t>
            </a:r>
            <a:r>
              <a:rPr lang="ru-RU" sz="3000" dirty="0"/>
              <a:t> проходи)</a:t>
            </a:r>
          </a:p>
        </p:txBody>
      </p:sp>
      <p:sp>
        <p:nvSpPr>
          <p:cNvPr id="33797" name="Rectangle 70"/>
          <p:cNvSpPr>
            <a:spLocks noChangeArrowheads="1"/>
          </p:cNvSpPr>
          <p:nvPr/>
        </p:nvSpPr>
        <p:spPr bwMode="auto">
          <a:xfrm>
            <a:off x="2098676" y="914400"/>
            <a:ext cx="1558925" cy="4587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sz="2400" dirty="0"/>
              <a:t>2</a:t>
            </a:r>
            <a:r>
              <a:rPr lang="ru-RU" sz="2400" dirty="0"/>
              <a:t>-</a:t>
            </a:r>
            <a:r>
              <a:rPr lang="ru-RU" sz="2400" dirty="0" err="1"/>
              <a:t>ий</a:t>
            </a:r>
            <a:r>
              <a:rPr lang="ru-RU" sz="2400" dirty="0"/>
              <a:t> </a:t>
            </a:r>
            <a:r>
              <a:rPr lang="ru-RU" sz="2400" dirty="0" err="1"/>
              <a:t>прохід</a:t>
            </a:r>
            <a:endParaRPr lang="ru-RU" sz="2400" dirty="0"/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4354513" y="1063625"/>
            <a:ext cx="4837112" cy="558800"/>
            <a:chOff x="2413" y="2286"/>
            <a:chExt cx="3614" cy="418"/>
          </a:xfrm>
        </p:grpSpPr>
        <p:sp>
          <p:nvSpPr>
            <p:cNvPr id="33826" name="Text Box 109"/>
            <p:cNvSpPr txBox="1">
              <a:spLocks noChangeArrowheads="1"/>
            </p:cNvSpPr>
            <p:nvPr/>
          </p:nvSpPr>
          <p:spPr bwMode="auto">
            <a:xfrm>
              <a:off x="2706" y="2320"/>
              <a:ext cx="3321" cy="345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000" dirty="0"/>
                <a:t>   </a:t>
              </a:r>
              <a:r>
                <a:rPr lang="en-US" sz="2000" dirty="0"/>
                <a:t>a</a:t>
              </a:r>
              <a:r>
                <a:rPr lang="en-US" sz="2400" dirty="0">
                  <a:latin typeface="Courier New" pitchFamily="49" charset="0"/>
                </a:rPr>
                <a:t>[n-1]</a:t>
              </a:r>
              <a:r>
                <a:rPr lang="en-US" sz="2400" dirty="0"/>
                <a:t> </a:t>
              </a:r>
              <a:r>
                <a:rPr lang="ru-RU" sz="2400" dirty="0" err="1"/>
                <a:t>вже</a:t>
              </a:r>
              <a:r>
                <a:rPr lang="ru-RU" sz="2400" dirty="0"/>
                <a:t> на </a:t>
              </a:r>
              <a:r>
                <a:rPr lang="ru-RU" sz="2400" dirty="0" err="1"/>
                <a:t>своєму</a:t>
              </a:r>
              <a:r>
                <a:rPr lang="ru-RU" sz="2400" dirty="0"/>
                <a:t> </a:t>
              </a:r>
              <a:r>
                <a:rPr lang="ru-RU" sz="2400" dirty="0" err="1"/>
                <a:t>місці</a:t>
              </a:r>
              <a:r>
                <a:rPr lang="ru-RU" sz="2400" dirty="0"/>
                <a:t>!</a:t>
              </a:r>
            </a:p>
          </p:txBody>
        </p:sp>
        <p:sp>
          <p:nvSpPr>
            <p:cNvPr id="33827" name="Oval 110"/>
            <p:cNvSpPr>
              <a:spLocks noChangeArrowheads="1"/>
            </p:cNvSpPr>
            <p:nvPr/>
          </p:nvSpPr>
          <p:spPr bwMode="auto">
            <a:xfrm>
              <a:off x="2413" y="228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  <p:sp>
        <p:nvSpPr>
          <p:cNvPr id="397418" name="Rectangle 106"/>
          <p:cNvSpPr>
            <a:spLocks noChangeArrowheads="1"/>
          </p:cNvSpPr>
          <p:nvPr/>
        </p:nvSpPr>
        <p:spPr bwMode="auto">
          <a:xfrm>
            <a:off x="4332289" y="2065338"/>
            <a:ext cx="5851525" cy="265906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0</a:t>
            </a:r>
            <a:r>
              <a:rPr lang="en-US" sz="2400" dirty="0">
                <a:latin typeface="Courier New" pitchFamily="49" charset="0"/>
              </a:rPr>
              <a:t>; j</a:t>
            </a:r>
            <a:r>
              <a:rPr lang="en-US" sz="2400" dirty="0"/>
              <a:t> &lt;</a:t>
            </a:r>
            <a:r>
              <a:rPr lang="en-US" sz="2400" dirty="0">
                <a:latin typeface="Courier New" pitchFamily="49" charset="0"/>
              </a:rPr>
              <a:t> n-2 ; j++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if (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a[j]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a[j+1]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) {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temp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 a[j];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a[j] = a[j+1]; 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a[j+1]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=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temp;</a:t>
            </a: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  }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397426" name="Rectangle 114"/>
          <p:cNvSpPr>
            <a:spLocks noChangeArrowheads="1"/>
          </p:cNvSpPr>
          <p:nvPr/>
        </p:nvSpPr>
        <p:spPr bwMode="auto">
          <a:xfrm>
            <a:off x="1981200" y="4800600"/>
            <a:ext cx="2463800" cy="4683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pPr algn="ctr"/>
            <a:r>
              <a:rPr lang="ru-RU" sz="2400" dirty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</a:rPr>
              <a:t>i+1</a:t>
            </a:r>
            <a:r>
              <a:rPr lang="ru-RU" sz="2400" dirty="0">
                <a:latin typeface="Courier New" pitchFamily="49" charset="0"/>
              </a:rPr>
              <a:t>)</a:t>
            </a:r>
            <a:r>
              <a:rPr lang="ru-RU" sz="2400" dirty="0"/>
              <a:t>-</a:t>
            </a:r>
            <a:r>
              <a:rPr lang="ru-RU" sz="2400" dirty="0" err="1"/>
              <a:t>ий</a:t>
            </a:r>
            <a:r>
              <a:rPr lang="ru-RU" sz="2400" dirty="0"/>
              <a:t> </a:t>
            </a:r>
            <a:r>
              <a:rPr lang="ru-RU" sz="2400" dirty="0" err="1"/>
              <a:t>прохід</a:t>
            </a:r>
            <a:endParaRPr lang="ru-RU" sz="2400" dirty="0"/>
          </a:p>
        </p:txBody>
      </p:sp>
      <p:sp>
        <p:nvSpPr>
          <p:cNvPr id="397428" name="Rectangle 116"/>
          <p:cNvSpPr>
            <a:spLocks noChangeArrowheads="1"/>
          </p:cNvSpPr>
          <p:nvPr/>
        </p:nvSpPr>
        <p:spPr bwMode="auto">
          <a:xfrm>
            <a:off x="3505201" y="5334001"/>
            <a:ext cx="6657975" cy="981075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pt-BR" sz="2400" dirty="0">
                <a:latin typeface="Courier New" pitchFamily="49" charset="0"/>
              </a:rPr>
              <a:t>for (int j = 0; j &lt; n - i - 1; j++)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...</a:t>
            </a:r>
          </a:p>
        </p:txBody>
      </p:sp>
      <p:graphicFrame>
        <p:nvGraphicFramePr>
          <p:cNvPr id="397453" name="Group 141"/>
          <p:cNvGraphicFramePr>
            <a:graphicFrameLocks noGrp="1"/>
          </p:cNvGraphicFramePr>
          <p:nvPr/>
        </p:nvGraphicFramePr>
        <p:xfrm>
          <a:off x="2008188" y="1462089"/>
          <a:ext cx="1040234" cy="3219295"/>
        </p:xfrm>
        <a:graphic>
          <a:graphicData uri="http://schemas.openxmlformats.org/drawingml/2006/table">
            <a:tbl>
              <a:tblPr/>
              <a:tblGrid>
                <a:gridCol w="104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5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ru-R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7473" name="Oval 161"/>
          <p:cNvSpPr>
            <a:spLocks noChangeArrowheads="1"/>
          </p:cNvSpPr>
          <p:nvPr/>
        </p:nvSpPr>
        <p:spPr bwMode="auto">
          <a:xfrm>
            <a:off x="2362201" y="4038600"/>
            <a:ext cx="682625" cy="487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418" grpId="0" animBg="1" autoUpdateAnimBg="0"/>
      <p:bldP spid="397426" grpId="0" autoUpdateAnimBg="0"/>
      <p:bldP spid="397428" grpId="0" animBg="1" autoUpdateAnimBg="0"/>
      <p:bldP spid="3974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en-US" sz="3000" dirty="0"/>
              <a:t> </a:t>
            </a: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бульбашкою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2971801" y="2362201"/>
            <a:ext cx="7115629" cy="342900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olid"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911070"/>
            <a:ext cx="7804150" cy="56229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public static void main(String[] </a:t>
            </a:r>
            <a:r>
              <a:rPr lang="en-US" sz="2200" dirty="0" err="1">
                <a:latin typeface="Courier New" pitchFamily="49" charset="0"/>
              </a:rPr>
              <a:t>args</a:t>
            </a:r>
            <a:r>
              <a:rPr lang="en-US" sz="2200" dirty="0">
                <a:latin typeface="Courier New" pitchFamily="49" charset="0"/>
              </a:rPr>
              <a:t>){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endParaRPr lang="en-US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Описати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заповнити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Вивести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вихідний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200" dirty="0"/>
              <a:t> </a:t>
            </a:r>
            <a:r>
              <a:rPr lang="uk-UA" sz="2200" dirty="0"/>
              <a:t>  </a:t>
            </a:r>
          </a:p>
          <a:p>
            <a:pPr>
              <a:spcBef>
                <a:spcPct val="15000"/>
              </a:spcBef>
              <a:defRPr/>
            </a:pPr>
            <a:r>
              <a:rPr lang="uk-UA" sz="2200" dirty="0">
                <a:latin typeface="Courier New" pitchFamily="49" charset="0"/>
              </a:rPr>
              <a:t>  </a:t>
            </a:r>
            <a:r>
              <a:rPr lang="pt-BR" sz="2200" dirty="0">
                <a:latin typeface="Courier New" pitchFamily="49" charset="0"/>
              </a:rPr>
              <a:t>for (int i = 0; i &lt; n - 1; i++)</a:t>
            </a:r>
            <a:r>
              <a:rPr lang="en-US" sz="2200" dirty="0">
                <a:latin typeface="Courier New" pitchFamily="49" charset="0"/>
              </a:rPr>
              <a:t>{</a:t>
            </a:r>
            <a:endParaRPr lang="pt-BR" sz="2200" dirty="0">
              <a:latin typeface="Courier New" pitchFamily="49" charset="0"/>
            </a:endParaRPr>
          </a:p>
          <a:p>
            <a:pPr fontAlgn="t"/>
            <a:r>
              <a:rPr lang="pt-BR" sz="2200" dirty="0">
                <a:latin typeface="Courier New" pitchFamily="49" charset="0"/>
              </a:rPr>
              <a:t>        for (int j = 0; j &lt; n - i - 1; j++)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 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if (a[j] &gt; a[j + 1])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temp = a[j];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a[j] = a[j + 1];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     a[j + 1] = temp;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            }</a:t>
            </a:r>
          </a:p>
          <a:p>
            <a:pPr fontAlgn="t"/>
            <a:r>
              <a:rPr lang="pt-BR" sz="2400" dirty="0"/>
              <a:t>     </a:t>
            </a:r>
            <a:r>
              <a:rPr lang="pt-BR" sz="2200" dirty="0">
                <a:latin typeface="Courier New" pitchFamily="49" charset="0"/>
              </a:rPr>
              <a:t>}}</a:t>
            </a: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вивести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отриманий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latin typeface="Courier New" pitchFamily="49" charset="0"/>
              </a:rPr>
              <a:t>}</a:t>
            </a:r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084002" y="3427414"/>
            <a:ext cx="1974399" cy="992187"/>
          </a:xfrm>
          <a:prstGeom prst="wedgeRoundRectCallout">
            <a:avLst>
              <a:gd name="adj1" fmla="val -87270"/>
              <a:gd name="adj2" fmla="val 3566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ru-RU" dirty="0" err="1"/>
              <a:t>Змінюємо</a:t>
            </a:r>
            <a:r>
              <a:rPr lang="ru-RU" dirty="0"/>
              <a:t> </a:t>
            </a:r>
            <a:endParaRPr lang="en-US" dirty="0"/>
          </a:p>
          <a:p>
            <a:pPr algn="ctr">
              <a:defRPr/>
            </a:pPr>
            <a:r>
              <a:rPr lang="en-US" dirty="0"/>
              <a:t>a</a:t>
            </a:r>
            <a:r>
              <a:rPr lang="en-US" dirty="0">
                <a:latin typeface="Courier New" pitchFamily="49" charset="0"/>
              </a:rPr>
              <a:t>[j]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itchFamily="49" charset="0"/>
              </a:rPr>
              <a:t>a[j</a:t>
            </a:r>
            <a:r>
              <a:rPr lang="ru-RU" dirty="0">
                <a:latin typeface="Courier New" pitchFamily="49" charset="0"/>
              </a:rPr>
              <a:t>+1</a:t>
            </a:r>
            <a:r>
              <a:rPr lang="en-US" dirty="0">
                <a:latin typeface="Courier New" pitchFamily="49" charset="0"/>
              </a:rPr>
              <a:t>]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 animBg="1"/>
      <p:bldP spid="432140" grpId="0" build="p"/>
      <p:bldP spid="43214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Програма</a:t>
            </a:r>
            <a:r>
              <a:rPr lang="en-US" sz="3000" dirty="0"/>
              <a:t> </a:t>
            </a: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бульбашкою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838201"/>
            <a:ext cx="7804150" cy="54897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latin typeface="Courier New" pitchFamily="49" charset="0"/>
              </a:rPr>
              <a:t>=</a:t>
            </a:r>
            <a:r>
              <a:rPr lang="en-US" sz="22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in.nextInt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pt-BR" sz="2200" dirty="0">
                <a:latin typeface="Courier New" pitchFamily="49" charset="0"/>
              </a:rPr>
              <a:t> </a:t>
            </a:r>
            <a:endParaRPr lang="en-US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  //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описати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,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заповнити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ru-RU" sz="2200" dirty="0" err="1">
                <a:solidFill>
                  <a:srgbClr val="3333FF"/>
                </a:solidFill>
                <a:latin typeface="Courier New" pitchFamily="49" charset="0"/>
              </a:rPr>
              <a:t>масив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200" dirty="0" err="1">
                <a:latin typeface="Courier New" pitchFamily="49" charset="0"/>
              </a:rPr>
              <a:t>boolean</a:t>
            </a:r>
            <a:r>
              <a:rPr lang="en-US" sz="2200" dirty="0">
                <a:latin typeface="Courier New" pitchFamily="49" charset="0"/>
              </a:rPr>
              <a:t> flag;</a:t>
            </a:r>
            <a:endParaRPr lang="ru-RU" sz="2200" dirty="0">
              <a:latin typeface="Courier New" pitchFamily="49" charset="0"/>
            </a:endParaRPr>
          </a:p>
          <a:p>
            <a:pPr>
              <a:defRPr/>
            </a:pPr>
            <a:r>
              <a:rPr lang="pt-BR" sz="2200" dirty="0">
                <a:latin typeface="Courier New" pitchFamily="49" charset="0"/>
              </a:rPr>
              <a:t>int i = 0</a:t>
            </a:r>
            <a:r>
              <a:rPr lang="en-US" sz="2200" dirty="0">
                <a:latin typeface="Courier New" pitchFamily="49" charset="0"/>
              </a:rPr>
              <a:t>;</a:t>
            </a:r>
            <a:r>
              <a:rPr lang="ru-RU" sz="22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endParaRPr lang="en-US" sz="2200" dirty="0">
              <a:solidFill>
                <a:srgbClr val="3333FF"/>
              </a:solidFill>
              <a:latin typeface="Courier New" pitchFamily="49" charset="0"/>
            </a:endParaRPr>
          </a:p>
          <a:p>
            <a:pPr fontAlgn="t"/>
            <a:r>
              <a:rPr lang="pt-BR" sz="2200" b="1" dirty="0">
                <a:latin typeface="Courier New" pitchFamily="49" charset="0"/>
              </a:rPr>
              <a:t>do</a:t>
            </a:r>
            <a:r>
              <a:rPr lang="pt-BR" sz="2200" dirty="0">
                <a:latin typeface="Courier New" pitchFamily="49" charset="0"/>
              </a:rPr>
              <a:t>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flag = false;</a:t>
            </a:r>
          </a:p>
          <a:p>
            <a:pPr fontAlgn="t"/>
            <a:r>
              <a:rPr lang="pt-BR" sz="2200" b="1" dirty="0">
                <a:latin typeface="Courier New" pitchFamily="49" charset="0"/>
              </a:rPr>
              <a:t>	for</a:t>
            </a:r>
            <a:r>
              <a:rPr lang="pt-BR" sz="2200" dirty="0">
                <a:latin typeface="Courier New" pitchFamily="49" charset="0"/>
              </a:rPr>
              <a:t> (int j = 0; j &lt; n - i - 1; j++) 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</a:t>
            </a:r>
            <a:r>
              <a:rPr lang="pt-BR" sz="2200" b="1" dirty="0">
                <a:latin typeface="Courier New" pitchFamily="49" charset="0"/>
              </a:rPr>
              <a:t>if</a:t>
            </a:r>
            <a:r>
              <a:rPr lang="pt-BR" sz="2200" dirty="0">
                <a:latin typeface="Courier New" pitchFamily="49" charset="0"/>
              </a:rPr>
              <a:t> (mass[j] &gt; mass[j + 1]) {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flag = true;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temp = mass[j];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mass[j] = mass[j + 1];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	mass[j + 1] = temp;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	}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} 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	i++;</a:t>
            </a:r>
          </a:p>
          <a:p>
            <a:pPr fontAlgn="t"/>
            <a:r>
              <a:rPr lang="pt-BR" sz="2200" dirty="0">
                <a:latin typeface="Courier New" pitchFamily="49" charset="0"/>
              </a:rPr>
              <a:t>}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pt-BR" sz="2200" b="1" dirty="0">
                <a:latin typeface="Courier New" pitchFamily="49" charset="0"/>
              </a:rPr>
              <a:t>while</a:t>
            </a:r>
            <a:r>
              <a:rPr lang="pt-BR" sz="2200" dirty="0">
                <a:latin typeface="Courier New" pitchFamily="49" charset="0"/>
              </a:rPr>
              <a:t> (flag );</a:t>
            </a:r>
            <a:r>
              <a:rPr lang="en-US" sz="2200" dirty="0">
                <a:latin typeface="Courier New" pitchFamily="49" charset="0"/>
              </a:rPr>
              <a:t> </a:t>
            </a:r>
            <a:endParaRPr lang="ru-RU" sz="2200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32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2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0A8830-4779-42A3-B006-71663E828621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4819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919288" y="2127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en-US" sz="3000" dirty="0"/>
              <a:t>“</a:t>
            </a:r>
            <a:r>
              <a:rPr lang="ru-RU" sz="3000" dirty="0" err="1"/>
              <a:t>вибором</a:t>
            </a:r>
            <a:r>
              <a:rPr lang="en-US" sz="3000" dirty="0"/>
              <a:t>”</a:t>
            </a:r>
            <a:endParaRPr lang="ru-RU" sz="3000" dirty="0"/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905000" y="838200"/>
            <a:ext cx="8282442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90000" tIns="46800" rIns="90000" bIns="46800"/>
          <a:lstStyle/>
          <a:p>
            <a:pPr>
              <a:spcBef>
                <a:spcPct val="15000"/>
              </a:spcBef>
              <a:defRPr/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2547733" y="838201"/>
            <a:ext cx="7804150" cy="548973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lIns="90000" tIns="46800" rIns="90000" bIns="46800"/>
          <a:lstStyle/>
          <a:p>
            <a:pPr fontAlgn="t"/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fontAlgn="t"/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 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= n - 1;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 &gt;= 0; 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--) {</a:t>
            </a:r>
          </a:p>
          <a:p>
            <a:pPr fontAlgn="t"/>
            <a:r>
              <a:rPr lang="ru-RU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</a:t>
            </a:r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 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 j 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; j &gt;= 0; j--) 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</a:t>
            </a:r>
            <a:r>
              <a:rPr lang="ru-RU" sz="2400" dirty="0">
                <a:latin typeface="Courier New" pitchFamily="49" charset="0"/>
              </a:rPr>
              <a:t>		</a:t>
            </a:r>
            <a:r>
              <a:rPr lang="en-US" sz="2400" dirty="0">
                <a:latin typeface="Courier New" pitchFamily="49" charset="0"/>
              </a:rPr>
              <a:t>if (mass[j] &gt; 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]){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               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= j;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		}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}</a:t>
            </a:r>
            <a:endParaRPr lang="ru-RU" sz="2400" dirty="0">
              <a:latin typeface="Courier New" pitchFamily="49" charset="0"/>
            </a:endParaRPr>
          </a:p>
          <a:p>
            <a:pPr fontAlgn="t"/>
            <a:r>
              <a:rPr lang="en-US" sz="2400" dirty="0">
                <a:latin typeface="Courier New" pitchFamily="49" charset="0"/>
              </a:rPr>
              <a:t> 	</a:t>
            </a: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 !=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){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temp = 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mass[</a:t>
            </a:r>
            <a:r>
              <a:rPr lang="en-US" sz="2400" dirty="0" err="1">
                <a:latin typeface="Courier New" pitchFamily="49" charset="0"/>
              </a:rPr>
              <a:t>iMax</a:t>
            </a:r>
            <a:r>
              <a:rPr lang="en-US" sz="2400" dirty="0">
                <a:latin typeface="Courier New" pitchFamily="49" charset="0"/>
              </a:rPr>
              <a:t>] = mass[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     		mass[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] = temp;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	}</a:t>
            </a:r>
          </a:p>
          <a:p>
            <a:pPr fontAlgn="t"/>
            <a:r>
              <a:rPr lang="en-US" sz="2400" dirty="0">
                <a:latin typeface="Courier New" pitchFamily="49" charset="0"/>
              </a:rPr>
              <a:t>}</a:t>
            </a:r>
          </a:p>
          <a:p>
            <a:pPr fontAlgn="t"/>
            <a:endParaRPr lang="ru-RU" sz="22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2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2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2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2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2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2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2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2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2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2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2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2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2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32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914401"/>
            <a:ext cx="8612188" cy="5294313"/>
          </a:xfrm>
        </p:spPr>
        <p:txBody>
          <a:bodyPr>
            <a:normAutofit lnSpcReduction="10000"/>
          </a:bodyPr>
          <a:lstStyle/>
          <a:p>
            <a:pPr marL="812800" indent="-812800">
              <a:lnSpc>
                <a:spcPct val="80000"/>
              </a:lnSpc>
              <a:buNone/>
            </a:pPr>
            <a:r>
              <a:rPr lang="ru-RU" dirty="0">
                <a:solidFill>
                  <a:srgbClr val="3333FF"/>
                </a:solidFill>
              </a:rPr>
              <a:t>Алгоритм:</a:t>
            </a:r>
          </a:p>
          <a:p>
            <a:pPr marL="812800" indent="-812800">
              <a:lnSpc>
                <a:spcPct val="80000"/>
              </a:lnSpc>
              <a:buNone/>
            </a:pPr>
            <a:endParaRPr lang="ru-RU" dirty="0">
              <a:solidFill>
                <a:srgbClr val="3333FF"/>
              </a:solidFill>
            </a:endParaRPr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/>
              <a:t>На </a:t>
            </a:r>
            <a:r>
              <a:rPr lang="en-US" dirty="0"/>
              <a:t>k-</a:t>
            </a:r>
            <a:r>
              <a:rPr lang="ru-RU" dirty="0"/>
              <a:t>ому </a:t>
            </a:r>
            <a:r>
              <a:rPr lang="ru-RU" dirty="0" err="1"/>
              <a:t>кроці</a:t>
            </a:r>
            <a:r>
              <a:rPr lang="ru-RU" dirty="0"/>
              <a:t> </a:t>
            </a:r>
            <a:r>
              <a:rPr lang="ru-RU" dirty="0" err="1"/>
              <a:t>вважаємо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[0, </a:t>
            </a:r>
            <a:r>
              <a:rPr lang="en-US" dirty="0"/>
              <a:t>k-1],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впорядкована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en-US" dirty="0"/>
              <a:t>a[0] &lt;= a[1] &lt;= ... &lt;= a[k-1].</a:t>
            </a:r>
          </a:p>
          <a:p>
            <a:pPr marL="812800" indent="-812800">
              <a:lnSpc>
                <a:spcPct val="80000"/>
              </a:lnSpc>
              <a:buNone/>
            </a:pPr>
            <a:endParaRPr lang="en-US" dirty="0"/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 err="1"/>
              <a:t>Беремо</a:t>
            </a:r>
            <a:r>
              <a:rPr lang="ru-RU" dirty="0"/>
              <a:t> </a:t>
            </a:r>
            <a:r>
              <a:rPr lang="en-US" dirty="0"/>
              <a:t>k-</a:t>
            </a:r>
            <a:r>
              <a:rPr lang="ru-RU" dirty="0" err="1"/>
              <a:t>ий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і </a:t>
            </a:r>
            <a:r>
              <a:rPr lang="ru-RU" dirty="0" err="1"/>
              <a:t>знаходимо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в </a:t>
            </a:r>
            <a:r>
              <a:rPr lang="ru-RU" dirty="0" err="1"/>
              <a:t>відсортованому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 так,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вставки </a:t>
            </a:r>
            <a:r>
              <a:rPr lang="ru-RU" dirty="0" err="1"/>
              <a:t>впорядкованість</a:t>
            </a:r>
            <a:r>
              <a:rPr lang="ru-RU" dirty="0"/>
              <a:t> не </a:t>
            </a:r>
            <a:r>
              <a:rPr lang="ru-RU" dirty="0" err="1"/>
              <a:t>була</a:t>
            </a:r>
            <a:r>
              <a:rPr lang="ru-RU" dirty="0"/>
              <a:t> порушена. </a:t>
            </a:r>
            <a:r>
              <a:rPr lang="ru-RU" dirty="0" err="1"/>
              <a:t>Іншими</a:t>
            </a:r>
            <a:r>
              <a:rPr lang="ru-RU" dirty="0"/>
              <a:t> словами,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 </a:t>
            </a:r>
            <a:r>
              <a:rPr lang="en-US" dirty="0"/>
              <a:t>j, </a:t>
            </a:r>
            <a:r>
              <a:rPr lang="ru-RU" dirty="0"/>
              <a:t>яке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наступним</a:t>
            </a:r>
            <a:r>
              <a:rPr lang="ru-RU" dirty="0"/>
              <a:t> </a:t>
            </a:r>
            <a:r>
              <a:rPr lang="ru-RU" dirty="0" err="1"/>
              <a:t>умовам</a:t>
            </a:r>
            <a:r>
              <a:rPr lang="ru-RU" dirty="0"/>
              <a:t>: 0 &lt;= </a:t>
            </a:r>
            <a:r>
              <a:rPr lang="en-US" dirty="0"/>
              <a:t>j &lt;= k-1, a[j] &lt;= a[k] &lt;= a[j+1].</a:t>
            </a:r>
          </a:p>
          <a:p>
            <a:pPr marL="812800" indent="-812800">
              <a:lnSpc>
                <a:spcPct val="80000"/>
              </a:lnSpc>
              <a:buNone/>
            </a:pPr>
            <a:endParaRPr lang="en-US" dirty="0"/>
          </a:p>
          <a:p>
            <a:pPr marL="812800" indent="-812800">
              <a:lnSpc>
                <a:spcPct val="80000"/>
              </a:lnSpc>
              <a:buNone/>
            </a:pPr>
            <a:r>
              <a:rPr lang="en-US" dirty="0"/>
              <a:t>	</a:t>
            </a:r>
            <a:r>
              <a:rPr lang="ru-RU" dirty="0" err="1"/>
              <a:t>Вставляємо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a[k] </a:t>
            </a:r>
            <a:r>
              <a:rPr lang="ru-RU" dirty="0"/>
              <a:t>на </a:t>
            </a:r>
            <a:r>
              <a:rPr lang="ru-RU" dirty="0" err="1"/>
              <a:t>знайдене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.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0238" y="7620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0238" y="208002"/>
            <a:ext cx="8140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ru-RU" sz="3000" dirty="0" err="1"/>
              <a:t>вставкою</a:t>
            </a:r>
            <a:r>
              <a:rPr lang="ru-RU" sz="3000" dirty="0"/>
              <a:t>(</a:t>
            </a:r>
            <a:r>
              <a:rPr lang="en-US" sz="3000" dirty="0"/>
              <a:t>insert</a:t>
            </a:r>
            <a:r>
              <a:rPr lang="ru-RU" sz="3000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873126"/>
            <a:ext cx="8640762" cy="58324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ru-RU" dirty="0">
                <a:solidFill>
                  <a:srgbClr val="3333FF"/>
                </a:solidFill>
              </a:rPr>
              <a:t>Алгоритм: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ru-RU" dirty="0"/>
              <a:t>Ми </a:t>
            </a:r>
            <a:r>
              <a:rPr lang="ru-RU" dirty="0" err="1"/>
              <a:t>переглядаємо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у </a:t>
            </a:r>
            <a:r>
              <a:rPr lang="ru-RU" dirty="0" err="1"/>
              <a:t>впорядкованому</a:t>
            </a:r>
            <a:r>
              <a:rPr lang="ru-RU" dirty="0"/>
              <a:t> </a:t>
            </a:r>
            <a:r>
              <a:rPr lang="ru-RU" dirty="0" err="1"/>
              <a:t>масиві</a:t>
            </a:r>
            <a:r>
              <a:rPr lang="ru-RU" dirty="0"/>
              <a:t>, </a:t>
            </a:r>
            <a:r>
              <a:rPr lang="ru-RU" dirty="0" err="1"/>
              <a:t>рухаючись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до початку </a:t>
            </a:r>
            <a:r>
              <a:rPr lang="ru-RU" dirty="0" err="1"/>
              <a:t>масиву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k-1 до 0). </a:t>
            </a:r>
            <a:endParaRPr lang="en-US" dirty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ru-RU" dirty="0"/>
              <a:t>Ми </a:t>
            </a:r>
            <a:r>
              <a:rPr lang="ru-RU" dirty="0" err="1"/>
              <a:t>продовжуємо</a:t>
            </a:r>
            <a:r>
              <a:rPr lang="ru-RU" dirty="0"/>
              <a:t> </a:t>
            </a:r>
            <a:r>
              <a:rPr lang="ru-RU" dirty="0" err="1"/>
              <a:t>переглядати</a:t>
            </a:r>
            <a:r>
              <a:rPr lang="ru-RU" dirty="0"/>
              <a:t>, доки не буде </a:t>
            </a:r>
            <a:r>
              <a:rPr lang="ru-RU" dirty="0" err="1"/>
              <a:t>виконано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з </a:t>
            </a:r>
            <a:r>
              <a:rPr lang="ru-RU" dirty="0" err="1"/>
              <a:t>наступних</a:t>
            </a:r>
            <a:r>
              <a:rPr lang="ru-RU" dirty="0"/>
              <a:t> умов:</a:t>
            </a:r>
          </a:p>
          <a:p>
            <a:pPr marL="0" indent="0">
              <a:buNone/>
            </a:pPr>
            <a:r>
              <a:rPr lang="en-US" dirty="0"/>
              <a:t>	A)</a:t>
            </a:r>
            <a:r>
              <a:rPr lang="ru-RU" dirty="0"/>
              <a:t> </a:t>
            </a:r>
            <a:r>
              <a:rPr lang="ru-RU" dirty="0" err="1"/>
              <a:t>Знаходимо</a:t>
            </a:r>
            <a:r>
              <a:rPr lang="ru-RU" dirty="0"/>
              <a:t> a[j] &lt; x (</a:t>
            </a:r>
            <a:r>
              <a:rPr lang="ru-RU" dirty="0" err="1"/>
              <a:t>іншими</a:t>
            </a:r>
            <a:r>
              <a:rPr lang="ru-RU" dirty="0"/>
              <a:t> словами, ми </a:t>
            </a:r>
            <a:r>
              <a:rPr lang="ru-RU" dirty="0" err="1"/>
              <a:t>вставляємо</a:t>
            </a:r>
            <a:r>
              <a:rPr lang="ru-RU" dirty="0"/>
              <a:t> x </a:t>
            </a:r>
            <a:r>
              <a:rPr lang="ru-RU" dirty="0" err="1"/>
              <a:t>між</a:t>
            </a:r>
            <a:r>
              <a:rPr lang="ru-RU" dirty="0"/>
              <a:t> a[j-1] і a[j]).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B)</a:t>
            </a:r>
            <a:r>
              <a:rPr lang="ru-RU" dirty="0"/>
              <a:t> </a:t>
            </a:r>
            <a:r>
              <a:rPr lang="ru-RU" dirty="0" err="1"/>
              <a:t>Досягаємо</a:t>
            </a:r>
            <a:r>
              <a:rPr lang="ru-RU" dirty="0"/>
              <a:t> </a:t>
            </a:r>
            <a:r>
              <a:rPr lang="ru-RU" dirty="0" err="1"/>
              <a:t>лівого</a:t>
            </a:r>
            <a:r>
              <a:rPr lang="ru-RU" dirty="0"/>
              <a:t> </a:t>
            </a:r>
            <a:r>
              <a:rPr lang="ru-RU" dirty="0" err="1"/>
              <a:t>кінця</a:t>
            </a:r>
            <a:r>
              <a:rPr lang="ru-RU" dirty="0"/>
              <a:t> </a:t>
            </a:r>
            <a:r>
              <a:rPr lang="ru-RU" dirty="0" err="1"/>
              <a:t>впорядкованої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 (у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нам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вставити</a:t>
            </a:r>
            <a:r>
              <a:rPr lang="ru-RU" dirty="0"/>
              <a:t> x на перше </a:t>
            </a:r>
            <a:r>
              <a:rPr lang="ru-RU" dirty="0" err="1"/>
              <a:t>місце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   </a:t>
            </a:r>
            <a:r>
              <a:rPr lang="ru-RU" dirty="0" err="1"/>
              <a:t>Поки</a:t>
            </a:r>
            <a:r>
              <a:rPr lang="ru-RU" dirty="0"/>
              <a:t> </a:t>
            </a:r>
            <a:r>
              <a:rPr lang="ru-RU" dirty="0" err="1"/>
              <a:t>умова</a:t>
            </a:r>
            <a:r>
              <a:rPr lang="ru-RU" dirty="0"/>
              <a:t> 2 не </a:t>
            </a:r>
            <a:r>
              <a:rPr lang="ru-RU" dirty="0" err="1"/>
              <a:t>виконана</a:t>
            </a:r>
            <a:r>
              <a:rPr lang="ru-RU" dirty="0"/>
              <a:t>, ми </a:t>
            </a:r>
            <a:r>
              <a:rPr lang="ru-RU" dirty="0" err="1"/>
              <a:t>зсуваємо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переглядані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 err="1"/>
              <a:t>елементи</a:t>
            </a:r>
            <a:r>
              <a:rPr lang="ru-RU" dirty="0"/>
              <a:t> на 1 </a:t>
            </a:r>
            <a:r>
              <a:rPr lang="ru-RU" dirty="0" err="1"/>
              <a:t>позицію</a:t>
            </a:r>
            <a:r>
              <a:rPr lang="ru-RU" dirty="0"/>
              <a:t> </a:t>
            </a:r>
            <a:r>
              <a:rPr lang="ru-RU" dirty="0" err="1"/>
              <a:t>праворуч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вільного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x в </a:t>
            </a:r>
            <a:r>
              <a:rPr lang="ru-RU" dirty="0" err="1"/>
              <a:t>упорядкованій</a:t>
            </a:r>
            <a:r>
              <a:rPr lang="ru-RU" dirty="0"/>
              <a:t> </a:t>
            </a:r>
            <a:r>
              <a:rPr lang="en-US" dirty="0"/>
              <a:t>	</a:t>
            </a:r>
            <a:r>
              <a:rPr lang="ru-RU" dirty="0" err="1"/>
              <a:t>частині</a:t>
            </a:r>
            <a:r>
              <a:rPr lang="ru-RU" dirty="0"/>
              <a:t> </a:t>
            </a:r>
            <a:r>
              <a:rPr lang="ru-RU" dirty="0" err="1"/>
              <a:t>масиву</a:t>
            </a:r>
            <a:r>
              <a:rPr lang="ru-RU" dirty="0"/>
              <a:t>.</a:t>
            </a:r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1900238" y="83347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FD530B2-0440-40A8-B049-50883C9B0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208002"/>
            <a:ext cx="8140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Сортування</a:t>
            </a:r>
            <a:r>
              <a:rPr lang="ru-RU" sz="3000" dirty="0"/>
              <a:t> </a:t>
            </a:r>
            <a:r>
              <a:rPr lang="ru-RU" sz="3000" dirty="0" err="1"/>
              <a:t>вставкою</a:t>
            </a:r>
            <a:r>
              <a:rPr lang="ru-RU" sz="3000" dirty="0"/>
              <a:t>(</a:t>
            </a:r>
            <a:r>
              <a:rPr lang="en-US" sz="3000" dirty="0"/>
              <a:t>insert</a:t>
            </a:r>
            <a:r>
              <a:rPr lang="ru-RU" sz="3000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942204-DB55-4E1D-8971-9120A8A056E6}"/>
              </a:ext>
            </a:extLst>
          </p:cNvPr>
          <p:cNvSpPr txBox="1"/>
          <p:nvPr/>
        </p:nvSpPr>
        <p:spPr>
          <a:xfrm>
            <a:off x="207389" y="74235"/>
            <a:ext cx="8802278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class</a:t>
            </a:r>
            <a:r>
              <a:rPr lang="uk-UA" sz="1600" dirty="0"/>
              <a:t> </a:t>
            </a:r>
            <a:r>
              <a:rPr lang="uk-UA" sz="1600" dirty="0" err="1"/>
              <a:t>InsertionSort</a:t>
            </a:r>
            <a:r>
              <a:rPr lang="uk-UA" sz="1600" dirty="0"/>
              <a:t> {</a:t>
            </a:r>
          </a:p>
          <a:p>
            <a:r>
              <a:rPr lang="uk-UA" sz="1600" dirty="0"/>
              <a:t>    </a:t>
            </a:r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static</a:t>
            </a:r>
            <a:r>
              <a:rPr lang="uk-UA" sz="1600" dirty="0"/>
              <a:t> </a:t>
            </a:r>
            <a:r>
              <a:rPr lang="uk-UA" sz="1600" dirty="0" err="1"/>
              <a:t>void</a:t>
            </a:r>
            <a:r>
              <a:rPr lang="uk-UA" sz="1600" dirty="0"/>
              <a:t> </a:t>
            </a:r>
            <a:r>
              <a:rPr lang="uk-UA" sz="1600" dirty="0" err="1"/>
              <a:t>insertionSort</a:t>
            </a:r>
            <a:r>
              <a:rPr lang="uk-UA" sz="1600" dirty="0"/>
              <a:t>(</a:t>
            </a:r>
            <a:r>
              <a:rPr lang="uk-UA" sz="1600" dirty="0" err="1"/>
              <a:t>int</a:t>
            </a:r>
            <a:r>
              <a:rPr lang="uk-UA" sz="1600" dirty="0"/>
              <a:t>[] </a:t>
            </a:r>
            <a:r>
              <a:rPr lang="uk-UA" sz="1600" dirty="0" err="1"/>
              <a:t>arr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int</a:t>
            </a:r>
            <a:r>
              <a:rPr lang="uk-UA" sz="1600" dirty="0"/>
              <a:t> n = </a:t>
            </a:r>
            <a:r>
              <a:rPr lang="uk-UA" sz="1600" dirty="0" err="1"/>
              <a:t>arr.length</a:t>
            </a:r>
            <a:r>
              <a:rPr lang="uk-UA" sz="1600" dirty="0"/>
              <a:t>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for</a:t>
            </a:r>
            <a:r>
              <a:rPr lang="uk-UA" sz="1600" dirty="0"/>
              <a:t> (</a:t>
            </a:r>
            <a:r>
              <a:rPr lang="uk-UA" sz="1600" dirty="0" err="1"/>
              <a:t>int</a:t>
            </a:r>
            <a:r>
              <a:rPr lang="uk-UA" sz="1600" dirty="0"/>
              <a:t> i = 1; i &lt; n; i++) {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key</a:t>
            </a:r>
            <a:r>
              <a:rPr lang="uk-UA" sz="1600" dirty="0"/>
              <a:t> = </a:t>
            </a:r>
            <a:r>
              <a:rPr lang="uk-UA" sz="1600" dirty="0" err="1"/>
              <a:t>arr</a:t>
            </a:r>
            <a:r>
              <a:rPr lang="uk-UA" sz="1600" dirty="0"/>
              <a:t>[i];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int</a:t>
            </a:r>
            <a:r>
              <a:rPr lang="uk-UA" sz="1600" dirty="0"/>
              <a:t> j = i - 1;</a:t>
            </a:r>
          </a:p>
          <a:p>
            <a:endParaRPr lang="uk-UA" sz="1600" dirty="0"/>
          </a:p>
          <a:p>
            <a:r>
              <a:rPr lang="uk-UA" sz="1600" dirty="0"/>
              <a:t>            </a:t>
            </a:r>
            <a:r>
              <a:rPr lang="uk-UA" sz="1600" dirty="0" err="1"/>
              <a:t>while</a:t>
            </a:r>
            <a:r>
              <a:rPr lang="uk-UA" sz="1600" dirty="0"/>
              <a:t> (j &gt;= 0 &amp;&amp; </a:t>
            </a:r>
            <a:r>
              <a:rPr lang="uk-UA" sz="1600" dirty="0" err="1"/>
              <a:t>arr</a:t>
            </a:r>
            <a:r>
              <a:rPr lang="uk-UA" sz="1600" dirty="0"/>
              <a:t>[j] &gt; </a:t>
            </a:r>
            <a:r>
              <a:rPr lang="uk-UA" sz="1600" dirty="0" err="1"/>
              <a:t>key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        </a:t>
            </a:r>
            <a:r>
              <a:rPr lang="uk-UA" sz="1600" dirty="0" err="1"/>
              <a:t>arr</a:t>
            </a:r>
            <a:r>
              <a:rPr lang="uk-UA" sz="1600" dirty="0"/>
              <a:t>[j + 1] = </a:t>
            </a:r>
            <a:r>
              <a:rPr lang="uk-UA" sz="1600" dirty="0" err="1"/>
              <a:t>arr</a:t>
            </a:r>
            <a:r>
              <a:rPr lang="uk-UA" sz="1600" dirty="0"/>
              <a:t>[j];</a:t>
            </a:r>
          </a:p>
          <a:p>
            <a:r>
              <a:rPr lang="uk-UA" sz="1600" dirty="0"/>
              <a:t>                j--;</a:t>
            </a:r>
          </a:p>
          <a:p>
            <a:r>
              <a:rPr lang="uk-UA" sz="1600" dirty="0"/>
              <a:t>            }</a:t>
            </a:r>
          </a:p>
          <a:p>
            <a:endParaRPr lang="uk-UA" sz="1600" dirty="0"/>
          </a:p>
          <a:p>
            <a:r>
              <a:rPr lang="uk-UA" sz="1600" dirty="0"/>
              <a:t>            </a:t>
            </a:r>
            <a:r>
              <a:rPr lang="uk-UA" sz="1600" dirty="0" err="1"/>
              <a:t>arr</a:t>
            </a:r>
            <a:r>
              <a:rPr lang="uk-UA" sz="1600" dirty="0"/>
              <a:t>[j + 1] = </a:t>
            </a:r>
            <a:r>
              <a:rPr lang="uk-UA" sz="1600" dirty="0" err="1"/>
              <a:t>key</a:t>
            </a:r>
            <a:r>
              <a:rPr lang="uk-UA" sz="1600" dirty="0"/>
              <a:t>;</a:t>
            </a:r>
          </a:p>
          <a:p>
            <a:r>
              <a:rPr lang="uk-UA" sz="1600" dirty="0"/>
              <a:t>        }</a:t>
            </a:r>
          </a:p>
          <a:p>
            <a:r>
              <a:rPr lang="uk-UA" sz="1600" dirty="0"/>
              <a:t>    }</a:t>
            </a:r>
          </a:p>
          <a:p>
            <a:endParaRPr lang="uk-UA" sz="1600" dirty="0"/>
          </a:p>
          <a:p>
            <a:r>
              <a:rPr lang="uk-UA" sz="1600" dirty="0"/>
              <a:t>    </a:t>
            </a:r>
            <a:r>
              <a:rPr lang="uk-UA" sz="1600" dirty="0" err="1"/>
              <a:t>public</a:t>
            </a:r>
            <a:r>
              <a:rPr lang="uk-UA" sz="1600" dirty="0"/>
              <a:t> </a:t>
            </a:r>
            <a:r>
              <a:rPr lang="uk-UA" sz="1600" dirty="0" err="1"/>
              <a:t>static</a:t>
            </a:r>
            <a:r>
              <a:rPr lang="uk-UA" sz="1600" dirty="0"/>
              <a:t> </a:t>
            </a:r>
            <a:r>
              <a:rPr lang="uk-UA" sz="1600" dirty="0" err="1"/>
              <a:t>void</a:t>
            </a:r>
            <a:r>
              <a:rPr lang="uk-UA" sz="1600" dirty="0"/>
              <a:t> </a:t>
            </a:r>
            <a:r>
              <a:rPr lang="uk-UA" sz="1600" dirty="0" err="1"/>
              <a:t>main</a:t>
            </a:r>
            <a:r>
              <a:rPr lang="uk-UA" sz="1600" dirty="0"/>
              <a:t>(</a:t>
            </a:r>
            <a:r>
              <a:rPr lang="uk-UA" sz="1600" dirty="0" err="1"/>
              <a:t>String</a:t>
            </a:r>
            <a:r>
              <a:rPr lang="uk-UA" sz="1600" dirty="0"/>
              <a:t>[] </a:t>
            </a:r>
            <a:r>
              <a:rPr lang="uk-UA" sz="1600" dirty="0" err="1"/>
              <a:t>args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int</a:t>
            </a:r>
            <a:r>
              <a:rPr lang="uk-UA" sz="1600" dirty="0"/>
              <a:t>[] </a:t>
            </a:r>
            <a:r>
              <a:rPr lang="uk-UA" sz="1600" dirty="0" err="1"/>
              <a:t>arr</a:t>
            </a:r>
            <a:r>
              <a:rPr lang="uk-UA" sz="1600" dirty="0"/>
              <a:t> = {12, 11, 13, 5, 6};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insertionSort</a:t>
            </a:r>
            <a:r>
              <a:rPr lang="uk-UA" sz="1600" dirty="0"/>
              <a:t>(</a:t>
            </a:r>
            <a:r>
              <a:rPr lang="uk-UA" sz="1600" dirty="0" err="1"/>
              <a:t>arr</a:t>
            </a:r>
            <a:r>
              <a:rPr lang="uk-UA" sz="1600" dirty="0"/>
              <a:t>);</a:t>
            </a:r>
          </a:p>
          <a:p>
            <a:endParaRPr lang="uk-UA" sz="1600" dirty="0"/>
          </a:p>
          <a:p>
            <a:r>
              <a:rPr lang="uk-UA" sz="1600" dirty="0"/>
              <a:t>        </a:t>
            </a:r>
            <a:r>
              <a:rPr lang="uk-UA" sz="1600" dirty="0" err="1"/>
              <a:t>System.out.println</a:t>
            </a:r>
            <a:r>
              <a:rPr lang="uk-UA" sz="1600" dirty="0"/>
              <a:t>("Відсортований масив:");</a:t>
            </a:r>
          </a:p>
          <a:p>
            <a:r>
              <a:rPr lang="uk-UA" sz="1600" dirty="0"/>
              <a:t>        </a:t>
            </a:r>
            <a:r>
              <a:rPr lang="uk-UA" sz="1600" dirty="0" err="1"/>
              <a:t>for</a:t>
            </a:r>
            <a:r>
              <a:rPr lang="uk-UA" sz="1600" dirty="0"/>
              <a:t> (</a:t>
            </a:r>
            <a:r>
              <a:rPr lang="uk-UA" sz="1600" dirty="0" err="1"/>
              <a:t>int</a:t>
            </a:r>
            <a:r>
              <a:rPr lang="uk-UA" sz="1600" dirty="0"/>
              <a:t> </a:t>
            </a:r>
            <a:r>
              <a:rPr lang="uk-UA" sz="1600" dirty="0" err="1"/>
              <a:t>value</a:t>
            </a:r>
            <a:r>
              <a:rPr lang="uk-UA" sz="1600" dirty="0"/>
              <a:t> : </a:t>
            </a:r>
            <a:r>
              <a:rPr lang="uk-UA" sz="1600" dirty="0" err="1"/>
              <a:t>arr</a:t>
            </a:r>
            <a:r>
              <a:rPr lang="uk-UA" sz="1600" dirty="0"/>
              <a:t>) {</a:t>
            </a:r>
          </a:p>
          <a:p>
            <a:r>
              <a:rPr lang="uk-UA" sz="1600" dirty="0"/>
              <a:t>            </a:t>
            </a:r>
            <a:r>
              <a:rPr lang="uk-UA" sz="1600" dirty="0" err="1"/>
              <a:t>System.out.print</a:t>
            </a:r>
            <a:r>
              <a:rPr lang="uk-UA" sz="1600" dirty="0"/>
              <a:t>(</a:t>
            </a:r>
            <a:r>
              <a:rPr lang="uk-UA" sz="1600" dirty="0" err="1"/>
              <a:t>value</a:t>
            </a:r>
            <a:r>
              <a:rPr lang="uk-UA" sz="1600" dirty="0"/>
              <a:t> + " ");</a:t>
            </a:r>
          </a:p>
          <a:p>
            <a:r>
              <a:rPr lang="uk-UA" sz="1600" dirty="0"/>
              <a:t>        }</a:t>
            </a:r>
          </a:p>
          <a:p>
            <a:r>
              <a:rPr lang="uk-UA" sz="1600" dirty="0"/>
              <a:t>    }</a:t>
            </a:r>
          </a:p>
          <a:p>
            <a:r>
              <a:rPr lang="uk-UA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47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FCC3D-E1F7-4E59-B000-8DECE1F61772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919288" y="236520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Створення</a:t>
            </a:r>
            <a:r>
              <a:rPr lang="ru-RU" sz="3000" dirty="0"/>
              <a:t> </a:t>
            </a:r>
            <a:r>
              <a:rPr lang="ru-RU" sz="3000" dirty="0" err="1"/>
              <a:t>масивів</a:t>
            </a:r>
            <a:endParaRPr lang="ru-RU" sz="3000" dirty="0"/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1903413" y="839788"/>
            <a:ext cx="295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 err="1">
                <a:solidFill>
                  <a:srgbClr val="3333FF"/>
                </a:solidFill>
              </a:rPr>
              <a:t>Ще</a:t>
            </a:r>
            <a:r>
              <a:rPr lang="ru-RU" sz="2400" dirty="0">
                <a:solidFill>
                  <a:srgbClr val="3333FF"/>
                </a:solidFill>
              </a:rPr>
              <a:t> </a:t>
            </a:r>
            <a:r>
              <a:rPr lang="ru-RU" sz="2400" dirty="0" err="1">
                <a:solidFill>
                  <a:srgbClr val="3333FF"/>
                </a:solidFill>
              </a:rPr>
              <a:t>приклади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309786" y="1319213"/>
            <a:ext cx="7858180" cy="1350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[] </a:t>
            </a: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 = </a:t>
            </a:r>
            <a:r>
              <a:rPr lang="ru-RU" sz="2400" dirty="0" err="1">
                <a:latin typeface="Courier New" pitchFamily="49" charset="0"/>
              </a:rPr>
              <a:t>new</a:t>
            </a:r>
            <a:r>
              <a:rPr lang="ru-RU" sz="2400" dirty="0">
                <a:latin typeface="Courier New" pitchFamily="49" charset="0"/>
              </a:rPr>
              <a:t> </a:t>
            </a:r>
            <a:r>
              <a:rPr lang="ru-RU" sz="2400" dirty="0" err="1">
                <a:latin typeface="Courier New" pitchFamily="49" charset="0"/>
              </a:rPr>
              <a:t>int</a:t>
            </a:r>
            <a:r>
              <a:rPr lang="ru-RU" sz="2400" dirty="0">
                <a:latin typeface="Courier New" pitchFamily="49" charset="0"/>
              </a:rPr>
              <a:t>[6];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[3] = 5; </a:t>
            </a:r>
            <a:endParaRPr lang="en-US" sz="2400" dirty="0">
              <a:latin typeface="Courier New" pitchFamily="49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ru-RU" sz="2400" dirty="0" err="1">
                <a:latin typeface="Courier New" pitchFamily="49" charset="0"/>
              </a:rPr>
              <a:t>cats</a:t>
            </a:r>
            <a:r>
              <a:rPr lang="ru-RU" sz="2400" dirty="0">
                <a:latin typeface="Courier New" pitchFamily="49" charset="0"/>
              </a:rPr>
              <a:t>[5] = 7; 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1958975" y="2828924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3333FF"/>
                </a:solidFill>
              </a:rPr>
              <a:t>З </a:t>
            </a:r>
            <a:r>
              <a:rPr lang="ru-RU" sz="2400" dirty="0" err="1">
                <a:solidFill>
                  <a:srgbClr val="3333FF"/>
                </a:solidFill>
              </a:rPr>
              <a:t>присвоюванням</a:t>
            </a:r>
            <a:r>
              <a:rPr lang="ru-RU" sz="2400" dirty="0">
                <a:solidFill>
                  <a:srgbClr val="3333FF"/>
                </a:solidFill>
              </a:rPr>
              <a:t> по дефолту </a:t>
            </a:r>
            <a:r>
              <a:rPr lang="ru-RU" sz="2400" dirty="0" err="1">
                <a:solidFill>
                  <a:srgbClr val="3333FF"/>
                </a:solidFill>
              </a:rPr>
              <a:t>значень</a:t>
            </a:r>
            <a:r>
              <a:rPr lang="ru-RU" sz="2400" dirty="0">
                <a:solidFill>
                  <a:srgbClr val="3333FF"/>
                </a:solidFill>
              </a:rPr>
              <a:t>: 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2309786" y="3436080"/>
            <a:ext cx="7881968" cy="1350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</a:rPr>
              <a:t> = {0, 1, 2, 3, 4};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</a:rPr>
              <a:t>double[] </a:t>
            </a:r>
            <a:r>
              <a:rPr lang="en-US" sz="2400" dirty="0" err="1">
                <a:latin typeface="Courier New" pitchFamily="49" charset="0"/>
              </a:rPr>
              <a:t>arrDouble</a:t>
            </a:r>
            <a:r>
              <a:rPr lang="en-US" sz="2400" dirty="0">
                <a:latin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</a:rPr>
              <a:t>arrDouble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</a:rPr>
              <a:t>= {3.14, 2.71, 0, -2.5,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>
                <a:latin typeface="Courier New" pitchFamily="49" charset="0"/>
              </a:rPr>
              <a:t>99.123};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24034" y="5143513"/>
            <a:ext cx="8228012" cy="936625"/>
            <a:chOff x="333" y="3224"/>
            <a:chExt cx="5183" cy="590"/>
          </a:xfrm>
        </p:grpSpPr>
        <p:sp>
          <p:nvSpPr>
            <p:cNvPr id="8203" name="Text Box 12"/>
            <p:cNvSpPr txBox="1">
              <a:spLocks noChangeArrowheads="1"/>
            </p:cNvSpPr>
            <p:nvPr/>
          </p:nvSpPr>
          <p:spPr bwMode="auto">
            <a:xfrm>
              <a:off x="627" y="3291"/>
              <a:ext cx="4889" cy="523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dirty="0"/>
                <a:t> </a:t>
              </a:r>
              <a:r>
                <a:rPr lang="ru-RU" sz="2400" dirty="0" err="1"/>
                <a:t>Всі</a:t>
              </a:r>
              <a:r>
                <a:rPr lang="ru-RU" sz="2400" dirty="0"/>
                <a:t> </a:t>
              </a:r>
              <a:r>
                <a:rPr lang="ru-RU" sz="2400" dirty="0" err="1"/>
                <a:t>чисельні</a:t>
              </a:r>
              <a:r>
                <a:rPr lang="ru-RU" sz="2400" dirty="0"/>
                <a:t> типи </a:t>
              </a:r>
              <a:r>
                <a:rPr lang="ru-RU" sz="2400" dirty="0" err="1"/>
                <a:t>ініціалізуються</a:t>
              </a:r>
              <a:r>
                <a:rPr lang="ru-RU" sz="2400" dirty="0"/>
                <a:t> нулями; </a:t>
              </a:r>
              <a:r>
                <a:rPr lang="ru-RU" sz="2400" dirty="0" err="1"/>
                <a:t>булевий</a:t>
              </a:r>
              <a:r>
                <a:rPr lang="ru-RU" sz="2400" dirty="0"/>
                <a:t> тип - </a:t>
              </a:r>
              <a:r>
                <a:rPr lang="en-US" sz="2400" dirty="0"/>
                <a:t>false, </a:t>
              </a:r>
              <a:r>
                <a:rPr lang="ru-RU" sz="2400" dirty="0" err="1"/>
                <a:t>інші</a:t>
              </a:r>
              <a:r>
                <a:rPr lang="ru-RU" sz="2400" dirty="0"/>
                <a:t> типи - </a:t>
              </a:r>
              <a:r>
                <a:rPr lang="en-US" sz="2400" dirty="0"/>
                <a:t>null.</a:t>
              </a:r>
              <a:endParaRPr lang="ru-RU" sz="2400" b="1" dirty="0"/>
            </a:p>
          </p:txBody>
        </p:sp>
        <p:sp>
          <p:nvSpPr>
            <p:cNvPr id="8204" name="Oval 13"/>
            <p:cNvSpPr>
              <a:spLocks noChangeArrowheads="1"/>
            </p:cNvSpPr>
            <p:nvPr/>
          </p:nvSpPr>
          <p:spPr bwMode="auto">
            <a:xfrm>
              <a:off x="333" y="3224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ru-RU" sz="440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2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2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2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2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build="p"/>
      <p:bldP spid="352261" grpId="0" build="p" animBg="1"/>
      <p:bldP spid="352264" grpId="0" build="p"/>
      <p:bldP spid="35226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>
            <a:off x="1900238" y="785794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81158" y="214290"/>
            <a:ext cx="8140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Виведення елементів масиву</a:t>
            </a:r>
            <a:endParaRPr lang="ru-RU" sz="3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85964" y="857232"/>
            <a:ext cx="7681937" cy="1202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fontAlgn="t"/>
            <a:r>
              <a:rPr lang="nn-NO" sz="24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2400" dirty="0">
                <a:latin typeface="Courier New" pitchFamily="49" charset="0"/>
                <a:cs typeface="Courier New" pitchFamily="49" charset="0"/>
              </a:rPr>
              <a:t> i = 0; i &lt; n; i++) {</a:t>
            </a:r>
          </a:p>
          <a:p>
            <a:pPr fontAlgn="t"/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2400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nn-NO" sz="2400" dirty="0">
                <a:latin typeface="Courier New" pitchFamily="49" charset="0"/>
                <a:cs typeface="Courier New" pitchFamily="49" charset="0"/>
              </a:rPr>
              <a:t>.out.print(arr[i] + " ");</a:t>
            </a:r>
          </a:p>
          <a:p>
            <a:pPr fontAlgn="t"/>
            <a:r>
              <a:rPr lang="nn-NO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903413" y="2144245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отримати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довжину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масиву</a:t>
            </a:r>
            <a:r>
              <a:rPr lang="ru-RU" sz="2400" dirty="0">
                <a:solidFill>
                  <a:srgbClr val="0070C0"/>
                </a:solidFill>
              </a:rPr>
              <a:t> в Java?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17655" y="2571744"/>
            <a:ext cx="7935997" cy="463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881158" y="3130665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отримати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останній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елемент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масиву</a:t>
            </a:r>
            <a:r>
              <a:rPr lang="ru-RU" sz="24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017654" y="3643314"/>
            <a:ext cx="7935998" cy="463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lastElem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- 1];</a:t>
            </a:r>
            <a:endParaRPr lang="ru-RU" sz="2400" dirty="0" err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952596" y="4214819"/>
            <a:ext cx="8401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Як </a:t>
            </a:r>
            <a:r>
              <a:rPr lang="ru-RU" sz="2400" dirty="0" err="1">
                <a:solidFill>
                  <a:srgbClr val="0070C0"/>
                </a:solidFill>
              </a:rPr>
              <a:t>заповнити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масив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випадковими</a:t>
            </a:r>
            <a:r>
              <a:rPr lang="ru-RU" sz="2400" dirty="0">
                <a:solidFill>
                  <a:srgbClr val="0070C0"/>
                </a:solidFill>
              </a:rPr>
              <a:t> числами?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024034" y="4786322"/>
            <a:ext cx="7929618" cy="16457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&lt; 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arr.length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=(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round( random() * 10);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 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 + "  ");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 err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build="p"/>
      <p:bldP spid="12" grpId="0" build="p" animBg="1"/>
      <p:bldP spid="13" grpId="0" build="p"/>
      <p:bldP spid="14" grpId="0" build="p" animBg="1"/>
      <p:bldP spid="15" grpId="0" build="p"/>
      <p:bldP spid="1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15727BC-00E3-4AF9-8300-926664866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9"/>
            <a:ext cx="8208962" cy="433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600" b="1">
                <a:solidFill>
                  <a:srgbClr val="FF3300"/>
                </a:solidFill>
              </a:rPr>
              <a:t>Масиви в мові </a:t>
            </a:r>
            <a:r>
              <a:rPr lang="en-US" altLang="ru-RU" sz="3600" b="1">
                <a:solidFill>
                  <a:srgbClr val="FF3300"/>
                </a:solidFill>
              </a:rPr>
              <a:t>JAVA</a:t>
            </a:r>
            <a:endParaRPr lang="ru-RU" altLang="ru-RU" sz="3600" b="1">
              <a:solidFill>
                <a:srgbClr val="FF33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D5C03D4-8AE2-4F1E-9E70-CB8BBA076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9" y="549275"/>
            <a:ext cx="8713787" cy="59753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Головне, про що треба пам'ятати при використанні масиву : ідентифікатор масиву – це змінна </a:t>
            </a:r>
            <a:r>
              <a:rPr lang="en-US" altLang="ru-RU" sz="1900" b="1" i="1" dirty="0"/>
              <a:t>reference-</a:t>
            </a:r>
            <a:r>
              <a:rPr lang="uk-UA" altLang="ru-RU" sz="1900" b="1" i="1" dirty="0"/>
              <a:t>типу</a:t>
            </a:r>
            <a:r>
              <a:rPr lang="uk-UA" altLang="ru-RU" sz="1900" dirty="0"/>
              <a:t>. Тому створення масиву включає 2 кроки: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uk-UA" altLang="ru-RU" sz="1900" dirty="0"/>
              <a:t>   визначення змінної-ідентифікатору масиву </a:t>
            </a:r>
            <a:r>
              <a:rPr lang="en-US" altLang="ru-RU" sz="1900" dirty="0"/>
              <a:t>(</a:t>
            </a:r>
            <a:r>
              <a:rPr lang="uk-UA" altLang="ru-RU" sz="1900" b="1" i="1" dirty="0"/>
              <a:t>декларація</a:t>
            </a:r>
            <a:r>
              <a:rPr lang="uk-UA" altLang="ru-RU" sz="1900" dirty="0"/>
              <a:t> масиву</a:t>
            </a:r>
            <a:r>
              <a:rPr lang="en-US" altLang="ru-RU" sz="1900" dirty="0"/>
              <a:t>) </a:t>
            </a:r>
            <a:r>
              <a:rPr lang="uk-UA" altLang="ru-RU" sz="1900" dirty="0"/>
              <a:t>та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uk-UA" altLang="ru-RU" sz="1900" dirty="0"/>
              <a:t>   виділення пам'яті розміру, достатнього для збереження вказаної кількості елементів масиву (</a:t>
            </a:r>
            <a:r>
              <a:rPr lang="uk-UA" altLang="ru-RU" sz="1900" b="1" i="1" dirty="0"/>
              <a:t>створення </a:t>
            </a:r>
            <a:r>
              <a:rPr lang="uk-UA" altLang="ru-RU" sz="1900" dirty="0"/>
              <a:t>масиву).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В результаті ідентифікатор масиву виявляється посиланням на цю область пам'яті.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i="1" dirty="0"/>
              <a:t>Синтаксис визначення масиву</a:t>
            </a:r>
            <a:r>
              <a:rPr lang="uk-UA" altLang="ru-RU" sz="1900" dirty="0"/>
              <a:t> наступний:</a:t>
            </a:r>
            <a:endParaRPr lang="uk-UA" altLang="ru-RU" sz="1900" b="1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[]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1900" b="1" dirty="0">
                <a:latin typeface="Courier New" panose="02070309020205020404" pitchFamily="49" charset="0"/>
              </a:rPr>
              <a:t>&gt;;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1900" b="1" dirty="0">
                <a:latin typeface="Courier New" panose="02070309020205020404" pitchFamily="49" charset="0"/>
              </a:rPr>
              <a:t>&gt; = </a:t>
            </a:r>
            <a:r>
              <a:rPr lang="en-US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1900" b="1" dirty="0">
                <a:latin typeface="Courier New" panose="02070309020205020404" pitchFamily="49" charset="0"/>
              </a:rPr>
              <a:t>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кіл_елементів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];</a:t>
            </a:r>
            <a:endParaRPr lang="uk-UA" altLang="ru-RU" sz="19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Перший рядок – це </a:t>
            </a:r>
            <a:r>
              <a:rPr lang="uk-UA" altLang="ru-RU" sz="1900" b="1" i="1" dirty="0"/>
              <a:t>декларація</a:t>
            </a:r>
            <a:r>
              <a:rPr lang="uk-UA" altLang="ru-RU" sz="1900" dirty="0"/>
              <a:t> (опис) масиву. Другий рядок – </a:t>
            </a:r>
            <a:r>
              <a:rPr lang="uk-UA" altLang="ru-RU" sz="1900" b="1" i="1" dirty="0"/>
              <a:t>створення </a:t>
            </a:r>
            <a:r>
              <a:rPr lang="uk-UA" altLang="ru-RU" sz="1900" dirty="0"/>
              <a:t>масиву</a:t>
            </a:r>
            <a:r>
              <a:rPr lang="en-US" altLang="ru-RU" sz="1900" dirty="0"/>
              <a:t>.</a:t>
            </a:r>
            <a:endParaRPr lang="uk-UA" altLang="ru-RU" sz="1900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dirty="0"/>
              <a:t>Або (одним рядком):</a:t>
            </a:r>
            <a:endParaRPr lang="uk-UA" altLang="ru-RU" sz="1900" b="1" dirty="0"/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[]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ідент_масиву</a:t>
            </a:r>
            <a:r>
              <a:rPr lang="uk-UA" altLang="ru-RU" sz="1900" b="1" dirty="0">
                <a:latin typeface="Courier New" panose="02070309020205020404" pitchFamily="49" charset="0"/>
              </a:rPr>
              <a:t>&gt; =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                </a:t>
            </a:r>
            <a:r>
              <a:rPr lang="en-US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1900" b="1" dirty="0">
                <a:latin typeface="Courier New" panose="02070309020205020404" pitchFamily="49" charset="0"/>
              </a:rPr>
              <a:t> &lt;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тип_елементів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&gt; [</a:t>
            </a:r>
            <a:r>
              <a:rPr lang="uk-UA" altLang="ru-RU" sz="1900" b="1" dirty="0" err="1">
                <a:latin typeface="Courier New" panose="02070309020205020404" pitchFamily="49" charset="0"/>
              </a:rPr>
              <a:t>кіл_елементів</a:t>
            </a:r>
            <a:r>
              <a:rPr lang="uk-UA" altLang="ru-RU" sz="1900" b="1" dirty="0">
                <a:latin typeface="Courier New" panose="02070309020205020404" pitchFamily="49" charset="0"/>
              </a:rPr>
              <a:t>];</a:t>
            </a:r>
            <a:endParaRPr lang="uk-UA" altLang="ru-RU" sz="19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solidFill>
                  <a:srgbClr val="FF3300"/>
                </a:solidFill>
              </a:rPr>
              <a:t>Приклади:</a:t>
            </a:r>
            <a:endParaRPr lang="en-GB" altLang="ru-RU" sz="1900" b="1" dirty="0">
              <a:solidFill>
                <a:srgbClr val="FF33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1900" b="1" dirty="0">
                <a:latin typeface="Courier New" panose="02070309020205020404" pitchFamily="49" charset="0"/>
              </a:rPr>
              <a:t>[] </a:t>
            </a:r>
            <a:r>
              <a:rPr lang="en-GB" altLang="ru-RU" sz="1900" b="1" dirty="0" err="1">
                <a:latin typeface="Courier New" panose="02070309020205020404" pitchFamily="49" charset="0"/>
              </a:rPr>
              <a:t>Arr</a:t>
            </a:r>
            <a:r>
              <a:rPr lang="en-US" altLang="ru-RU" sz="1900" b="1" dirty="0">
                <a:latin typeface="Courier New" panose="02070309020205020404" pitchFamily="49" charset="0"/>
              </a:rPr>
              <a:t>; </a:t>
            </a:r>
            <a:r>
              <a:rPr lang="en-GB" altLang="ru-RU" sz="1900" b="1" dirty="0">
                <a:latin typeface="Courier New" panose="02070309020205020404" pitchFamily="49" charset="0"/>
              </a:rPr>
              <a:t>		</a:t>
            </a:r>
            <a:r>
              <a:rPr lang="uk-UA" altLang="ru-RU" sz="1900" b="1" dirty="0">
                <a:latin typeface="Courier New" panose="02070309020205020404" pitchFamily="49" charset="0"/>
              </a:rPr>
              <a:t>      </a:t>
            </a:r>
            <a:r>
              <a:rPr lang="en-GB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1900" b="1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1900" b="1" dirty="0">
                <a:latin typeface="Courier New" panose="02070309020205020404" pitchFamily="49" charset="0"/>
              </a:rPr>
              <a:t> </a:t>
            </a:r>
            <a:r>
              <a:rPr lang="en-GB" altLang="ru-RU" sz="1900" b="1" dirty="0">
                <a:latin typeface="Courier New" panose="02070309020205020404" pitchFamily="49" charset="0"/>
              </a:rPr>
              <a:t>=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1900" b="1" dirty="0">
                <a:latin typeface="Courier New" panose="02070309020205020404" pitchFamily="49" charset="0"/>
              </a:rPr>
              <a:t>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1900" b="1" dirty="0">
                <a:latin typeface="Courier New" panose="02070309020205020404" pitchFamily="49" charset="0"/>
              </a:rPr>
              <a:t>[</a:t>
            </a:r>
            <a:r>
              <a:rPr lang="uk-UA" altLang="ru-RU" sz="1900" b="1" dirty="0">
                <a:latin typeface="Courier New" panose="02070309020205020404" pitchFamily="49" charset="0"/>
              </a:rPr>
              <a:t>10</a:t>
            </a:r>
            <a:r>
              <a:rPr lang="en-GB" altLang="ru-RU" sz="1900" b="1" dirty="0">
                <a:latin typeface="Courier New" panose="02070309020205020404" pitchFamily="49" charset="0"/>
              </a:rPr>
              <a:t>];</a:t>
            </a:r>
            <a:r>
              <a:rPr lang="uk-UA" altLang="ru-RU" sz="1900" b="1" dirty="0">
                <a:latin typeface="Courier New" panose="02070309020205020404" pitchFamily="49" charset="0"/>
              </a:rPr>
              <a:t>      </a:t>
            </a:r>
            <a:r>
              <a:rPr lang="en-GB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елементів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uk-UA" altLang="ru-RU" sz="1900" b="1" dirty="0">
                <a:latin typeface="Courier New" panose="02070309020205020404" pitchFamily="49" charset="0"/>
              </a:rPr>
              <a:t>або 	</a:t>
            </a:r>
            <a:endParaRPr lang="en-GB" altLang="ru-RU" sz="1900" b="1" dirty="0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1900" b="1" dirty="0">
                <a:latin typeface="Courier New" panose="02070309020205020404" pitchFamily="49" charset="0"/>
              </a:rPr>
              <a:t>[] </a:t>
            </a:r>
            <a:r>
              <a:rPr lang="en-GB" altLang="ru-RU" sz="1900" b="1" dirty="0" err="1">
                <a:latin typeface="Courier New" panose="02070309020205020404" pitchFamily="49" charset="0"/>
              </a:rPr>
              <a:t>Arr</a:t>
            </a:r>
            <a:r>
              <a:rPr lang="uk-UA" altLang="ru-RU" sz="1900" b="1" dirty="0">
                <a:latin typeface="Courier New" panose="02070309020205020404" pitchFamily="49" charset="0"/>
              </a:rPr>
              <a:t> =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1900" b="1" dirty="0">
                <a:latin typeface="Courier New" panose="02070309020205020404" pitchFamily="49" charset="0"/>
              </a:rPr>
              <a:t> </a:t>
            </a:r>
            <a:r>
              <a:rPr lang="en-GB" altLang="ru-RU" sz="19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1900" b="1" dirty="0">
                <a:latin typeface="Courier New" panose="02070309020205020404" pitchFamily="49" charset="0"/>
              </a:rPr>
              <a:t>[10];</a:t>
            </a:r>
            <a:r>
              <a:rPr lang="uk-UA" altLang="ru-RU" sz="1900" b="1" dirty="0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створення масиву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C2E9497-275B-4B5C-9599-9FC7CC1BF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260350"/>
            <a:ext cx="8713788" cy="6121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FF3300"/>
                </a:solidFill>
              </a:rPr>
              <a:t>Приклади:</a:t>
            </a:r>
            <a:endParaRPr lang="en-GB" altLang="ru-RU" sz="2200" b="1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[] Arr</a:t>
            </a:r>
            <a:r>
              <a:rPr lang="uk-UA" altLang="ru-RU" sz="2200" b="1">
                <a:latin typeface="Courier New" panose="02070309020205020404" pitchFamily="49" charset="0"/>
              </a:rPr>
              <a:t>1</a:t>
            </a:r>
            <a:r>
              <a:rPr lang="en-US" altLang="ru-RU" sz="2200" b="1">
                <a:latin typeface="Courier New" panose="02070309020205020404" pitchFamily="49" charset="0"/>
              </a:rPr>
              <a:t>; </a:t>
            </a:r>
            <a:r>
              <a:rPr lang="en-GB" altLang="ru-RU" sz="2200" b="1">
                <a:latin typeface="Courier New" panose="02070309020205020404" pitchFamily="49" charset="0"/>
              </a:rPr>
              <a:t>	</a:t>
            </a:r>
            <a:r>
              <a:rPr lang="uk-UA" altLang="ru-RU" sz="2200" b="1">
                <a:latin typeface="Courier New" panose="02070309020205020404" pitchFamily="49" charset="0"/>
              </a:rPr>
              <a:t>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масиву</a:t>
            </a:r>
            <a:endParaRPr lang="en-GB" altLang="ru-RU" sz="22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</a:t>
            </a:r>
            <a:r>
              <a:rPr lang="en-GB" altLang="ru-RU" sz="2200" b="1">
                <a:latin typeface="Courier New" panose="02070309020205020404" pitchFamily="49" charset="0"/>
              </a:rPr>
              <a:t>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</a:t>
            </a:r>
            <a:r>
              <a:rPr lang="uk-UA" altLang="ru-RU" sz="2200" b="1">
                <a:latin typeface="Courier New" panose="02070309020205020404" pitchFamily="49" charset="0"/>
              </a:rPr>
              <a:t>10</a:t>
            </a:r>
            <a:r>
              <a:rPr lang="en-GB" altLang="ru-RU" sz="2200" b="1">
                <a:latin typeface="Courier New" panose="02070309020205020404" pitchFamily="49" charset="0"/>
              </a:rPr>
              <a:t>];</a:t>
            </a:r>
            <a:r>
              <a:rPr lang="uk-UA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 з 10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елементів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latin typeface="Courier New" panose="02070309020205020404" pitchFamily="49" charset="0"/>
              </a:rPr>
              <a:t>або 	</a:t>
            </a:r>
            <a:endParaRPr lang="en-GB" altLang="ru-RU" sz="2200" b="1">
              <a:solidFill>
                <a:srgbClr val="339933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[] </a:t>
            </a: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[10];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//декларація і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створення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[20]; 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створення іншого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//з тим самим ідентифікатором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GB" altLang="ru-RU" sz="2200" b="1">
                <a:latin typeface="Courier New" panose="02070309020205020404" pitchFamily="49" charset="0"/>
              </a:rPr>
              <a:t>[] Arr</a:t>
            </a:r>
            <a:r>
              <a:rPr lang="uk-UA" altLang="ru-RU" sz="2200" b="1">
                <a:latin typeface="Courier New" panose="02070309020205020404" pitchFamily="49" charset="0"/>
              </a:rPr>
              <a:t>2</a:t>
            </a:r>
            <a:r>
              <a:rPr lang="en-US" altLang="ru-RU" sz="2200" b="1">
                <a:latin typeface="Courier New" panose="02070309020205020404" pitchFamily="49" charset="0"/>
              </a:rPr>
              <a:t>; </a:t>
            </a:r>
            <a:r>
              <a:rPr lang="en-GB" altLang="ru-RU" sz="2200" b="1">
                <a:latin typeface="Courier New" panose="02070309020205020404" pitchFamily="49" charset="0"/>
              </a:rPr>
              <a:t>	</a:t>
            </a:r>
            <a:r>
              <a:rPr lang="uk-UA" altLang="ru-RU" sz="2200" b="1">
                <a:latin typeface="Courier New" panose="02070309020205020404" pitchFamily="49" charset="0"/>
              </a:rPr>
              <a:t>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декларація ще одного масиву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2 =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200" b="1">
                <a:latin typeface="Courier New" panose="02070309020205020404" pitchFamily="49" charset="0"/>
              </a:rPr>
              <a:t> </a:t>
            </a:r>
            <a:r>
              <a:rPr lang="en-GB" altLang="ru-RU" sz="22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200" b="1">
                <a:latin typeface="Courier New" panose="02070309020205020404" pitchFamily="49" charset="0"/>
              </a:rPr>
              <a:t>[30];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його створення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b="1" noProof="1">
                <a:latin typeface="Courier New" panose="02070309020205020404" pitchFamily="49" charset="0"/>
              </a:rPr>
              <a:t>			Arr1.length ? Arr2.length</a:t>
            </a:r>
            <a:endParaRPr lang="uk-UA" altLang="ru-RU" sz="2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1 = </a:t>
            </a:r>
            <a:r>
              <a:rPr lang="en-GB" altLang="ru-RU" sz="2200" b="1">
                <a:latin typeface="Courier New" panose="02070309020205020404" pitchFamily="49" charset="0"/>
              </a:rPr>
              <a:t>Arr</a:t>
            </a:r>
            <a:r>
              <a:rPr lang="uk-UA" altLang="ru-RU" sz="2200" b="1">
                <a:latin typeface="Courier New" panose="02070309020205020404" pitchFamily="49" charset="0"/>
              </a:rPr>
              <a:t>2;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тепер перший масив той самий,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</a:t>
            </a:r>
            <a:r>
              <a:rPr lang="en-GB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// </a:t>
            </a:r>
            <a:r>
              <a:rPr lang="uk-UA" altLang="ru-RU" sz="2200" b="1">
                <a:solidFill>
                  <a:srgbClr val="339933"/>
                </a:solidFill>
                <a:latin typeface="Courier New" panose="02070309020205020404" pitchFamily="49" charset="0"/>
              </a:rPr>
              <a:t>що другий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ru-RU" sz="2200" b="1" noProof="1">
                <a:latin typeface="Courier New" panose="02070309020205020404" pitchFamily="49" charset="0"/>
              </a:rPr>
              <a:t>			Arr1.length ? Arr2.length</a:t>
            </a:r>
            <a:r>
              <a:rPr lang="uk-UA" altLang="ru-RU" sz="2400" b="1">
                <a:solidFill>
                  <a:srgbClr val="339933"/>
                </a:solidFill>
                <a:latin typeface="Courier New" panose="02070309020205020404" pitchFamily="49" charset="0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ru-RU" altLang="ru-RU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F6433A6-4ED9-4434-BAA4-7470A9688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5" y="333376"/>
            <a:ext cx="8642350" cy="6264275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300"/>
              <a:t>Звертання до елементу масиву відбувається через його ідентифікатор та індекс елементу. Важливо пам'ятати, що в мові </a:t>
            </a:r>
            <a:r>
              <a:rPr lang="en-US" altLang="ru-RU" sz="2300"/>
              <a:t>JAVA</a:t>
            </a:r>
            <a:r>
              <a:rPr lang="uk-UA" altLang="ru-RU" sz="2300"/>
              <a:t> елементи масиву індексуються від 0. Таким чином, перший елемент масиву завжди має індекс 0, а останній – індекс, рівний </a:t>
            </a:r>
            <a:r>
              <a:rPr lang="uk-UA" altLang="ru-RU" sz="2300" b="1">
                <a:latin typeface="Courier New" panose="02070309020205020404" pitchFamily="49" charset="0"/>
              </a:rPr>
              <a:t>кіл_елементів-1</a:t>
            </a:r>
            <a:r>
              <a:rPr lang="uk-UA" altLang="ru-RU" sz="2300"/>
              <a:t>. При звертанні до елементу з неіснуючим індексом генерується переривання </a:t>
            </a:r>
            <a:r>
              <a:rPr lang="en-US" altLang="ru-RU" sz="2300" b="1" noProof="1">
                <a:solidFill>
                  <a:srgbClr val="ABCDF3"/>
                </a:solidFill>
                <a:latin typeface="Courier New" panose="02070309020205020404" pitchFamily="49" charset="0"/>
              </a:rPr>
              <a:t>Exception</a:t>
            </a:r>
            <a:r>
              <a:rPr lang="uk-UA" altLang="ru-RU" sz="2300"/>
              <a:t>.</a:t>
            </a:r>
          </a:p>
          <a:p>
            <a:pPr marL="0" indent="0">
              <a:buNone/>
            </a:pPr>
            <a:r>
              <a:rPr lang="uk-UA" altLang="ru-RU" sz="2300" b="1">
                <a:solidFill>
                  <a:srgbClr val="FF3300"/>
                </a:solidFill>
              </a:rPr>
              <a:t>Приклади:</a:t>
            </a:r>
            <a:endParaRPr lang="en-GB" altLang="ru-RU" sz="2300" b="1">
              <a:solidFill>
                <a:srgbClr val="FF3300"/>
              </a:solidFill>
            </a:endParaRPr>
          </a:p>
          <a:p>
            <a:pPr marL="0" indent="0">
              <a:buNone/>
            </a:pP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>
                <a:latin typeface="Courier New" panose="02070309020205020404" pitchFamily="49" charset="0"/>
              </a:rPr>
              <a:t>[] </a:t>
            </a:r>
            <a:r>
              <a:rPr lang="en-GB" altLang="ru-RU" sz="2300" b="1">
                <a:latin typeface="Courier New" panose="02070309020205020404" pitchFamily="49" charset="0"/>
              </a:rPr>
              <a:t>Arr</a:t>
            </a:r>
            <a:r>
              <a:rPr lang="uk-UA" altLang="ru-RU" sz="2300" b="1">
                <a:latin typeface="Courier New" panose="02070309020205020404" pitchFamily="49" charset="0"/>
              </a:rPr>
              <a:t> = </a:t>
            </a: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GB" altLang="ru-RU" sz="2300" b="1">
                <a:latin typeface="Courier New" panose="02070309020205020404" pitchFamily="49" charset="0"/>
              </a:rPr>
              <a:t> </a:t>
            </a:r>
            <a:r>
              <a:rPr lang="en-GB" altLang="ru-RU" sz="2300" b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uk-UA" altLang="ru-RU" sz="2300" b="1">
                <a:latin typeface="Courier New" panose="02070309020205020404" pitchFamily="49" charset="0"/>
              </a:rPr>
              <a:t>[10];</a:t>
            </a:r>
            <a:r>
              <a:rPr lang="uk-UA" altLang="ru-RU" sz="2300" b="1">
                <a:solidFill>
                  <a:srgbClr val="339933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uk-UA" altLang="ru-RU" sz="2300" b="1">
                <a:latin typeface="Courier New" panose="02070309020205020404" pitchFamily="49" charset="0"/>
              </a:rPr>
              <a:t>10</a:t>
            </a:r>
            <a:r>
              <a:rPr lang="en-US" altLang="ru-RU" sz="2300" b="1" noProof="1">
                <a:latin typeface="Courier New" panose="02070309020205020404" pitchFamily="49" charset="0"/>
              </a:rPr>
              <a:t>; i++)    </a:t>
            </a:r>
          </a:p>
          <a:p>
            <a:pPr marL="0" indent="0">
              <a:buNone/>
            </a:pPr>
            <a:r>
              <a:rPr lang="en-US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ru-RU" sz="2000" b="1" noProof="1">
                <a:latin typeface="Courier New" panose="02070309020205020404" pitchFamily="49" charset="0"/>
              </a:rPr>
              <a:t>(</a:t>
            </a:r>
            <a:r>
              <a:rPr lang="en-US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US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300"/>
              <a:t>або (що більш правильно, оскільки кожний масив сам знає свій розмір через властивість </a:t>
            </a:r>
            <a:r>
              <a:rPr lang="en-US" altLang="ru-RU" sz="2300" b="1" noProof="1">
                <a:latin typeface="Courier New" panose="02070309020205020404" pitchFamily="49" charset="0"/>
              </a:rPr>
              <a:t>Length</a:t>
            </a:r>
            <a:r>
              <a:rPr lang="uk-UA" altLang="ru-RU" sz="2300"/>
              <a:t>):</a:t>
            </a:r>
          </a:p>
          <a:p>
            <a:pPr marL="0" indent="0">
              <a:buNone/>
            </a:pP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altLang="ru-RU" sz="2300" b="1" noProof="1">
                <a:latin typeface="Courier New" panose="02070309020205020404" pitchFamily="49" charset="0"/>
              </a:rPr>
              <a:t> (</a:t>
            </a:r>
            <a:r>
              <a:rPr lang="en-US" altLang="ru-RU" sz="23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300" b="1" noProof="1">
                <a:latin typeface="Courier New" panose="02070309020205020404" pitchFamily="49" charset="0"/>
              </a:rPr>
              <a:t> i = 0; i &lt; </a:t>
            </a:r>
            <a:r>
              <a:rPr lang="en-GB" altLang="ru-RU" sz="2300" b="1">
                <a:latin typeface="Courier New" panose="02070309020205020404" pitchFamily="49" charset="0"/>
              </a:rPr>
              <a:t>Arr</a:t>
            </a:r>
            <a:r>
              <a:rPr lang="en-GB" altLang="ru-RU" sz="2300" b="1" noProof="1">
                <a:latin typeface="Courier New" panose="02070309020205020404" pitchFamily="49" charset="0"/>
              </a:rPr>
              <a:t>.Length; i++)    </a:t>
            </a:r>
          </a:p>
          <a:p>
            <a:pPr marL="0" indent="0">
              <a:buNone/>
            </a:pPr>
            <a:r>
              <a:rPr lang="en-GB" altLang="ru-RU" sz="2000" b="1" noProof="1">
                <a:solidFill>
                  <a:srgbClr val="ABCDF3"/>
                </a:solidFill>
                <a:latin typeface="Courier New" panose="02070309020205020404" pitchFamily="49" charset="0"/>
              </a:rPr>
              <a:t>System.out.println</a:t>
            </a:r>
            <a:r>
              <a:rPr lang="en-GB" altLang="ru-RU" sz="2000" b="1" noProof="1">
                <a:latin typeface="Courier New" panose="02070309020205020404" pitchFamily="49" charset="0"/>
              </a:rPr>
              <a:t>(</a:t>
            </a:r>
            <a:r>
              <a:rPr lang="en-GB" altLang="ru-RU" sz="2000" b="1" noProof="1">
                <a:solidFill>
                  <a:srgbClr val="CC0000"/>
                </a:solidFill>
                <a:latin typeface="Courier New" panose="02070309020205020404" pitchFamily="49" charset="0"/>
              </a:rPr>
              <a:t>"Arr [“ + i +”] = “ + </a:t>
            </a:r>
            <a:r>
              <a:rPr lang="en-GB" altLang="ru-RU" sz="2000" b="1" noProof="1">
                <a:latin typeface="Courier New" panose="02070309020205020404" pitchFamily="49" charset="0"/>
              </a:rPr>
              <a:t>Arr[i]);</a:t>
            </a:r>
            <a:endParaRPr lang="uk-UA" altLang="ru-RU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3481BBE-5489-4381-AD11-8D1C806B7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188914"/>
            <a:ext cx="8229600" cy="4905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uk-UA" altLang="ru-RU" sz="3200" b="1">
                <a:solidFill>
                  <a:srgbClr val="FF3300"/>
                </a:solidFill>
              </a:rPr>
              <a:t>Ініціалізація масивів</a:t>
            </a:r>
            <a:endParaRPr lang="ru-RU" altLang="ru-RU" sz="3200" b="1">
              <a:solidFill>
                <a:srgbClr val="FF3300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BE8A252-B132-4D6B-AE0B-B0307A4E0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826" y="765176"/>
            <a:ext cx="8569325" cy="5616575"/>
          </a:xfrm>
        </p:spPr>
        <p:txBody>
          <a:bodyPr/>
          <a:lstStyle/>
          <a:p>
            <a:pPr marL="0" indent="0">
              <a:buNone/>
            </a:pPr>
            <a:r>
              <a:rPr lang="uk-UA" altLang="ru-RU" sz="2200" dirty="0"/>
              <a:t>Масив може бути </a:t>
            </a:r>
            <a:r>
              <a:rPr lang="uk-UA" altLang="ru-RU" sz="2200" dirty="0" err="1"/>
              <a:t>проініціалізований</a:t>
            </a:r>
            <a:r>
              <a:rPr lang="uk-UA" altLang="ru-RU" sz="2200" dirty="0"/>
              <a:t> в момент створення деякими значеннями (автоматично елементи новоствореного масиву </a:t>
            </a:r>
            <a:r>
              <a:rPr lang="uk-UA" altLang="ru-RU" sz="2200" dirty="0" err="1"/>
              <a:t>ініціалізуються</a:t>
            </a:r>
            <a:r>
              <a:rPr lang="uk-UA" altLang="ru-RU" sz="2200" dirty="0"/>
              <a:t> нульовими значеннями), наприклад, таким чином:</a:t>
            </a:r>
          </a:p>
          <a:p>
            <a:pPr marL="0" indent="0">
              <a:buNone/>
            </a:pPr>
            <a:r>
              <a:rPr lang="en-US" altLang="ru-RU" sz="22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ru-RU" sz="2200" b="1" noProof="1">
                <a:latin typeface="Courier New" panose="02070309020205020404" pitchFamily="49" charset="0"/>
              </a:rPr>
              <a:t>[] iArray = {1, 2, 3, 4, 5};</a:t>
            </a:r>
            <a:endParaRPr lang="uk-UA" altLang="ru-RU" sz="22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altLang="ru-RU" sz="2200" dirty="0"/>
              <a:t>Зверніть увагу – операція створення масиву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тут пропущена, адже, якщо вказані початкові значення елементів, масив створюється компілятором автоматично, а розмір масиву визначається по кількості заданих початкових значень.</a:t>
            </a:r>
          </a:p>
          <a:p>
            <a:pPr marL="0" indent="0">
              <a:buNone/>
            </a:pPr>
            <a:r>
              <a:rPr lang="uk-UA" altLang="ru-RU" sz="2200" dirty="0"/>
              <a:t>Можна визначити і </a:t>
            </a:r>
            <a:r>
              <a:rPr lang="uk-UA" altLang="ru-RU" sz="2200" dirty="0" err="1"/>
              <a:t>проініціалізувати</a:t>
            </a:r>
            <a:r>
              <a:rPr lang="uk-UA" altLang="ru-RU" sz="2200" dirty="0"/>
              <a:t> масив, явно задавши його розмір (хоча це й надмірна для компілятора інформація), проте в цьому випадку службове слово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uk-UA" altLang="ru-RU" sz="2200" dirty="0"/>
              <a:t> є необхідним. Крім того, вказаний розмір масиву має співпадати з кількістю значень ініціалізації: </a:t>
            </a:r>
            <a:endParaRPr lang="ru-RU" altLang="ru-RU" sz="2200" dirty="0"/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[] </a:t>
            </a:r>
            <a:r>
              <a:rPr lang="en-US" altLang="ru-RU" sz="2200" b="1" dirty="0" err="1">
                <a:latin typeface="Courier New" panose="02070309020205020404" pitchFamily="49" charset="0"/>
              </a:rPr>
              <a:t>dArray</a:t>
            </a:r>
            <a:r>
              <a:rPr lang="uk-UA" altLang="ru-RU" sz="2200" b="1" dirty="0">
                <a:latin typeface="Courier New" panose="02070309020205020404" pitchFamily="49" charset="0"/>
              </a:rPr>
              <a:t> =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altLang="ru-RU" sz="2200" b="1" dirty="0">
                <a:latin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uk-UA" altLang="ru-RU" sz="2200" b="1" dirty="0">
                <a:latin typeface="Courier New" panose="02070309020205020404" pitchFamily="49" charset="0"/>
              </a:rPr>
              <a:t>[3];</a:t>
            </a:r>
            <a:r>
              <a:rPr lang="uk-UA" alt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4182</Words>
  <Application>Microsoft Office PowerPoint</Application>
  <PresentationFormat>Широкоэкранный</PresentationFormat>
  <Paragraphs>653</Paragraphs>
  <Slides>39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Courier New</vt:lpstr>
      <vt:lpstr>Söhne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Масиви в мові JAVA</vt:lpstr>
      <vt:lpstr>Презентация PowerPoint</vt:lpstr>
      <vt:lpstr>Презентация PowerPoint</vt:lpstr>
      <vt:lpstr>Ініціалізація масивів</vt:lpstr>
      <vt:lpstr>Масиви в мові Java (продовження)</vt:lpstr>
      <vt:lpstr>Презентация PowerPoint</vt:lpstr>
      <vt:lpstr>Ініціалізація двовимірних масивів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47</cp:revision>
  <dcterms:created xsi:type="dcterms:W3CDTF">2023-10-27T15:46:22Z</dcterms:created>
  <dcterms:modified xsi:type="dcterms:W3CDTF">2023-11-15T19:39:55Z</dcterms:modified>
</cp:coreProperties>
</file>