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856" r:id="rId2"/>
    <p:sldId id="857" r:id="rId3"/>
    <p:sldId id="858" r:id="rId4"/>
    <p:sldId id="859" r:id="rId5"/>
    <p:sldId id="860" r:id="rId6"/>
    <p:sldId id="861" r:id="rId7"/>
    <p:sldId id="862" r:id="rId8"/>
    <p:sldId id="863" r:id="rId9"/>
    <p:sldId id="864" r:id="rId10"/>
    <p:sldId id="865" r:id="rId11"/>
    <p:sldId id="866" r:id="rId12"/>
    <p:sldId id="867" r:id="rId13"/>
    <p:sldId id="868" r:id="rId14"/>
    <p:sldId id="869" r:id="rId15"/>
    <p:sldId id="870" r:id="rId16"/>
    <p:sldId id="871" r:id="rId17"/>
    <p:sldId id="872" r:id="rId18"/>
    <p:sldId id="873" r:id="rId19"/>
    <p:sldId id="874" r:id="rId20"/>
    <p:sldId id="875" r:id="rId21"/>
    <p:sldId id="876" r:id="rId22"/>
    <p:sldId id="877" r:id="rId23"/>
    <p:sldId id="878" r:id="rId24"/>
    <p:sldId id="879" r:id="rId25"/>
    <p:sldId id="880" r:id="rId26"/>
    <p:sldId id="881" r:id="rId27"/>
    <p:sldId id="882" r:id="rId28"/>
    <p:sldId id="883" r:id="rId29"/>
    <p:sldId id="884" r:id="rId30"/>
    <p:sldId id="885" r:id="rId31"/>
    <p:sldId id="886" r:id="rId32"/>
    <p:sldId id="887" r:id="rId33"/>
    <p:sldId id="888" r:id="rId34"/>
    <p:sldId id="889" r:id="rId35"/>
    <p:sldId id="890" r:id="rId36"/>
    <p:sldId id="891" r:id="rId37"/>
    <p:sldId id="892" r:id="rId38"/>
    <p:sldId id="893" r:id="rId39"/>
    <p:sldId id="894" r:id="rId40"/>
    <p:sldId id="895" r:id="rId41"/>
    <p:sldId id="896" r:id="rId42"/>
    <p:sldId id="897" r:id="rId43"/>
    <p:sldId id="898" r:id="rId44"/>
    <p:sldId id="899" r:id="rId45"/>
    <p:sldId id="900" r:id="rId46"/>
    <p:sldId id="901" r:id="rId47"/>
    <p:sldId id="902" r:id="rId48"/>
    <p:sldId id="903" r:id="rId49"/>
    <p:sldId id="904" r:id="rId50"/>
    <p:sldId id="905" r:id="rId51"/>
    <p:sldId id="906" r:id="rId52"/>
    <p:sldId id="907" r:id="rId53"/>
    <p:sldId id="908" r:id="rId54"/>
    <p:sldId id="909" r:id="rId55"/>
    <p:sldId id="910" r:id="rId56"/>
    <p:sldId id="911" r:id="rId57"/>
    <p:sldId id="912" r:id="rId58"/>
    <p:sldId id="913" r:id="rId59"/>
    <p:sldId id="914" r:id="rId60"/>
    <p:sldId id="915" r:id="rId61"/>
    <p:sldId id="916" r:id="rId62"/>
    <p:sldId id="917" r:id="rId63"/>
    <p:sldId id="918" r:id="rId64"/>
    <p:sldId id="919" r:id="rId65"/>
    <p:sldId id="920" r:id="rId66"/>
    <p:sldId id="921" r:id="rId67"/>
    <p:sldId id="922" r:id="rId68"/>
    <p:sldId id="923" r:id="rId69"/>
    <p:sldId id="924" r:id="rId70"/>
    <p:sldId id="925" r:id="rId71"/>
    <p:sldId id="926" r:id="rId72"/>
    <p:sldId id="927" r:id="rId73"/>
    <p:sldId id="928" r:id="rId74"/>
    <p:sldId id="929" r:id="rId75"/>
    <p:sldId id="930" r:id="rId76"/>
    <p:sldId id="931" r:id="rId77"/>
    <p:sldId id="932" r:id="rId78"/>
    <p:sldId id="933" r:id="rId79"/>
    <p:sldId id="934" r:id="rId80"/>
    <p:sldId id="935" r:id="rId81"/>
    <p:sldId id="936" r:id="rId82"/>
    <p:sldId id="937" r:id="rId83"/>
    <p:sldId id="938" r:id="rId84"/>
    <p:sldId id="939" r:id="rId85"/>
    <p:sldId id="940" r:id="rId86"/>
    <p:sldId id="941" r:id="rId87"/>
    <p:sldId id="942" r:id="rId88"/>
    <p:sldId id="943" r:id="rId89"/>
    <p:sldId id="944" r:id="rId90"/>
    <p:sldId id="945" r:id="rId91"/>
    <p:sldId id="946" r:id="rId92"/>
    <p:sldId id="947" r:id="rId93"/>
    <p:sldId id="948" r:id="rId94"/>
    <p:sldId id="949" r:id="rId95"/>
    <p:sldId id="950" r:id="rId96"/>
    <p:sldId id="951" r:id="rId97"/>
    <p:sldId id="952" r:id="rId98"/>
    <p:sldId id="953" r:id="rId99"/>
    <p:sldId id="954" r:id="rId100"/>
    <p:sldId id="955" r:id="rId101"/>
    <p:sldId id="956" r:id="rId102"/>
    <p:sldId id="957" r:id="rId103"/>
    <p:sldId id="976" r:id="rId104"/>
    <p:sldId id="978" r:id="rId105"/>
    <p:sldId id="979" r:id="rId106"/>
    <p:sldId id="977" r:id="rId107"/>
    <p:sldId id="980" r:id="rId108"/>
    <p:sldId id="981" r:id="rId109"/>
    <p:sldId id="982" r:id="rId110"/>
    <p:sldId id="983" r:id="rId111"/>
    <p:sldId id="984" r:id="rId112"/>
    <p:sldId id="985" r:id="rId113"/>
    <p:sldId id="986" r:id="rId114"/>
    <p:sldId id="987" r:id="rId115"/>
    <p:sldId id="988" r:id="rId116"/>
    <p:sldId id="989" r:id="rId117"/>
    <p:sldId id="990" r:id="rId118"/>
    <p:sldId id="991" r:id="rId119"/>
    <p:sldId id="992" r:id="rId120"/>
    <p:sldId id="993" r:id="rId121"/>
    <p:sldId id="994" r:id="rId122"/>
    <p:sldId id="995" r:id="rId123"/>
    <p:sldId id="996" r:id="rId124"/>
    <p:sldId id="997" r:id="rId125"/>
    <p:sldId id="998" r:id="rId126"/>
    <p:sldId id="999" r:id="rId127"/>
    <p:sldId id="1000" r:id="rId128"/>
    <p:sldId id="1001" r:id="rId129"/>
    <p:sldId id="1002" r:id="rId130"/>
    <p:sldId id="1003" r:id="rId131"/>
    <p:sldId id="1004" r:id="rId132"/>
    <p:sldId id="1005" r:id="rId133"/>
    <p:sldId id="1006" r:id="rId134"/>
    <p:sldId id="1007" r:id="rId135"/>
    <p:sldId id="1008" r:id="rId136"/>
    <p:sldId id="1009" r:id="rId137"/>
    <p:sldId id="958" r:id="rId138"/>
    <p:sldId id="959" r:id="rId139"/>
    <p:sldId id="960" r:id="rId140"/>
    <p:sldId id="961" r:id="rId141"/>
    <p:sldId id="962" r:id="rId142"/>
    <p:sldId id="963" r:id="rId143"/>
    <p:sldId id="964" r:id="rId144"/>
    <p:sldId id="965" r:id="rId145"/>
    <p:sldId id="966" r:id="rId146"/>
    <p:sldId id="967" r:id="rId147"/>
    <p:sldId id="968" r:id="rId148"/>
    <p:sldId id="969" r:id="rId149"/>
    <p:sldId id="970" r:id="rId150"/>
    <p:sldId id="971" r:id="rId151"/>
    <p:sldId id="972" r:id="rId152"/>
    <p:sldId id="973" r:id="rId153"/>
    <p:sldId id="974" r:id="rId154"/>
    <p:sldId id="975" r:id="rId155"/>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640AA4-4978-C72D-2534-B166B9B1719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46336F1F-FD87-AA50-429C-1BC57BDD6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2B778919-C5A4-B166-15AD-D55019A5803B}"/>
              </a:ext>
            </a:extLst>
          </p:cNvPr>
          <p:cNvSpPr>
            <a:spLocks noGrp="1"/>
          </p:cNvSpPr>
          <p:nvPr>
            <p:ph type="dt" sz="half" idx="10"/>
          </p:nvPr>
        </p:nvSpPr>
        <p:spPr/>
        <p:txBody>
          <a:bodyPr/>
          <a:lstStyle/>
          <a:p>
            <a:fld id="{1943E8D9-4105-4611-844F-382D4C8C0796}" type="datetimeFigureOut">
              <a:rPr lang="uk-UA" smtClean="0"/>
              <a:t>05.07.2024</a:t>
            </a:fld>
            <a:endParaRPr lang="uk-UA"/>
          </a:p>
        </p:txBody>
      </p:sp>
      <p:sp>
        <p:nvSpPr>
          <p:cNvPr id="5" name="Нижний колонтитул 4">
            <a:extLst>
              <a:ext uri="{FF2B5EF4-FFF2-40B4-BE49-F238E27FC236}">
                <a16:creationId xmlns:a16="http://schemas.microsoft.com/office/drawing/2014/main" id="{D229C0B0-6B56-B0DD-7366-B4D45700DA88}"/>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2657C5F3-230D-9090-4044-AB6F9D719461}"/>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507748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9B31A4-F45D-E103-AE4C-5129EF4BD8F8}"/>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047F8C1B-115F-4774-9E53-B1D5E98100B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5E657932-AA27-B6EF-3B2B-A59037120660}"/>
              </a:ext>
            </a:extLst>
          </p:cNvPr>
          <p:cNvSpPr>
            <a:spLocks noGrp="1"/>
          </p:cNvSpPr>
          <p:nvPr>
            <p:ph type="dt" sz="half" idx="10"/>
          </p:nvPr>
        </p:nvSpPr>
        <p:spPr/>
        <p:txBody>
          <a:bodyPr/>
          <a:lstStyle/>
          <a:p>
            <a:fld id="{1943E8D9-4105-4611-844F-382D4C8C0796}" type="datetimeFigureOut">
              <a:rPr lang="uk-UA" smtClean="0"/>
              <a:t>05.07.2024</a:t>
            </a:fld>
            <a:endParaRPr lang="uk-UA"/>
          </a:p>
        </p:txBody>
      </p:sp>
      <p:sp>
        <p:nvSpPr>
          <p:cNvPr id="5" name="Нижний колонтитул 4">
            <a:extLst>
              <a:ext uri="{FF2B5EF4-FFF2-40B4-BE49-F238E27FC236}">
                <a16:creationId xmlns:a16="http://schemas.microsoft.com/office/drawing/2014/main" id="{A1A6295E-E409-EC27-4846-6194F0FC3EF4}"/>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F4F93F1E-91B4-4020-43A7-7260D415D359}"/>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374555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D3D0DFC-03EF-858D-277E-3BF9AF95BD6F}"/>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E60CE776-A21D-E5FD-9DB1-BCA917758DB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DE328E9A-6A55-17DF-4C0E-7FDA6D04D134}"/>
              </a:ext>
            </a:extLst>
          </p:cNvPr>
          <p:cNvSpPr>
            <a:spLocks noGrp="1"/>
          </p:cNvSpPr>
          <p:nvPr>
            <p:ph type="dt" sz="half" idx="10"/>
          </p:nvPr>
        </p:nvSpPr>
        <p:spPr/>
        <p:txBody>
          <a:bodyPr/>
          <a:lstStyle/>
          <a:p>
            <a:fld id="{1943E8D9-4105-4611-844F-382D4C8C0796}" type="datetimeFigureOut">
              <a:rPr lang="uk-UA" smtClean="0"/>
              <a:t>05.07.2024</a:t>
            </a:fld>
            <a:endParaRPr lang="uk-UA"/>
          </a:p>
        </p:txBody>
      </p:sp>
      <p:sp>
        <p:nvSpPr>
          <p:cNvPr id="5" name="Нижний колонтитул 4">
            <a:extLst>
              <a:ext uri="{FF2B5EF4-FFF2-40B4-BE49-F238E27FC236}">
                <a16:creationId xmlns:a16="http://schemas.microsoft.com/office/drawing/2014/main" id="{E3F66451-3DEC-B65A-6F3A-3C29802F8BF5}"/>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5F40D8B1-1D42-80CA-72A3-21AAD2F89D92}"/>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312977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76803-81CA-71E1-79ED-9C780C71F67C}"/>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92D89AAB-DEFF-EA9C-B2B3-5FD32114951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5C01ECC9-9CC5-6626-1453-D167FC5684D8}"/>
              </a:ext>
            </a:extLst>
          </p:cNvPr>
          <p:cNvSpPr>
            <a:spLocks noGrp="1"/>
          </p:cNvSpPr>
          <p:nvPr>
            <p:ph type="dt" sz="half" idx="10"/>
          </p:nvPr>
        </p:nvSpPr>
        <p:spPr/>
        <p:txBody>
          <a:bodyPr/>
          <a:lstStyle/>
          <a:p>
            <a:fld id="{1943E8D9-4105-4611-844F-382D4C8C0796}" type="datetimeFigureOut">
              <a:rPr lang="uk-UA" smtClean="0"/>
              <a:t>05.07.2024</a:t>
            </a:fld>
            <a:endParaRPr lang="uk-UA"/>
          </a:p>
        </p:txBody>
      </p:sp>
      <p:sp>
        <p:nvSpPr>
          <p:cNvPr id="5" name="Нижний колонтитул 4">
            <a:extLst>
              <a:ext uri="{FF2B5EF4-FFF2-40B4-BE49-F238E27FC236}">
                <a16:creationId xmlns:a16="http://schemas.microsoft.com/office/drawing/2014/main" id="{6B55154E-0FB1-99B6-BF5A-FD4CF5EE2DAE}"/>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98400619-C1BF-727B-E52A-C33A3F71AEDB}"/>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6049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EFFC00-C88B-C90E-A32D-4F62400E187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3D52EC99-BB16-519F-2F73-F31263C73C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F83C103-53C7-0A88-AA99-1D0FEC9EEDBE}"/>
              </a:ext>
            </a:extLst>
          </p:cNvPr>
          <p:cNvSpPr>
            <a:spLocks noGrp="1"/>
          </p:cNvSpPr>
          <p:nvPr>
            <p:ph type="dt" sz="half" idx="10"/>
          </p:nvPr>
        </p:nvSpPr>
        <p:spPr/>
        <p:txBody>
          <a:bodyPr/>
          <a:lstStyle/>
          <a:p>
            <a:fld id="{1943E8D9-4105-4611-844F-382D4C8C0796}" type="datetimeFigureOut">
              <a:rPr lang="uk-UA" smtClean="0"/>
              <a:t>05.07.2024</a:t>
            </a:fld>
            <a:endParaRPr lang="uk-UA"/>
          </a:p>
        </p:txBody>
      </p:sp>
      <p:sp>
        <p:nvSpPr>
          <p:cNvPr id="5" name="Нижний колонтитул 4">
            <a:extLst>
              <a:ext uri="{FF2B5EF4-FFF2-40B4-BE49-F238E27FC236}">
                <a16:creationId xmlns:a16="http://schemas.microsoft.com/office/drawing/2014/main" id="{40D02591-3B75-D320-1878-AB72FE559FE1}"/>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CB46B726-7935-2275-FAAC-FB3AF7F47EF1}"/>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6371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AAA3F6-1BAC-BC1C-A01B-D220CDFC5F10}"/>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5CCFDCCF-CBDC-B5D2-8F5B-3255EA43AC7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7C36646B-C90D-7BEE-CBC5-4014024687C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C8519E77-99EA-1FC7-2F67-85638446AA4A}"/>
              </a:ext>
            </a:extLst>
          </p:cNvPr>
          <p:cNvSpPr>
            <a:spLocks noGrp="1"/>
          </p:cNvSpPr>
          <p:nvPr>
            <p:ph type="dt" sz="half" idx="10"/>
          </p:nvPr>
        </p:nvSpPr>
        <p:spPr/>
        <p:txBody>
          <a:bodyPr/>
          <a:lstStyle/>
          <a:p>
            <a:fld id="{1943E8D9-4105-4611-844F-382D4C8C0796}" type="datetimeFigureOut">
              <a:rPr lang="uk-UA" smtClean="0"/>
              <a:t>05.07.2024</a:t>
            </a:fld>
            <a:endParaRPr lang="uk-UA"/>
          </a:p>
        </p:txBody>
      </p:sp>
      <p:sp>
        <p:nvSpPr>
          <p:cNvPr id="6" name="Нижний колонтитул 5">
            <a:extLst>
              <a:ext uri="{FF2B5EF4-FFF2-40B4-BE49-F238E27FC236}">
                <a16:creationId xmlns:a16="http://schemas.microsoft.com/office/drawing/2014/main" id="{13D18D0A-2C06-70FD-3667-441AC0551748}"/>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BF9318D3-461F-6A71-4A73-FAEF22C98144}"/>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58869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7D3A07-2097-2D7D-353C-A62BCE88E557}"/>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AD2F97F8-4DF6-C9B5-4964-0B2FD2DB79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D556EAF-54E5-1F12-3130-1790F2622DC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23E38920-C9A0-1756-D9A3-61BE818F79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30C1EE3-BED2-1683-3B21-EC07F2A2839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54A7DC0A-1754-0CFE-F519-B4DA6909285C}"/>
              </a:ext>
            </a:extLst>
          </p:cNvPr>
          <p:cNvSpPr>
            <a:spLocks noGrp="1"/>
          </p:cNvSpPr>
          <p:nvPr>
            <p:ph type="dt" sz="half" idx="10"/>
          </p:nvPr>
        </p:nvSpPr>
        <p:spPr/>
        <p:txBody>
          <a:bodyPr/>
          <a:lstStyle/>
          <a:p>
            <a:fld id="{1943E8D9-4105-4611-844F-382D4C8C0796}" type="datetimeFigureOut">
              <a:rPr lang="uk-UA" smtClean="0"/>
              <a:t>05.07.2024</a:t>
            </a:fld>
            <a:endParaRPr lang="uk-UA"/>
          </a:p>
        </p:txBody>
      </p:sp>
      <p:sp>
        <p:nvSpPr>
          <p:cNvPr id="8" name="Нижний колонтитул 7">
            <a:extLst>
              <a:ext uri="{FF2B5EF4-FFF2-40B4-BE49-F238E27FC236}">
                <a16:creationId xmlns:a16="http://schemas.microsoft.com/office/drawing/2014/main" id="{801DFDB6-EBB2-6C05-ACF6-8B5A0FCB16C8}"/>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20B42DA5-B0A4-A9F4-F314-79AA56140CA7}"/>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53458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574706-EB9A-18CD-6BBE-43247F29C892}"/>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044CA651-CCB1-53D3-1A25-15F1EECA5619}"/>
              </a:ext>
            </a:extLst>
          </p:cNvPr>
          <p:cNvSpPr>
            <a:spLocks noGrp="1"/>
          </p:cNvSpPr>
          <p:nvPr>
            <p:ph type="dt" sz="half" idx="10"/>
          </p:nvPr>
        </p:nvSpPr>
        <p:spPr/>
        <p:txBody>
          <a:bodyPr/>
          <a:lstStyle/>
          <a:p>
            <a:fld id="{1943E8D9-4105-4611-844F-382D4C8C0796}" type="datetimeFigureOut">
              <a:rPr lang="uk-UA" smtClean="0"/>
              <a:t>05.07.2024</a:t>
            </a:fld>
            <a:endParaRPr lang="uk-UA"/>
          </a:p>
        </p:txBody>
      </p:sp>
      <p:sp>
        <p:nvSpPr>
          <p:cNvPr id="4" name="Нижний колонтитул 3">
            <a:extLst>
              <a:ext uri="{FF2B5EF4-FFF2-40B4-BE49-F238E27FC236}">
                <a16:creationId xmlns:a16="http://schemas.microsoft.com/office/drawing/2014/main" id="{7B58F780-56BD-480A-E9C6-81DD1B2C77EE}"/>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1FF50F5F-EE67-726F-1F45-CE0328118736}"/>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7798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EA38D2D-108D-E5EA-1D00-FC4B84E78B6E}"/>
              </a:ext>
            </a:extLst>
          </p:cNvPr>
          <p:cNvSpPr>
            <a:spLocks noGrp="1"/>
          </p:cNvSpPr>
          <p:nvPr>
            <p:ph type="dt" sz="half" idx="10"/>
          </p:nvPr>
        </p:nvSpPr>
        <p:spPr/>
        <p:txBody>
          <a:bodyPr/>
          <a:lstStyle/>
          <a:p>
            <a:fld id="{1943E8D9-4105-4611-844F-382D4C8C0796}" type="datetimeFigureOut">
              <a:rPr lang="uk-UA" smtClean="0"/>
              <a:t>05.07.2024</a:t>
            </a:fld>
            <a:endParaRPr lang="uk-UA"/>
          </a:p>
        </p:txBody>
      </p:sp>
      <p:sp>
        <p:nvSpPr>
          <p:cNvPr id="3" name="Нижний колонтитул 2">
            <a:extLst>
              <a:ext uri="{FF2B5EF4-FFF2-40B4-BE49-F238E27FC236}">
                <a16:creationId xmlns:a16="http://schemas.microsoft.com/office/drawing/2014/main" id="{6966175B-8328-4E6F-E476-ED6F384F24DF}"/>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477AED1E-DB30-B105-C7EA-4772EB122691}"/>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90428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8EFACD-2392-2ED8-AB47-EEB477B7F5A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BEE2BF89-D746-084C-F00F-F52D86853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9ED8D852-EBA5-452A-6F9C-FE5E1A98F4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5CEBA60-924F-CFEF-54F2-CEB6C45C6D06}"/>
              </a:ext>
            </a:extLst>
          </p:cNvPr>
          <p:cNvSpPr>
            <a:spLocks noGrp="1"/>
          </p:cNvSpPr>
          <p:nvPr>
            <p:ph type="dt" sz="half" idx="10"/>
          </p:nvPr>
        </p:nvSpPr>
        <p:spPr/>
        <p:txBody>
          <a:bodyPr/>
          <a:lstStyle/>
          <a:p>
            <a:fld id="{1943E8D9-4105-4611-844F-382D4C8C0796}" type="datetimeFigureOut">
              <a:rPr lang="uk-UA" smtClean="0"/>
              <a:t>05.07.2024</a:t>
            </a:fld>
            <a:endParaRPr lang="uk-UA"/>
          </a:p>
        </p:txBody>
      </p:sp>
      <p:sp>
        <p:nvSpPr>
          <p:cNvPr id="6" name="Нижний колонтитул 5">
            <a:extLst>
              <a:ext uri="{FF2B5EF4-FFF2-40B4-BE49-F238E27FC236}">
                <a16:creationId xmlns:a16="http://schemas.microsoft.com/office/drawing/2014/main" id="{F38C0CDF-5007-1D23-4CD6-045BBE5A1C04}"/>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B7661125-A3C3-1479-A3A9-BAD6D47EC0E6}"/>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152102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AE4366-D39D-DDFC-625E-F7CF4CA213D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F2FF7FB1-1DCD-2E04-FE49-23FA290C4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17DA4282-F0B4-92B0-5EF6-9B6289ACB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B01138B-51B0-770E-5EC8-F13E927F0174}"/>
              </a:ext>
            </a:extLst>
          </p:cNvPr>
          <p:cNvSpPr>
            <a:spLocks noGrp="1"/>
          </p:cNvSpPr>
          <p:nvPr>
            <p:ph type="dt" sz="half" idx="10"/>
          </p:nvPr>
        </p:nvSpPr>
        <p:spPr/>
        <p:txBody>
          <a:bodyPr/>
          <a:lstStyle/>
          <a:p>
            <a:fld id="{1943E8D9-4105-4611-844F-382D4C8C0796}" type="datetimeFigureOut">
              <a:rPr lang="uk-UA" smtClean="0"/>
              <a:t>05.07.2024</a:t>
            </a:fld>
            <a:endParaRPr lang="uk-UA"/>
          </a:p>
        </p:txBody>
      </p:sp>
      <p:sp>
        <p:nvSpPr>
          <p:cNvPr id="6" name="Нижний колонтитул 5">
            <a:extLst>
              <a:ext uri="{FF2B5EF4-FFF2-40B4-BE49-F238E27FC236}">
                <a16:creationId xmlns:a16="http://schemas.microsoft.com/office/drawing/2014/main" id="{30A172A4-E04D-F82E-946F-77D65ECF8E56}"/>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3ED939C1-778B-53CB-3F97-ECB98E6E689E}"/>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336066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25CFB5-A602-A914-279B-22E059681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672B2711-02D3-2ED5-F979-537BE368F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1CF3B1D6-DEC3-5A58-7BF5-870FC4B775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43E8D9-4105-4611-844F-382D4C8C0796}" type="datetimeFigureOut">
              <a:rPr lang="uk-UA" smtClean="0"/>
              <a:t>05.07.2024</a:t>
            </a:fld>
            <a:endParaRPr lang="uk-UA"/>
          </a:p>
        </p:txBody>
      </p:sp>
      <p:sp>
        <p:nvSpPr>
          <p:cNvPr id="5" name="Нижний колонтитул 4">
            <a:extLst>
              <a:ext uri="{FF2B5EF4-FFF2-40B4-BE49-F238E27FC236}">
                <a16:creationId xmlns:a16="http://schemas.microsoft.com/office/drawing/2014/main" id="{5C8ACAFB-ACE0-F734-7373-73A40985E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uk-UA"/>
          </a:p>
        </p:txBody>
      </p:sp>
      <p:sp>
        <p:nvSpPr>
          <p:cNvPr id="6" name="Номер слайда 5">
            <a:extLst>
              <a:ext uri="{FF2B5EF4-FFF2-40B4-BE49-F238E27FC236}">
                <a16:creationId xmlns:a16="http://schemas.microsoft.com/office/drawing/2014/main" id="{3C9133B7-F91A-256D-C6FC-CBACDB131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AB08DF-088D-4990-937C-6A155D52502E}" type="slidenum">
              <a:rPr lang="uk-UA" smtClean="0"/>
              <a:t>‹#›</a:t>
            </a:fld>
            <a:endParaRPr lang="uk-UA"/>
          </a:p>
        </p:txBody>
      </p:sp>
    </p:spTree>
    <p:extLst>
      <p:ext uri="{BB962C8B-B14F-4D97-AF65-F5344CB8AC3E}">
        <p14:creationId xmlns:p14="http://schemas.microsoft.com/office/powerpoint/2010/main" val="270561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DF018C-1B78-4812-8925-19EC10BB3B28}"/>
              </a:ext>
            </a:extLst>
          </p:cNvPr>
          <p:cNvSpPr>
            <a:spLocks noGrp="1"/>
          </p:cNvSpPr>
          <p:nvPr>
            <p:ph type="ctrTitle"/>
          </p:nvPr>
        </p:nvSpPr>
        <p:spPr/>
        <p:txBody>
          <a:bodyPr/>
          <a:lstStyle/>
          <a:p>
            <a:endParaRPr lang="uk-UA"/>
          </a:p>
        </p:txBody>
      </p:sp>
      <p:sp>
        <p:nvSpPr>
          <p:cNvPr id="3" name="Подзаголовок 2">
            <a:extLst>
              <a:ext uri="{FF2B5EF4-FFF2-40B4-BE49-F238E27FC236}">
                <a16:creationId xmlns:a16="http://schemas.microsoft.com/office/drawing/2014/main" id="{0CB60D58-51E5-4D6B-90BB-1210343C76CB}"/>
              </a:ext>
            </a:extLst>
          </p:cNvPr>
          <p:cNvSpPr>
            <a:spLocks noGrp="1"/>
          </p:cNvSpPr>
          <p:nvPr>
            <p:ph type="subTitle" idx="1"/>
          </p:nvPr>
        </p:nvSpPr>
        <p:spPr/>
        <p:txBody>
          <a:bodyPr/>
          <a:lstStyle/>
          <a:p>
            <a:endParaRPr lang="uk-UA"/>
          </a:p>
        </p:txBody>
      </p:sp>
      <p:sp>
        <p:nvSpPr>
          <p:cNvPr id="4" name="TextBox 3">
            <a:extLst>
              <a:ext uri="{FF2B5EF4-FFF2-40B4-BE49-F238E27FC236}">
                <a16:creationId xmlns:a16="http://schemas.microsoft.com/office/drawing/2014/main" id="{8A8FF793-EB6E-4C74-B00A-9C849D3E3853}"/>
              </a:ext>
            </a:extLst>
          </p:cNvPr>
          <p:cNvSpPr txBox="1"/>
          <p:nvPr/>
        </p:nvSpPr>
        <p:spPr>
          <a:xfrm>
            <a:off x="1223423" y="674400"/>
            <a:ext cx="9745154" cy="2800767"/>
          </a:xfrm>
          <a:prstGeom prst="rect">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ru-RU" sz="8800" b="1" dirty="0">
                <a:latin typeface="Times New Roman" panose="02020603050405020304" pitchFamily="18" charset="0"/>
                <a:cs typeface="Times New Roman" panose="02020603050405020304" pitchFamily="18" charset="0"/>
              </a:rPr>
              <a:t>Тема уроку: </a:t>
            </a:r>
          </a:p>
          <a:p>
            <a:pPr algn="ctr"/>
            <a:r>
              <a:rPr lang="uk-UA" sz="8800" b="1" dirty="0">
                <a:latin typeface="Times New Roman" panose="02020603050405020304" pitchFamily="18" charset="0"/>
                <a:cs typeface="Times New Roman" panose="02020603050405020304" pitchFamily="18" charset="0"/>
              </a:rPr>
              <a:t>Бази даних</a:t>
            </a:r>
          </a:p>
        </p:txBody>
      </p:sp>
    </p:spTree>
    <p:extLst>
      <p:ext uri="{BB962C8B-B14F-4D97-AF65-F5344CB8AC3E}">
        <p14:creationId xmlns:p14="http://schemas.microsoft.com/office/powerpoint/2010/main" val="52038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5CEA26E-5F71-D464-3F48-25339FE59CDE}"/>
              </a:ext>
            </a:extLst>
          </p:cNvPr>
          <p:cNvSpPr txBox="1">
            <a:spLocks/>
          </p:cNvSpPr>
          <p:nvPr/>
        </p:nvSpPr>
        <p:spPr>
          <a:xfrm>
            <a:off x="0" y="0"/>
            <a:ext cx="12192000" cy="9729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Створення таблиць</a:t>
            </a:r>
            <a:endParaRPr lang="uk-UA"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0BA3E8B-6CC7-3B27-B679-255EEAFFF27A}"/>
              </a:ext>
            </a:extLst>
          </p:cNvPr>
          <p:cNvPicPr>
            <a:picLocks noChangeAspect="1"/>
          </p:cNvPicPr>
          <p:nvPr/>
        </p:nvPicPr>
        <p:blipFill>
          <a:blip r:embed="rId2"/>
          <a:stretch>
            <a:fillRect/>
          </a:stretch>
        </p:blipFill>
        <p:spPr>
          <a:xfrm>
            <a:off x="2510835" y="1090921"/>
            <a:ext cx="7170328" cy="3658060"/>
          </a:xfrm>
          <a:prstGeom prst="rect">
            <a:avLst/>
          </a:prstGeom>
        </p:spPr>
      </p:pic>
      <p:sp>
        <p:nvSpPr>
          <p:cNvPr id="8" name="TextBox 7">
            <a:extLst>
              <a:ext uri="{FF2B5EF4-FFF2-40B4-BE49-F238E27FC236}">
                <a16:creationId xmlns:a16="http://schemas.microsoft.com/office/drawing/2014/main" id="{6A927988-953E-C621-9BC6-51AA3168C480}"/>
              </a:ext>
            </a:extLst>
          </p:cNvPr>
          <p:cNvSpPr txBox="1"/>
          <p:nvPr/>
        </p:nvSpPr>
        <p:spPr>
          <a:xfrm>
            <a:off x="1145457" y="5054069"/>
            <a:ext cx="9901084"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результаті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цієї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створено базу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productsdb</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створено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Customers</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3687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BA6953-98A2-07A9-6E61-59995555468C}"/>
              </a:ext>
            </a:extLst>
          </p:cNvPr>
          <p:cNvSpPr>
            <a:spLocks noGrp="1"/>
          </p:cNvSpPr>
          <p:nvPr>
            <p:ph type="title"/>
          </p:nvPr>
        </p:nvSpPr>
        <p:spPr>
          <a:xfrm>
            <a:off x="-1" y="0"/>
            <a:ext cx="12192001" cy="757084"/>
          </a:xfrm>
        </p:spPr>
        <p:txBody>
          <a:bodyPr>
            <a:normAutofit/>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у команді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DELETE</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D0D3D83-EC27-B312-11A4-686BAD5AE051}"/>
              </a:ext>
            </a:extLst>
          </p:cNvPr>
          <p:cNvSpPr txBox="1"/>
          <p:nvPr/>
        </p:nvSpPr>
        <p:spPr>
          <a:xfrm>
            <a:off x="442452" y="757084"/>
            <a:ext cx="11385754"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DELETE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частина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видалімо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Galaxy S8:</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936BD8C3-3B74-D1F2-F169-320D5A83E979}"/>
              </a:ext>
            </a:extLst>
          </p:cNvPr>
          <p:cNvSpPr>
            <a:spLocks noChangeArrowheads="1"/>
          </p:cNvSpPr>
          <p:nvPr/>
        </p:nvSpPr>
        <p:spPr bwMode="auto">
          <a:xfrm>
            <a:off x="442452" y="1588081"/>
            <a:ext cx="77328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DELETE 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ProductId=(SELECT Id FROM Products WHERE ProductName='Galaxy S8');</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122026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0488E9-0E24-22DE-284C-DD24796485AF}"/>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Оператор </a:t>
            </a:r>
            <a:r>
              <a:rPr lang="en-US" i="0" dirty="0">
                <a:solidFill>
                  <a:srgbClr val="000000"/>
                </a:solidFill>
                <a:effectLst/>
                <a:latin typeface="Times New Roman" panose="02020603050405020304" pitchFamily="18" charset="0"/>
                <a:cs typeface="Times New Roman" panose="02020603050405020304" pitchFamily="18" charset="0"/>
              </a:rPr>
              <a:t>EXISTS</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5FED21A-B2B7-A1CC-6B4A-34E5EE4F7248}"/>
              </a:ext>
            </a:extLst>
          </p:cNvPr>
          <p:cNvSpPr txBox="1"/>
          <p:nvPr/>
        </p:nvSpPr>
        <p:spPr>
          <a:xfrm>
            <a:off x="304799" y="681037"/>
            <a:ext cx="11464413"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Оператор EXISTS перевіряє, чи повертає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будь-яке значення. Як правило, цей оператор використовується для індикації того, що як мінімум один рядок у таблиці задовольняє певну умову. Оскільки повернення набору рядків не відбувається,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з подібним оператором виконуються досить швидко. Застосування оператора має такий формальний синтаксис:</a:t>
            </a:r>
          </a:p>
        </p:txBody>
      </p:sp>
      <p:sp>
        <p:nvSpPr>
          <p:cNvPr id="6" name="Rectangle 2">
            <a:extLst>
              <a:ext uri="{FF2B5EF4-FFF2-40B4-BE49-F238E27FC236}">
                <a16:creationId xmlns:a16="http://schemas.microsoft.com/office/drawing/2014/main" id="{CD19EAE2-F53A-CC66-CAD0-C2EAB2245216}"/>
              </a:ext>
            </a:extLst>
          </p:cNvPr>
          <p:cNvSpPr>
            <a:spLocks noChangeArrowheads="1"/>
          </p:cNvSpPr>
          <p:nvPr/>
        </p:nvSpPr>
        <p:spPr bwMode="auto">
          <a:xfrm>
            <a:off x="304799" y="2746091"/>
            <a:ext cx="332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WHERE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EXISTS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підзапит</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1BDB7129-B84D-C582-E2A7-632D04B515B5}"/>
              </a:ext>
            </a:extLst>
          </p:cNvPr>
          <p:cNvSpPr txBox="1"/>
          <p:nvPr/>
        </p:nvSpPr>
        <p:spPr>
          <a:xfrm>
            <a:off x="304798" y="3107529"/>
            <a:ext cx="11464413"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знайдемо всі товари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які є замовлення в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a:t>
            </a:r>
            <a:endParaRPr lang="uk-UA" sz="2400"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D132EDF3-9326-560C-7FF3-EEEFDC43C11A}"/>
              </a:ext>
            </a:extLst>
          </p:cNvPr>
          <p:cNvSpPr>
            <a:spLocks noChangeArrowheads="1"/>
          </p:cNvSpPr>
          <p:nvPr/>
        </p:nvSpPr>
        <p:spPr bwMode="auto">
          <a:xfrm>
            <a:off x="304798" y="3938526"/>
            <a:ext cx="63366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EXISTS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Orders WHERE Orders.ProductId = Products.Id)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1" name="Рисунок 10">
            <a:extLst>
              <a:ext uri="{FF2B5EF4-FFF2-40B4-BE49-F238E27FC236}">
                <a16:creationId xmlns:a16="http://schemas.microsoft.com/office/drawing/2014/main" id="{4014646D-F6BB-9AA4-6745-A7C3C5CB8A15}"/>
              </a:ext>
            </a:extLst>
          </p:cNvPr>
          <p:cNvPicPr>
            <a:picLocks noChangeAspect="1"/>
          </p:cNvPicPr>
          <p:nvPr/>
        </p:nvPicPr>
        <p:blipFill>
          <a:blip r:embed="rId2"/>
          <a:stretch>
            <a:fillRect/>
          </a:stretch>
        </p:blipFill>
        <p:spPr>
          <a:xfrm>
            <a:off x="3710294" y="4690865"/>
            <a:ext cx="4771411" cy="2063520"/>
          </a:xfrm>
          <a:prstGeom prst="rect">
            <a:avLst/>
          </a:prstGeom>
        </p:spPr>
      </p:pic>
    </p:spTree>
    <p:extLst>
      <p:ext uri="{BB962C8B-B14F-4D97-AF65-F5344CB8AC3E}">
        <p14:creationId xmlns:p14="http://schemas.microsoft.com/office/powerpoint/2010/main" val="24579718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CD2F0AB-6190-0A02-DCB5-33F1BA5B4A9D}"/>
              </a:ext>
            </a:extLst>
          </p:cNvPr>
          <p:cNvSpPr>
            <a:spLocks noGrp="1"/>
          </p:cNvSpPr>
          <p:nvPr>
            <p:ph idx="1"/>
          </p:nvPr>
        </p:nvSpPr>
        <p:spPr>
          <a:xfrm>
            <a:off x="454741" y="793238"/>
            <a:ext cx="11245645" cy="4351338"/>
          </a:xfrm>
        </p:spPr>
        <p:txBody>
          <a:bodyPr>
            <a:normAutofit/>
          </a:bodyPr>
          <a:lstStyle/>
          <a:p>
            <a:pPr marL="0" indent="0">
              <a:buNone/>
            </a:pP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Якщо ми хочемо дізнатися, чи є в таблиці рядки, які НЕ задовольняють умові, то можна використовувати оператори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NOT EXISTS.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знайдемо всі товари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які не було замовлень у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6E5DCA9C-6208-DB11-E3BE-5F3875DE0491}"/>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000000"/>
                </a:solidFill>
                <a:latin typeface="Times New Roman" panose="02020603050405020304" pitchFamily="18" charset="0"/>
                <a:cs typeface="Times New Roman" panose="02020603050405020304" pitchFamily="18" charset="0"/>
              </a:rPr>
              <a:t>Оператор </a:t>
            </a:r>
            <a:r>
              <a:rPr lang="en-US">
                <a:solidFill>
                  <a:srgbClr val="000000"/>
                </a:solidFill>
                <a:latin typeface="Times New Roman" panose="02020603050405020304" pitchFamily="18" charset="0"/>
                <a:cs typeface="Times New Roman" panose="02020603050405020304" pitchFamily="18" charset="0"/>
              </a:rPr>
              <a:t>EXISTS</a:t>
            </a: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1E3375E3-51ED-C0A5-2298-E99EA8E3DD55}"/>
              </a:ext>
            </a:extLst>
          </p:cNvPr>
          <p:cNvSpPr>
            <a:spLocks noChangeArrowheads="1"/>
          </p:cNvSpPr>
          <p:nvPr/>
        </p:nvSpPr>
        <p:spPr bwMode="auto">
          <a:xfrm>
            <a:off x="454741" y="2009104"/>
            <a:ext cx="81624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EXISTS (SELECT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FCC8361E-B14E-6FDB-222A-5FBE56249A6A}"/>
              </a:ext>
            </a:extLst>
          </p:cNvPr>
          <p:cNvSpPr txBox="1"/>
          <p:nvPr/>
        </p:nvSpPr>
        <p:spPr>
          <a:xfrm>
            <a:off x="454741" y="2552192"/>
            <a:ext cx="11282518"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Варто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зазначити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такого результату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оператор IN:</a:t>
            </a:r>
            <a:endParaRPr lang="uk-UA" sz="2400"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2FFD11C9-1B98-5243-CE68-4946815672D1}"/>
              </a:ext>
            </a:extLst>
          </p:cNvPr>
          <p:cNvSpPr>
            <a:spLocks noChangeArrowheads="1"/>
          </p:cNvSpPr>
          <p:nvPr/>
        </p:nvSpPr>
        <p:spPr bwMode="auto">
          <a:xfrm>
            <a:off x="454741" y="3438718"/>
            <a:ext cx="49404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Id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ProductId 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5A54BCFE-DEFD-C3D0-C527-B204CEE0466E}"/>
              </a:ext>
            </a:extLst>
          </p:cNvPr>
          <p:cNvSpPr txBox="1"/>
          <p:nvPr/>
        </p:nvSpPr>
        <p:spPr>
          <a:xfrm>
            <a:off x="454741" y="4153147"/>
            <a:ext cx="11245644"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Але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оскільки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застосуванні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EXISTS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відбувається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оптимально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ефективно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ніж</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IN.</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0886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A8C855-EE10-DD00-CF9D-7326D5926D9D}"/>
              </a:ext>
            </a:extLst>
          </p:cNvPr>
          <p:cNvSpPr>
            <a:spLocks noGrp="1"/>
          </p:cNvSpPr>
          <p:nvPr>
            <p:ph type="title"/>
          </p:nvPr>
        </p:nvSpPr>
        <p:spPr>
          <a:xfrm>
            <a:off x="0" y="1"/>
            <a:ext cx="12192000" cy="757083"/>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2FAD5A-8B1C-D321-AC1C-B975B6CBDDE0}"/>
              </a:ext>
            </a:extLst>
          </p:cNvPr>
          <p:cNvSpPr txBox="1"/>
          <p:nvPr/>
        </p:nvSpPr>
        <p:spPr>
          <a:xfrm>
            <a:off x="324464" y="757084"/>
            <a:ext cx="11405420"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Нерідко виникає у одному запиті отримати дані відразу з кількох таблиць. Для даних із різних таблиць ми можемо використовувати різні способи. У цій статті розглянемо не найпоширеніший, проте досить простий спосіб, який є неявним з'єднанням таблиць. Допустимо, у нас є такі таблиці, які пов'язані між собою зв'язками:</a:t>
            </a:r>
          </a:p>
        </p:txBody>
      </p:sp>
      <p:sp>
        <p:nvSpPr>
          <p:cNvPr id="6" name="Rectangle 2">
            <a:extLst>
              <a:ext uri="{FF2B5EF4-FFF2-40B4-BE49-F238E27FC236}">
                <a16:creationId xmlns:a16="http://schemas.microsoft.com/office/drawing/2014/main" id="{8BA234F5-251E-7572-2F5F-0C73556C8160}"/>
              </a:ext>
            </a:extLst>
          </p:cNvPr>
          <p:cNvSpPr>
            <a:spLocks noChangeArrowheads="1"/>
          </p:cNvSpPr>
          <p:nvPr/>
        </p:nvSpPr>
        <p:spPr bwMode="auto">
          <a:xfrm>
            <a:off x="324463" y="2407597"/>
            <a:ext cx="1140542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CREATE TABLE Products</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Id INT AUTO_INCREMENT PRIMARY KEY,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ProductName VARCHAR(30)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Manufacturer VARCHAR(20)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ProductCount INT DEFAULT 0,</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Price DECIMAL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CREATE TABLE Customers</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Id INT AUTO_INCREMENT PRIMARY KEY,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FirstName VARCHAR(30)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CREATE TABLE Orders</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Id INT AUTO_INCREMENT PRIMARY KEY,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ProductId INT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CustomerId INT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CreatedAt DATE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ProductCount INT DEFAULT 1,</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Price DECIMAL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FOREIGN KEY (ProductId) REFERENCES Products(Id) ON DELETE CASCADE,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FOREIGN KEY (CustomerId) REFERENCES Customers(Id) ON DELETE CASCADE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78477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905991-39A2-5AE5-4073-A0D0D3114F49}"/>
              </a:ext>
            </a:extLst>
          </p:cNvPr>
          <p:cNvSpPr txBox="1"/>
          <p:nvPr/>
        </p:nvSpPr>
        <p:spPr>
          <a:xfrm>
            <a:off x="235973" y="757084"/>
            <a:ext cx="11690555"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таблиці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і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пов'язані з таблицею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зв'язком один до багатьох. Таблиця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у вигляді зовнішніх ключів </a:t>
            </a:r>
            <a:r>
              <a:rPr lang="uk-UA" sz="2400" dirty="0" err="1">
                <a:latin typeface="Times New Roman" panose="02020603050405020304" pitchFamily="18" charset="0"/>
                <a:cs typeface="Times New Roman" panose="02020603050405020304" pitchFamily="18" charset="0"/>
              </a:rPr>
              <a:t>ProductId</a:t>
            </a:r>
            <a:r>
              <a:rPr lang="uk-UA" sz="2400" dirty="0">
                <a:latin typeface="Times New Roman" panose="02020603050405020304" pitchFamily="18" charset="0"/>
                <a:cs typeface="Times New Roman" panose="02020603050405020304" pitchFamily="18" charset="0"/>
              </a:rPr>
              <a:t> і </a:t>
            </a:r>
            <a:r>
              <a:rPr lang="uk-UA" sz="2400" dirty="0" err="1">
                <a:latin typeface="Times New Roman" panose="02020603050405020304" pitchFamily="18" charset="0"/>
                <a:cs typeface="Times New Roman" panose="02020603050405020304" pitchFamily="18" charset="0"/>
              </a:rPr>
              <a:t>CustomerId</a:t>
            </a:r>
            <a:r>
              <a:rPr lang="uk-UA" sz="2400" dirty="0">
                <a:latin typeface="Times New Roman" panose="02020603050405020304" pitchFamily="18" charset="0"/>
                <a:cs typeface="Times New Roman" panose="02020603050405020304" pitchFamily="18" charset="0"/>
              </a:rPr>
              <a:t> містить посилання на стовпці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відповідно таблиць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і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Також вона зберігає кількість купленого товару (</a:t>
            </a:r>
            <a:r>
              <a:rPr lang="uk-UA" sz="2400" dirty="0" err="1">
                <a:latin typeface="Times New Roman" panose="02020603050405020304" pitchFamily="18" charset="0"/>
                <a:cs typeface="Times New Roman" panose="02020603050405020304" pitchFamily="18" charset="0"/>
              </a:rPr>
              <a:t>ProductCount</a:t>
            </a:r>
            <a:r>
              <a:rPr lang="uk-UA" sz="2400" dirty="0">
                <a:latin typeface="Times New Roman" panose="02020603050405020304" pitchFamily="18" charset="0"/>
                <a:cs typeface="Times New Roman" panose="02020603050405020304" pitchFamily="18" charset="0"/>
              </a:rPr>
              <a:t>) і за якою ціною він був куплений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І крім того, таблиці також зберігає у вигляді стовпця </a:t>
            </a:r>
            <a:r>
              <a:rPr lang="uk-UA" sz="2400" dirty="0" err="1">
                <a:latin typeface="Times New Roman" panose="02020603050405020304" pitchFamily="18" charset="0"/>
                <a:cs typeface="Times New Roman" panose="02020603050405020304" pitchFamily="18" charset="0"/>
              </a:rPr>
              <a:t>CreatedAt</a:t>
            </a:r>
            <a:r>
              <a:rPr lang="uk-UA" sz="2400" dirty="0">
                <a:latin typeface="Times New Roman" panose="02020603050405020304" pitchFamily="18" charset="0"/>
                <a:cs typeface="Times New Roman" panose="02020603050405020304" pitchFamily="18" charset="0"/>
              </a:rPr>
              <a:t> дату покупки.</a:t>
            </a:r>
          </a:p>
        </p:txBody>
      </p:sp>
      <p:sp>
        <p:nvSpPr>
          <p:cNvPr id="6" name="Заголовок 1">
            <a:extLst>
              <a:ext uri="{FF2B5EF4-FFF2-40B4-BE49-F238E27FC236}">
                <a16:creationId xmlns:a16="http://schemas.microsoft.com/office/drawing/2014/main" id="{B177CC78-658F-CD77-342A-64D512B83405}"/>
              </a:ext>
            </a:extLst>
          </p:cNvPr>
          <p:cNvSpPr>
            <a:spLocks noGrp="1"/>
          </p:cNvSpPr>
          <p:nvPr>
            <p:ph type="title"/>
          </p:nvPr>
        </p:nvSpPr>
        <p:spPr>
          <a:xfrm>
            <a:off x="0" y="1"/>
            <a:ext cx="12192000" cy="757083"/>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C7B31DC-98AE-43BC-7BF9-46FD3093414E}"/>
              </a:ext>
            </a:extLst>
          </p:cNvPr>
          <p:cNvSpPr txBox="1"/>
          <p:nvPr/>
        </p:nvSpPr>
        <p:spPr>
          <a:xfrm>
            <a:off x="235973" y="2696076"/>
            <a:ext cx="6096000"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Нехай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будуть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містити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12FF0FCF-97F0-31E1-BFDF-67B9CAB133EC}"/>
              </a:ext>
            </a:extLst>
          </p:cNvPr>
          <p:cNvSpPr>
            <a:spLocks noChangeArrowheads="1"/>
          </p:cNvSpPr>
          <p:nvPr/>
        </p:nvSpPr>
        <p:spPr bwMode="auto">
          <a:xfrm>
            <a:off x="304800" y="3157741"/>
            <a:ext cx="403315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 (ProductName, Manufacturer, ProductCount, Price)</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 ('iPhone X', 'Apple', 2, 76000),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2, 51000),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7', 'Apple', 5, 42000),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2, 56000),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1, 46000),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('Honor 10', 'Huawei', 2, 26000),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('Nokia 8', 'HMD Global', 6, 38000);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Customers(FirstName) VALUES ('Tom'), ('Bob'),('Sam');</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Orders (ProductId, CustomerId, CreatedAt, ProductCount, Price)</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ProductName='Galaxy S8'),</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Customers WHERE FirstName='Tom'),</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'2018-05-21',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ProductName='Galaxy S8')</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ProductName='iPhone X'),</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Customers WHERE FirstName='Tom'),</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'2018-05-23',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ProductName='iPhone X')</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ProductName='iPhone X'),</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Customers WHERE FirstName='Bob'),</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'2018-05-21',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ProductName='iPhone X')</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18444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03F15AE-2D79-58A9-F451-D6CA35D910A6}"/>
              </a:ext>
            </a:extLst>
          </p:cNvPr>
          <p:cNvSpPr txBox="1">
            <a:spLocks/>
          </p:cNvSpPr>
          <p:nvPr/>
        </p:nvSpPr>
        <p:spPr>
          <a:xfrm>
            <a:off x="0" y="1"/>
            <a:ext cx="12192000" cy="757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601AC8D-AAF1-ABAA-BB92-265BA9443927}"/>
              </a:ext>
            </a:extLst>
          </p:cNvPr>
          <p:cNvSpPr txBox="1"/>
          <p:nvPr/>
        </p:nvSpPr>
        <p:spPr>
          <a:xfrm>
            <a:off x="176981" y="757084"/>
            <a:ext cx="6803922"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Тепер з'єднаємо дві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0CBE057-A0DE-C1E7-263B-4DDFF240D6FB}"/>
              </a:ext>
            </a:extLst>
          </p:cNvPr>
          <p:cNvSpPr>
            <a:spLocks noChangeArrowheads="1"/>
          </p:cNvSpPr>
          <p:nvPr/>
        </p:nvSpPr>
        <p:spPr bwMode="auto">
          <a:xfrm>
            <a:off x="176981" y="1218749"/>
            <a:ext cx="354424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Orders, Customers;</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95774199-144A-F898-A698-0F9B4F539DC2}"/>
              </a:ext>
            </a:extLst>
          </p:cNvPr>
          <p:cNvSpPr txBox="1"/>
          <p:nvPr/>
        </p:nvSpPr>
        <p:spPr>
          <a:xfrm>
            <a:off x="176980" y="1514167"/>
            <a:ext cx="11641393"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такій вибірці кожен рядок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з'єднуватиметься з кожним рядком із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Тобто вийде перехресне сполучення. Наприклад, 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три рядки, а 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те ж три рядки, отже ми отримаємо 3*3 = 9 рядків:</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70320E5A-80BD-47BF-E24C-D4466918316F}"/>
              </a:ext>
            </a:extLst>
          </p:cNvPr>
          <p:cNvPicPr>
            <a:picLocks noChangeAspect="1"/>
          </p:cNvPicPr>
          <p:nvPr/>
        </p:nvPicPr>
        <p:blipFill>
          <a:blip r:embed="rId2"/>
          <a:stretch>
            <a:fillRect/>
          </a:stretch>
        </p:blipFill>
        <p:spPr>
          <a:xfrm>
            <a:off x="3111601" y="2956016"/>
            <a:ext cx="5772150" cy="3467100"/>
          </a:xfrm>
          <a:prstGeom prst="rect">
            <a:avLst/>
          </a:prstGeom>
        </p:spPr>
      </p:pic>
    </p:spTree>
    <p:extLst>
      <p:ext uri="{BB962C8B-B14F-4D97-AF65-F5344CB8AC3E}">
        <p14:creationId xmlns:p14="http://schemas.microsoft.com/office/powerpoint/2010/main" val="13603412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FA805A2-6B49-8307-76A4-D132AC690940}"/>
              </a:ext>
            </a:extLst>
          </p:cNvPr>
          <p:cNvSpPr txBox="1">
            <a:spLocks/>
          </p:cNvSpPr>
          <p:nvPr/>
        </p:nvSpPr>
        <p:spPr>
          <a:xfrm>
            <a:off x="0" y="1"/>
            <a:ext cx="12192000" cy="757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0733D56-84E7-4075-9974-9FF6C87B396B}"/>
              </a:ext>
            </a:extLst>
          </p:cNvPr>
          <p:cNvSpPr txBox="1"/>
          <p:nvPr/>
        </p:nvSpPr>
        <p:spPr>
          <a:xfrm>
            <a:off x="255639" y="670571"/>
            <a:ext cx="11739716"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Але навряд чи це той результат, який хотілося б бачити. Тим більше кожне замовлення з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пов'язане з конкретним покупцем з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а не з усіма можливими покупцями. </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Щоб вирішити задачу, необхідно використовувати вираз WHERE і фільтрувати рядки за умови, що поле </a:t>
            </a:r>
            <a:r>
              <a:rPr lang="uk-UA" sz="2400" dirty="0" err="1">
                <a:latin typeface="Times New Roman" panose="02020603050405020304" pitchFamily="18" charset="0"/>
                <a:cs typeface="Times New Roman" panose="02020603050405020304" pitchFamily="18" charset="0"/>
              </a:rPr>
              <a:t>CustomerId</a:t>
            </a:r>
            <a:r>
              <a:rPr lang="uk-UA" sz="2400" dirty="0">
                <a:latin typeface="Times New Roman" panose="02020603050405020304" pitchFamily="18" charset="0"/>
                <a:cs typeface="Times New Roman" panose="02020603050405020304" pitchFamily="18" charset="0"/>
              </a:rPr>
              <a:t> з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відповідає полю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з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a:t>
            </a:r>
          </a:p>
        </p:txBody>
      </p:sp>
      <p:sp>
        <p:nvSpPr>
          <p:cNvPr id="7" name="Rectangle 2">
            <a:extLst>
              <a:ext uri="{FF2B5EF4-FFF2-40B4-BE49-F238E27FC236}">
                <a16:creationId xmlns:a16="http://schemas.microsoft.com/office/drawing/2014/main" id="{20E85571-AD64-F839-DE7E-F0A5BCC68096}"/>
              </a:ext>
            </a:extLst>
          </p:cNvPr>
          <p:cNvSpPr>
            <a:spLocks noChangeArrowheads="1"/>
          </p:cNvSpPr>
          <p:nvPr/>
        </p:nvSpPr>
        <p:spPr bwMode="auto">
          <a:xfrm>
            <a:off x="255639" y="2998113"/>
            <a:ext cx="418864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Orders, Customers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Orders.CustomerId = Customers.Id;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B17CAC42-E8B3-296F-F022-B6FE195B05F5}"/>
              </a:ext>
            </a:extLst>
          </p:cNvPr>
          <p:cNvPicPr>
            <a:picLocks noChangeAspect="1"/>
          </p:cNvPicPr>
          <p:nvPr/>
        </p:nvPicPr>
        <p:blipFill>
          <a:blip r:embed="rId2"/>
          <a:stretch>
            <a:fillRect/>
          </a:stretch>
        </p:blipFill>
        <p:spPr>
          <a:xfrm>
            <a:off x="3171825" y="3879106"/>
            <a:ext cx="5848350" cy="2457450"/>
          </a:xfrm>
          <a:prstGeom prst="rect">
            <a:avLst/>
          </a:prstGeom>
        </p:spPr>
      </p:pic>
    </p:spTree>
    <p:extLst>
      <p:ext uri="{BB962C8B-B14F-4D97-AF65-F5344CB8AC3E}">
        <p14:creationId xmlns:p14="http://schemas.microsoft.com/office/powerpoint/2010/main" val="38418190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DA7554-064B-EFA5-D9E2-FD6B007E8DFD}"/>
              </a:ext>
            </a:extLst>
          </p:cNvPr>
          <p:cNvSpPr txBox="1"/>
          <p:nvPr/>
        </p:nvSpPr>
        <p:spPr>
          <a:xfrm>
            <a:off x="442451" y="757084"/>
            <a:ext cx="11336593"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Тепер об'єднаємо дані за трьома таблицями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Customers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Proucts</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Тобто отримаємо всі замовлення та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інформацію щодо клієнта та пов'язаного товару:</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D2CC51DF-2ECF-B514-5DB5-7FDA2F9CE038}"/>
              </a:ext>
            </a:extLst>
          </p:cNvPr>
          <p:cNvSpPr txBox="1">
            <a:spLocks/>
          </p:cNvSpPr>
          <p:nvPr/>
        </p:nvSpPr>
        <p:spPr>
          <a:xfrm>
            <a:off x="0" y="1"/>
            <a:ext cx="12192000" cy="757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BC95C93-4A31-D169-CB8C-2A666BD1152F}"/>
              </a:ext>
            </a:extLst>
          </p:cNvPr>
          <p:cNvSpPr>
            <a:spLocks noChangeArrowheads="1"/>
          </p:cNvSpPr>
          <p:nvPr/>
        </p:nvSpPr>
        <p:spPr bwMode="auto">
          <a:xfrm>
            <a:off x="442451" y="1698833"/>
            <a:ext cx="77328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Customers.FirstName, Products.ProductName, Orders.CreatedAt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 Customers,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Orders.CustomerId = Customers.Id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Orders.ProductId=Products.Id;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55BFC08-EB38-9BD2-CE9D-B6E0512F6309}"/>
              </a:ext>
            </a:extLst>
          </p:cNvPr>
          <p:cNvSpPr txBox="1"/>
          <p:nvPr/>
        </p:nvSpPr>
        <p:spPr>
          <a:xfrm>
            <a:off x="442451" y="2362680"/>
            <a:ext cx="11405420"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Так як тут потрібно поєднати три таблиці, то застосовуються як мінімум дві умови. Ключовою таблицею залишається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з якої витягуються всі замовлення, а потім до неї приєднується дані клієнта за умовою </a:t>
            </a:r>
            <a:r>
              <a:rPr lang="uk-UA" sz="2400" dirty="0" err="1">
                <a:latin typeface="Times New Roman" panose="02020603050405020304" pitchFamily="18" charset="0"/>
                <a:cs typeface="Times New Roman" panose="02020603050405020304" pitchFamily="18" charset="0"/>
              </a:rPr>
              <a:t>Orders.CustomerId</a:t>
            </a:r>
            <a:r>
              <a:rPr lang="uk-UA" sz="2400" dirty="0">
                <a:latin typeface="Times New Roman" panose="02020603050405020304" pitchFamily="18" charset="0"/>
                <a:cs typeface="Times New Roman" panose="02020603050405020304" pitchFamily="18" charset="0"/>
              </a:rPr>
              <a:t> = </a:t>
            </a:r>
            <a:r>
              <a:rPr lang="uk-UA" sz="2400" dirty="0" err="1">
                <a:latin typeface="Times New Roman" panose="02020603050405020304" pitchFamily="18" charset="0"/>
                <a:cs typeface="Times New Roman" panose="02020603050405020304" pitchFamily="18" charset="0"/>
              </a:rPr>
              <a:t>Customers.Id</a:t>
            </a:r>
            <a:r>
              <a:rPr lang="uk-UA" sz="2400" dirty="0">
                <a:latin typeface="Times New Roman" panose="02020603050405020304" pitchFamily="18" charset="0"/>
                <a:cs typeface="Times New Roman" panose="02020603050405020304" pitchFamily="18" charset="0"/>
              </a:rPr>
              <a:t> і дані товару за умовою </a:t>
            </a:r>
            <a:r>
              <a:rPr lang="uk-UA" sz="2400" dirty="0" err="1">
                <a:latin typeface="Times New Roman" panose="02020603050405020304" pitchFamily="18" charset="0"/>
                <a:cs typeface="Times New Roman" panose="02020603050405020304" pitchFamily="18" charset="0"/>
              </a:rPr>
              <a:t>Orders.ProductId</a:t>
            </a:r>
            <a:r>
              <a:rPr lang="uk-UA" sz="2400" dirty="0">
                <a:latin typeface="Times New Roman" panose="02020603050405020304" pitchFamily="18" charset="0"/>
                <a:cs typeface="Times New Roman" panose="02020603050405020304" pitchFamily="18" charset="0"/>
              </a:rPr>
              <a:t>=</a:t>
            </a:r>
            <a:r>
              <a:rPr lang="uk-UA" sz="2400" dirty="0" err="1">
                <a:latin typeface="Times New Roman" panose="02020603050405020304" pitchFamily="18" charset="0"/>
                <a:cs typeface="Times New Roman" panose="02020603050405020304" pitchFamily="18" charset="0"/>
              </a:rPr>
              <a:t>Products.Id</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7B827F50-C9C9-231C-EDFA-576D1F8E0723}"/>
              </a:ext>
            </a:extLst>
          </p:cNvPr>
          <p:cNvPicPr>
            <a:picLocks noChangeAspect="1"/>
          </p:cNvPicPr>
          <p:nvPr/>
        </p:nvPicPr>
        <p:blipFill>
          <a:blip r:embed="rId2"/>
          <a:stretch>
            <a:fillRect/>
          </a:stretch>
        </p:blipFill>
        <p:spPr>
          <a:xfrm>
            <a:off x="2619834" y="4184240"/>
            <a:ext cx="6981825" cy="2324100"/>
          </a:xfrm>
          <a:prstGeom prst="rect">
            <a:avLst/>
          </a:prstGeom>
        </p:spPr>
      </p:pic>
    </p:spTree>
    <p:extLst>
      <p:ext uri="{BB962C8B-B14F-4D97-AF65-F5344CB8AC3E}">
        <p14:creationId xmlns:p14="http://schemas.microsoft.com/office/powerpoint/2010/main" val="13307087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A7C0525-4DDD-E1E9-187B-14662F71DA17}"/>
              </a:ext>
            </a:extLst>
          </p:cNvPr>
          <p:cNvSpPr txBox="1">
            <a:spLocks/>
          </p:cNvSpPr>
          <p:nvPr/>
        </p:nvSpPr>
        <p:spPr>
          <a:xfrm>
            <a:off x="0" y="1"/>
            <a:ext cx="12192000" cy="757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957FC6E-77E0-25B6-0DAD-205B77BE6D0C}"/>
              </a:ext>
            </a:extLst>
          </p:cNvPr>
          <p:cNvSpPr txBox="1"/>
          <p:nvPr/>
        </p:nvSpPr>
        <p:spPr>
          <a:xfrm>
            <a:off x="304800" y="757084"/>
            <a:ext cx="11434916"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сильно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збільшують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але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скоротити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рахунок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псевдонімів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27BC1E69-EADF-5180-8F48-414C361A3E06}"/>
              </a:ext>
            </a:extLst>
          </p:cNvPr>
          <p:cNvSpPr>
            <a:spLocks noChangeArrowheads="1"/>
          </p:cNvSpPr>
          <p:nvPr/>
        </p:nvSpPr>
        <p:spPr bwMode="auto">
          <a:xfrm>
            <a:off x="304800" y="1698833"/>
            <a:ext cx="50478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O,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C,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P</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5175D26A-5622-D088-9F83-CD4D514D3571}"/>
              </a:ext>
            </a:extLst>
          </p:cNvPr>
          <p:cNvSpPr txBox="1"/>
          <p:nvPr/>
        </p:nvSpPr>
        <p:spPr>
          <a:xfrm>
            <a:off x="304799" y="2505670"/>
            <a:ext cx="11552903"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необхідно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псевдоніма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певної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зірочку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90BEF15E-7EDE-D009-5C47-4276ADBADA9A}"/>
              </a:ext>
            </a:extLst>
          </p:cNvPr>
          <p:cNvSpPr>
            <a:spLocks noChangeArrowheads="1"/>
          </p:cNvSpPr>
          <p:nvPr/>
        </p:nvSpPr>
        <p:spPr bwMode="auto">
          <a:xfrm>
            <a:off x="304799" y="3429000"/>
            <a:ext cx="50478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O,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C,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P</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18434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DEFEB7-74E7-D774-183A-3AC50EF97A72}"/>
              </a:ext>
            </a:extLst>
          </p:cNvPr>
          <p:cNvSpPr>
            <a:spLocks noGrp="1"/>
          </p:cNvSpPr>
          <p:nvPr>
            <p:ph type="title"/>
          </p:nvPr>
        </p:nvSpPr>
        <p:spPr>
          <a:xfrm>
            <a:off x="0" y="1"/>
            <a:ext cx="12192000" cy="681036"/>
          </a:xfrm>
        </p:spPr>
        <p:txBody>
          <a:bodyPr>
            <a:normAutofit fontScale="90000"/>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17BAC3F-C045-F265-EA77-2C07253FDEFC}"/>
              </a:ext>
            </a:extLst>
          </p:cNvPr>
          <p:cNvSpPr txBox="1"/>
          <p:nvPr/>
        </p:nvSpPr>
        <p:spPr>
          <a:xfrm>
            <a:off x="285136" y="681037"/>
            <a:ext cx="11670890"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У минулій темі було розглянуто неявну сполуку таблиць за допомогою простої вибірки шляхом зведення даних. Але, зазвичай, найпоширеніший підхід з'єднання даних із різних таблиць представляє застосування оператора JOIN. Загальний формальний синтаксис застосування оператора INNER JOIN:</a:t>
            </a:r>
          </a:p>
        </p:txBody>
      </p:sp>
      <p:sp>
        <p:nvSpPr>
          <p:cNvPr id="6" name="Rectangle 2">
            <a:extLst>
              <a:ext uri="{FF2B5EF4-FFF2-40B4-BE49-F238E27FC236}">
                <a16:creationId xmlns:a16="http://schemas.microsoft.com/office/drawing/2014/main" id="{9D288597-C4BD-B77B-7864-26AA938DE59D}"/>
              </a:ext>
            </a:extLst>
          </p:cNvPr>
          <p:cNvSpPr>
            <a:spLocks noChangeArrowheads="1"/>
          </p:cNvSpPr>
          <p:nvPr/>
        </p:nvSpPr>
        <p:spPr bwMode="auto">
          <a:xfrm>
            <a:off x="285136" y="2285402"/>
            <a:ext cx="279243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стовбц</a:t>
            </a:r>
            <a:r>
              <a:rPr lang="uk-UA" altLang="uk-UA" sz="1400" dirty="0">
                <a:solidFill>
                  <a:srgbClr val="000000"/>
                </a:solidFill>
                <a:highlight>
                  <a:srgbClr val="C0C0C0"/>
                </a:highlight>
                <a:latin typeface="Courier New" panose="02070309020205020404" pitchFamily="49" charset="0"/>
                <a:cs typeface="Courier New" panose="02070309020205020404" pitchFamily="49" charset="0"/>
              </a:rPr>
              <a:t>і</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табли</a:t>
            </a:r>
            <a:r>
              <a:rPr lang="uk-UA" altLang="uk-UA" sz="1400" dirty="0">
                <a:solidFill>
                  <a:srgbClr val="000000"/>
                </a:solidFill>
                <a:highlight>
                  <a:srgbClr val="C0C0C0"/>
                </a:highlight>
                <a:latin typeface="Courier New" panose="02070309020205020404" pitchFamily="49" charset="0"/>
                <a:cs typeface="Courier New" panose="02070309020205020404" pitchFamily="49" charset="0"/>
              </a:rPr>
              <a:t>ця1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[INNER]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таблиця2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умова1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[[INNER]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таблиця3</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умова2]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6E72CCB8-FCE0-EAF9-0452-FD98DA731015}"/>
              </a:ext>
            </a:extLst>
          </p:cNvPr>
          <p:cNvSpPr txBox="1"/>
          <p:nvPr/>
        </p:nvSpPr>
        <p:spPr>
          <a:xfrm>
            <a:off x="285136" y="3697210"/>
            <a:ext cx="11670890"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Після оператора JOIN йде назва другої таблиці, з якої треба додати дані у вибірку. Перед JOIN може використовуватись необов'язкове ключове слово INNER. Його наявність чи відсутність ні на що не впливає. Після ключового слова ON вказується умова з'єднання. Ця умова встановлює, як дві таблиці порівнюватимуть. У більшості випадків для з'єднання застосовується первинний ключ головної таблиці та зовнішній ключ залежної таблиці.</a:t>
            </a:r>
          </a:p>
        </p:txBody>
      </p:sp>
    </p:spTree>
    <p:extLst>
      <p:ext uri="{BB962C8B-B14F-4D97-AF65-F5344CB8AC3E}">
        <p14:creationId xmlns:p14="http://schemas.microsoft.com/office/powerpoint/2010/main" val="1614061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DC12BB-9BF8-AE2B-580A-E4E23E620559}"/>
              </a:ext>
            </a:extLst>
          </p:cNvPr>
          <p:cNvSpPr>
            <a:spLocks noGrp="1"/>
          </p:cNvSpPr>
          <p:nvPr>
            <p:ph type="title"/>
          </p:nvPr>
        </p:nvSpPr>
        <p:spPr>
          <a:xfrm>
            <a:off x="838200" y="68826"/>
            <a:ext cx="10515600" cy="460785"/>
          </a:xfrm>
        </p:spPr>
        <p:txBody>
          <a:bodyPr>
            <a:noAutofit/>
          </a:bodyPr>
          <a:lstStyle/>
          <a:p>
            <a:pPr algn="ctr"/>
            <a:r>
              <a:rPr lang="uk-UA" sz="48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Перейменування таблиць</a:t>
            </a:r>
            <a:endParaRPr lang="uk-UA" sz="4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F41E4F5-B95D-9F89-1512-AE092EDCB10F}"/>
              </a:ext>
            </a:extLst>
          </p:cNvPr>
          <p:cNvSpPr txBox="1"/>
          <p:nvPr/>
        </p:nvSpPr>
        <p:spPr>
          <a:xfrm>
            <a:off x="619431" y="859926"/>
            <a:ext cx="10618839" cy="1569660"/>
          </a:xfrm>
          <a:prstGeom prst="rect">
            <a:avLst/>
          </a:prstGeom>
          <a:noFill/>
        </p:spPr>
        <p:txBody>
          <a:bodyPr wrap="square">
            <a:spAutoFit/>
          </a:bodyPr>
          <a:lstStyle/>
          <a:p>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створення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захочемо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її</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перейменувати</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для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потрібно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команду RENAME TABLE, яка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32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80594DA8-0C98-2EA1-E04F-7EBFFF9E0FF9}"/>
              </a:ext>
            </a:extLst>
          </p:cNvPr>
          <p:cNvSpPr>
            <a:spLocks noChangeArrowheads="1"/>
          </p:cNvSpPr>
          <p:nvPr/>
        </p:nvSpPr>
        <p:spPr bwMode="auto">
          <a:xfrm>
            <a:off x="707920" y="2604731"/>
            <a:ext cx="73128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RENAME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TABLE</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стара_назва</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TO</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нова_назва</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kumimoji="0" lang="uk-UA" altLang="uk-UA" sz="48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9247F0BD-CCC0-27D9-581E-2B8407DAFD95}"/>
              </a:ext>
            </a:extLst>
          </p:cNvPr>
          <p:cNvSpPr txBox="1"/>
          <p:nvPr/>
        </p:nvSpPr>
        <p:spPr>
          <a:xfrm>
            <a:off x="619431" y="3429000"/>
            <a:ext cx="10107563" cy="584775"/>
          </a:xfrm>
          <a:prstGeom prst="rect">
            <a:avLst/>
          </a:prstGeom>
          <a:noFill/>
        </p:spPr>
        <p:txBody>
          <a:bodyPr wrap="square">
            <a:spAutoFit/>
          </a:bodyPr>
          <a:lstStyle/>
          <a:p>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перейменуємо таблицю </a:t>
            </a:r>
            <a:r>
              <a:rPr lang="en-US"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a:t>
            </a:r>
            <a:r>
              <a:rPr lang="en-US"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Clients:</a:t>
            </a:r>
            <a:endParaRPr lang="uk-UA"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79F50F6-1B3B-E43E-0555-1F48DE97EAAC}"/>
              </a:ext>
            </a:extLst>
          </p:cNvPr>
          <p:cNvSpPr txBox="1"/>
          <p:nvPr/>
        </p:nvSpPr>
        <p:spPr>
          <a:xfrm>
            <a:off x="619431" y="4136562"/>
            <a:ext cx="8278764" cy="461665"/>
          </a:xfrm>
          <a:prstGeom prst="rect">
            <a:avLst/>
          </a:prstGeom>
          <a:noFill/>
        </p:spPr>
        <p:txBody>
          <a:bodyPr wrap="square">
            <a:spAutoFit/>
          </a:bodyPr>
          <a:lstStyle/>
          <a:p>
            <a:r>
              <a:rPr lang="uk-UA" sz="2400" dirty="0">
                <a:highlight>
                  <a:srgbClr val="C0C0C0"/>
                </a:highlight>
                <a:latin typeface="Courier New" panose="02070309020205020404" pitchFamily="49" charset="0"/>
                <a:cs typeface="Courier New" panose="02070309020205020404" pitchFamily="49" charset="0"/>
              </a:rPr>
              <a:t>RENAME TABLE </a:t>
            </a:r>
            <a:r>
              <a:rPr lang="uk-UA" sz="2400" dirty="0" err="1">
                <a:highlight>
                  <a:srgbClr val="C0C0C0"/>
                </a:highlight>
                <a:latin typeface="Courier New" panose="02070309020205020404" pitchFamily="49" charset="0"/>
                <a:cs typeface="Courier New" panose="02070309020205020404" pitchFamily="49" charset="0"/>
              </a:rPr>
              <a:t>Customers</a:t>
            </a:r>
            <a:r>
              <a:rPr lang="uk-UA" sz="2400" dirty="0">
                <a:highlight>
                  <a:srgbClr val="C0C0C0"/>
                </a:highlight>
                <a:latin typeface="Courier New" panose="02070309020205020404" pitchFamily="49" charset="0"/>
                <a:cs typeface="Courier New" panose="02070309020205020404" pitchFamily="49" charset="0"/>
              </a:rPr>
              <a:t> TO </a:t>
            </a:r>
            <a:r>
              <a:rPr lang="uk-UA" sz="2400" dirty="0" err="1">
                <a:highlight>
                  <a:srgbClr val="C0C0C0"/>
                </a:highlight>
                <a:latin typeface="Courier New" panose="02070309020205020404" pitchFamily="49" charset="0"/>
                <a:cs typeface="Courier New" panose="02070309020205020404" pitchFamily="49" charset="0"/>
              </a:rPr>
              <a:t>Clients</a:t>
            </a:r>
            <a:r>
              <a:rPr lang="uk-UA" sz="2400" dirty="0">
                <a:highlight>
                  <a:srgbClr val="C0C0C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92346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A78F6CB-1053-E038-44F4-6B382D72FCA1}"/>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F63598C-5B66-8525-6BC1-7A14FED812F2}"/>
              </a:ext>
            </a:extLst>
          </p:cNvPr>
          <p:cNvSpPr txBox="1"/>
          <p:nvPr/>
        </p:nvSpPr>
        <p:spPr>
          <a:xfrm>
            <a:off x="324463" y="681037"/>
            <a:ext cx="9104671"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Візьмемо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попередньої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теми:</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5BFFE21-2863-4AB6-A232-E28F21EF0C67}"/>
              </a:ext>
            </a:extLst>
          </p:cNvPr>
          <p:cNvSpPr>
            <a:spLocks noChangeArrowheads="1"/>
          </p:cNvSpPr>
          <p:nvPr/>
        </p:nvSpPr>
        <p:spPr bwMode="auto">
          <a:xfrm>
            <a:off x="412953" y="1278755"/>
            <a:ext cx="10638503"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Customers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FirstName VARCHAR(30)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ProductId INT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CustomerId INT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1,</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(ProductId) REFERENCES Products(Id) ON DELETE CASCADE,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(CustomerId) REFERENCES Customers(Id) ON DELETE CASCADE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88546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21EAE4-011A-6089-863F-9A7A14096E52}"/>
              </a:ext>
            </a:extLst>
          </p:cNvPr>
          <p:cNvSpPr txBox="1"/>
          <p:nvPr/>
        </p:nvSpPr>
        <p:spPr>
          <a:xfrm>
            <a:off x="314632" y="681037"/>
            <a:ext cx="1150374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Використовуючи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JOIN,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них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інформацію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A3878B21-B5B2-1705-C245-C8AC6113DF8E}"/>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3AB9016-FEE1-A1E1-2C56-A0ADEED46D39}"/>
              </a:ext>
            </a:extLst>
          </p:cNvPr>
          <p:cNvSpPr>
            <a:spLocks noChangeArrowheads="1"/>
          </p:cNvSpPr>
          <p:nvPr/>
        </p:nvSpPr>
        <p:spPr bwMode="auto">
          <a:xfrm>
            <a:off x="314632" y="1602268"/>
            <a:ext cx="71958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Orders.CreatedAt, Orders.ProductCount, Products.ProductName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Products.Id = Orders.ProductId;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535EAAED-B353-A16C-7C1D-1CDABC7C5EF9}"/>
              </a:ext>
            </a:extLst>
          </p:cNvPr>
          <p:cNvSpPr txBox="1"/>
          <p:nvPr/>
        </p:nvSpPr>
        <p:spPr>
          <a:xfrm>
            <a:off x="314632" y="2338833"/>
            <a:ext cx="11503742"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Оскільки таблиці можуть містити стовпці з однаковими назвами, при вказівці стовпців для вибірки вказується їхнє повне ім'я разом з ім'ям таблиці, наприклад,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Orders.ProductCount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727A8466-6BC7-0AC4-AE14-819DFE8D5831}"/>
              </a:ext>
            </a:extLst>
          </p:cNvPr>
          <p:cNvPicPr>
            <a:picLocks noChangeAspect="1"/>
          </p:cNvPicPr>
          <p:nvPr/>
        </p:nvPicPr>
        <p:blipFill>
          <a:blip r:embed="rId2"/>
          <a:stretch>
            <a:fillRect/>
          </a:stretch>
        </p:blipFill>
        <p:spPr>
          <a:xfrm>
            <a:off x="2814637" y="3539162"/>
            <a:ext cx="6562725" cy="2476500"/>
          </a:xfrm>
          <a:prstGeom prst="rect">
            <a:avLst/>
          </a:prstGeom>
        </p:spPr>
      </p:pic>
    </p:spTree>
    <p:extLst>
      <p:ext uri="{BB962C8B-B14F-4D97-AF65-F5344CB8AC3E}">
        <p14:creationId xmlns:p14="http://schemas.microsoft.com/office/powerpoint/2010/main" val="3758599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37DC05-5917-F7D0-16DF-9755BE48B3C7}"/>
              </a:ext>
            </a:extLst>
          </p:cNvPr>
          <p:cNvSpPr txBox="1"/>
          <p:nvPr/>
        </p:nvSpPr>
        <p:spPr>
          <a:xfrm>
            <a:off x="294967" y="846874"/>
            <a:ext cx="10471355"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Використовуючи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псевдоніми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скоротити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код:</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E53CB27A-587E-069D-D640-61C7974112D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FC2EB99-4147-5D6A-1AE0-6806919DB564}"/>
              </a:ext>
            </a:extLst>
          </p:cNvPr>
          <p:cNvSpPr>
            <a:spLocks noChangeArrowheads="1"/>
          </p:cNvSpPr>
          <p:nvPr/>
        </p:nvSpPr>
        <p:spPr bwMode="auto">
          <a:xfrm>
            <a:off x="294967" y="1351267"/>
            <a:ext cx="537006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O</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P</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485D6231-D476-07A7-CA1E-88CE69632D37}"/>
              </a:ext>
            </a:extLst>
          </p:cNvPr>
          <p:cNvSpPr txBox="1"/>
          <p:nvPr/>
        </p:nvSpPr>
        <p:spPr>
          <a:xfrm>
            <a:off x="294966" y="2255766"/>
            <a:ext cx="11444749"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можна приєднувати дані відразу з кількох таблиць. Наприклад,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замовлення інформацію про покупця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8ED34445-7F53-2F96-21D2-65821CFB0970}"/>
              </a:ext>
            </a:extLst>
          </p:cNvPr>
          <p:cNvSpPr>
            <a:spLocks noChangeArrowheads="1"/>
          </p:cNvSpPr>
          <p:nvPr/>
        </p:nvSpPr>
        <p:spPr bwMode="auto">
          <a:xfrm>
            <a:off x="294966" y="3172216"/>
            <a:ext cx="719588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Orders.CreatedAt, Customers.FirstName, Products.ProductName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Products.Id = Orders.ProductId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Customers.Id=Orders.CustomerId;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31600E2A-6BA0-1A51-2660-9A3497E3B1F0}"/>
              </a:ext>
            </a:extLst>
          </p:cNvPr>
          <p:cNvPicPr>
            <a:picLocks noChangeAspect="1"/>
          </p:cNvPicPr>
          <p:nvPr/>
        </p:nvPicPr>
        <p:blipFill>
          <a:blip r:embed="rId2"/>
          <a:stretch>
            <a:fillRect/>
          </a:stretch>
        </p:blipFill>
        <p:spPr>
          <a:xfrm>
            <a:off x="2838450" y="4119443"/>
            <a:ext cx="6515100" cy="2571750"/>
          </a:xfrm>
          <a:prstGeom prst="rect">
            <a:avLst/>
          </a:prstGeom>
        </p:spPr>
      </p:pic>
    </p:spTree>
    <p:extLst>
      <p:ext uri="{BB962C8B-B14F-4D97-AF65-F5344CB8AC3E}">
        <p14:creationId xmlns:p14="http://schemas.microsoft.com/office/powerpoint/2010/main" val="24898864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40949-C229-221C-C003-433E52375035}"/>
              </a:ext>
            </a:extLst>
          </p:cNvPr>
          <p:cNvSpPr txBox="1"/>
          <p:nvPr/>
        </p:nvSpPr>
        <p:spPr>
          <a:xfrm>
            <a:off x="363794" y="681037"/>
            <a:ext cx="11385754"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Завдяки з'єднанню таблиць ми можемо використовувати їх стовпці для фільтрації вибірки або її сортування:</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E4336C1D-474B-6C8B-8F08-51118E28DDDD}"/>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9D12882-01C3-F94E-8EA2-22D5ECE92DC5}"/>
              </a:ext>
            </a:extLst>
          </p:cNvPr>
          <p:cNvSpPr>
            <a:spLocks noChangeArrowheads="1"/>
          </p:cNvSpPr>
          <p:nvPr/>
        </p:nvSpPr>
        <p:spPr bwMode="auto">
          <a:xfrm>
            <a:off x="363794" y="1546739"/>
            <a:ext cx="719588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Orders.CreatedAt, Customers.FirstName, Products.ProductName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Products.Id = Orders.ProductId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Customers.Id=Orders.CustomerId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Products.Price &gt; 45000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Customers.FirstName;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0A3F3CD-8EC5-518F-3A0A-96BBD62B3B82}"/>
              </a:ext>
            </a:extLst>
          </p:cNvPr>
          <p:cNvSpPr txBox="1"/>
          <p:nvPr/>
        </p:nvSpPr>
        <p:spPr>
          <a:xfrm>
            <a:off x="363793" y="2965726"/>
            <a:ext cx="11385753"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ключового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слова ON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бути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складнішими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складом:</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DEABCB9D-57E0-5A74-2FDC-F3F9604821A4}"/>
              </a:ext>
            </a:extLst>
          </p:cNvPr>
          <p:cNvSpPr>
            <a:spLocks noChangeArrowheads="1"/>
          </p:cNvSpPr>
          <p:nvPr/>
        </p:nvSpPr>
        <p:spPr bwMode="auto">
          <a:xfrm>
            <a:off x="363793" y="3553716"/>
            <a:ext cx="86994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Apple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F87C2C19-611B-B93B-9448-D2BD054B4150}"/>
              </a:ext>
            </a:extLst>
          </p:cNvPr>
          <p:cNvSpPr txBox="1"/>
          <p:nvPr/>
        </p:nvSpPr>
        <p:spPr>
          <a:xfrm>
            <a:off x="363792" y="4757259"/>
            <a:ext cx="11385753"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В даному випадку вибираємо всі замовлення товарів, виробником яких є </a:t>
            </a:r>
            <a:r>
              <a:rPr lang="uk-UA" sz="2400" dirty="0" err="1">
                <a:latin typeface="Times New Roman" panose="02020603050405020304" pitchFamily="18" charset="0"/>
                <a:cs typeface="Times New Roman" panose="02020603050405020304" pitchFamily="18" charset="0"/>
              </a:rPr>
              <a:t>Apple</a:t>
            </a:r>
            <a:r>
              <a:rPr lang="uk-UA" sz="2400" dirty="0">
                <a:latin typeface="Times New Roman" panose="02020603050405020304" pitchFamily="18" charset="0"/>
                <a:cs typeface="Times New Roman" panose="02020603050405020304" pitchFamily="18" charset="0"/>
              </a:rPr>
              <a:t>. </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При використанні оператора JOIN слід враховувати, що процес з'єднання таблиць може бути </a:t>
            </a:r>
            <a:r>
              <a:rPr lang="uk-UA" sz="2400" dirty="0" err="1">
                <a:latin typeface="Times New Roman" panose="02020603050405020304" pitchFamily="18" charset="0"/>
                <a:cs typeface="Times New Roman" panose="02020603050405020304" pitchFamily="18" charset="0"/>
              </a:rPr>
              <a:t>ресурсомістким</a:t>
            </a:r>
            <a:r>
              <a:rPr lang="uk-UA" sz="2400" dirty="0">
                <a:latin typeface="Times New Roman" panose="02020603050405020304" pitchFamily="18" charset="0"/>
                <a:cs typeface="Times New Roman" panose="02020603050405020304" pitchFamily="18" charset="0"/>
              </a:rPr>
              <a:t>, тому слід з'єднувати лише таблиці, дані з яких дійсно необхідні. Чим більше таблиць з'єднується, тим більше знижується продуктивність.</a:t>
            </a:r>
          </a:p>
        </p:txBody>
      </p:sp>
    </p:spTree>
    <p:extLst>
      <p:ext uri="{BB962C8B-B14F-4D97-AF65-F5344CB8AC3E}">
        <p14:creationId xmlns:p14="http://schemas.microsoft.com/office/powerpoint/2010/main" val="39771763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F1F41-0BA4-BB43-42A6-A9B30F7DE8A7}"/>
              </a:ext>
            </a:extLst>
          </p:cNvPr>
          <p:cNvSpPr>
            <a:spLocks noGrp="1"/>
          </p:cNvSpPr>
          <p:nvPr>
            <p:ph type="title"/>
          </p:nvPr>
        </p:nvSpPr>
        <p:spPr>
          <a:xfrm>
            <a:off x="0" y="1"/>
            <a:ext cx="12192000" cy="681036"/>
          </a:xfrm>
        </p:spPr>
        <p:txBody>
          <a:bodyPr>
            <a:normAutofit fontScale="90000"/>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381A15-92A4-6881-63C2-5ABB7B3ECC94}"/>
              </a:ext>
            </a:extLst>
          </p:cNvPr>
          <p:cNvSpPr txBox="1"/>
          <p:nvPr/>
        </p:nvSpPr>
        <p:spPr>
          <a:xfrm>
            <a:off x="383457" y="681037"/>
            <a:ext cx="11395587"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У попередній темі розглядається </a:t>
            </a:r>
            <a:r>
              <a:rPr lang="uk-UA" sz="2400" dirty="0" err="1">
                <a:latin typeface="Times New Roman" panose="02020603050405020304" pitchFamily="18" charset="0"/>
                <a:cs typeface="Times New Roman" panose="02020603050405020304" pitchFamily="18" charset="0"/>
              </a:rPr>
              <a:t>Inner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або внутрішнє з'єднання таблиць. Але також у </a:t>
            </a:r>
            <a:r>
              <a:rPr lang="uk-UA" sz="2400" dirty="0" err="1">
                <a:latin typeface="Times New Roman" panose="02020603050405020304" pitchFamily="18" charset="0"/>
                <a:cs typeface="Times New Roman" panose="02020603050405020304" pitchFamily="18" charset="0"/>
              </a:rPr>
              <a:t>MySQL</a:t>
            </a:r>
            <a:r>
              <a:rPr lang="uk-UA" sz="2400" dirty="0">
                <a:latin typeface="Times New Roman" panose="02020603050405020304" pitchFamily="18" charset="0"/>
                <a:cs typeface="Times New Roman" panose="02020603050405020304" pitchFamily="18" charset="0"/>
              </a:rPr>
              <a:t> ми можемо використовувати так зване зовнішнє з'єднання або </a:t>
            </a:r>
            <a:r>
              <a:rPr lang="uk-UA" sz="2400" dirty="0" err="1">
                <a:latin typeface="Times New Roman" panose="02020603050405020304" pitchFamily="18" charset="0"/>
                <a:cs typeface="Times New Roman" panose="02020603050405020304" pitchFamily="18" charset="0"/>
              </a:rPr>
              <a:t>Outer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На відміну від </a:t>
            </a:r>
            <a:r>
              <a:rPr lang="uk-UA" sz="2400" dirty="0" err="1">
                <a:latin typeface="Times New Roman" panose="02020603050405020304" pitchFamily="18" charset="0"/>
                <a:cs typeface="Times New Roman" panose="02020603050405020304" pitchFamily="18" charset="0"/>
              </a:rPr>
              <a:t>Inner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зовнішнє з'єднання повертає всі рядки однієї або двох таблиць, які беруть участь у з'єднанні. </a:t>
            </a:r>
            <a:r>
              <a:rPr lang="uk-UA" sz="2400" dirty="0" err="1">
                <a:latin typeface="Times New Roman" panose="02020603050405020304" pitchFamily="18" charset="0"/>
                <a:cs typeface="Times New Roman" panose="02020603050405020304" pitchFamily="18" charset="0"/>
              </a:rPr>
              <a:t>Outer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має такий формальний синтаксис:</a:t>
            </a:r>
          </a:p>
        </p:txBody>
      </p:sp>
      <p:sp>
        <p:nvSpPr>
          <p:cNvPr id="6" name="Rectangle 2">
            <a:extLst>
              <a:ext uri="{FF2B5EF4-FFF2-40B4-BE49-F238E27FC236}">
                <a16:creationId xmlns:a16="http://schemas.microsoft.com/office/drawing/2014/main" id="{0EC608B0-2D87-F667-6294-DD2C5B311AE9}"/>
              </a:ext>
            </a:extLst>
          </p:cNvPr>
          <p:cNvSpPr>
            <a:spLocks noChangeArrowheads="1"/>
          </p:cNvSpPr>
          <p:nvPr/>
        </p:nvSpPr>
        <p:spPr bwMode="auto">
          <a:xfrm>
            <a:off x="383457" y="2250697"/>
            <a:ext cx="569226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стовбці</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таблиця1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RIGHT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OUTER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таблиця2 ON умова1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RIGHT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OUTER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таблиця3 ON умова2]...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39006A36-C193-65F2-749D-F8108A317CF4}"/>
              </a:ext>
            </a:extLst>
          </p:cNvPr>
          <p:cNvSpPr txBox="1"/>
          <p:nvPr/>
        </p:nvSpPr>
        <p:spPr>
          <a:xfrm>
            <a:off x="383457" y="3277813"/>
            <a:ext cx="11395586" cy="1569660"/>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Перед оператором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вказується одне із ключових слів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LEFT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RIGHT,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які визначають тип з'єднання: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LEFT: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вибірка міститиме всі рядки з першої або лівої таблиці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RIGHT: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вибірка міститиме всі рядки з другої або правої таблиці</a:t>
            </a:r>
            <a:endParaRPr lang="uk-UA"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EE09BD6-E48D-F05F-439F-ACF166B2BE91}"/>
              </a:ext>
            </a:extLst>
          </p:cNvPr>
          <p:cNvSpPr txBox="1"/>
          <p:nvPr/>
        </p:nvSpPr>
        <p:spPr>
          <a:xfrm>
            <a:off x="383457" y="5012815"/>
            <a:ext cx="11395586"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перед оператором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може вказуватись ключове слово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OUTER,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але його застосування необов'язкове. Далі після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вказується таблиця, що приєднується, а потім йде умова з'єднання.</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6278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948DE44-964E-822A-79B9-F56CE5B1B232}"/>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DC2F205-7572-0651-BD6E-836F226280F2}"/>
              </a:ext>
            </a:extLst>
          </p:cNvPr>
          <p:cNvSpPr txBox="1"/>
          <p:nvPr/>
        </p:nvSpPr>
        <p:spPr>
          <a:xfrm>
            <a:off x="275303" y="681037"/>
            <a:ext cx="8976852"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з'єднаємо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E440D8E-6002-E862-36B1-C15FC852D9BE}"/>
              </a:ext>
            </a:extLst>
          </p:cNvPr>
          <p:cNvSpPr>
            <a:spLocks noChangeArrowheads="1"/>
          </p:cNvSpPr>
          <p:nvPr/>
        </p:nvSpPr>
        <p:spPr bwMode="auto">
          <a:xfrm>
            <a:off x="363794" y="1177407"/>
            <a:ext cx="64440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Customers.Id</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EA347D3-4C41-FB72-6DB9-16C4DDA4C95A}"/>
              </a:ext>
            </a:extLst>
          </p:cNvPr>
          <p:cNvSpPr txBox="1"/>
          <p:nvPr/>
        </p:nvSpPr>
        <p:spPr>
          <a:xfrm>
            <a:off x="275302" y="1858443"/>
            <a:ext cx="11543071"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Таблиця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є першою чи лівою таблицею, а таблиця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 правою таблицею. Тому, оскільки тут використовується вибірка по лівій таблиці, то спочатку вибиратимуться всі рядки з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а потім до них за умовою </a:t>
            </a:r>
            <a:r>
              <a:rPr lang="uk-UA" sz="2400" dirty="0" err="1">
                <a:latin typeface="Times New Roman" panose="02020603050405020304" pitchFamily="18" charset="0"/>
                <a:cs typeface="Times New Roman" panose="02020603050405020304" pitchFamily="18" charset="0"/>
              </a:rPr>
              <a:t>Orders.CustomerId</a:t>
            </a:r>
            <a:r>
              <a:rPr lang="uk-UA" sz="2400" dirty="0">
                <a:latin typeface="Times New Roman" panose="02020603050405020304" pitchFamily="18" charset="0"/>
                <a:cs typeface="Times New Roman" panose="02020603050405020304" pitchFamily="18" charset="0"/>
              </a:rPr>
              <a:t> = </a:t>
            </a:r>
            <a:r>
              <a:rPr lang="uk-UA" sz="2400" dirty="0" err="1">
                <a:latin typeface="Times New Roman" panose="02020603050405020304" pitchFamily="18" charset="0"/>
                <a:cs typeface="Times New Roman" panose="02020603050405020304" pitchFamily="18" charset="0"/>
              </a:rPr>
              <a:t>Customers.Id</a:t>
            </a:r>
            <a:r>
              <a:rPr lang="uk-UA" sz="2400" dirty="0">
                <a:latin typeface="Times New Roman" panose="02020603050405020304" pitchFamily="18" charset="0"/>
                <a:cs typeface="Times New Roman" panose="02020603050405020304" pitchFamily="18" charset="0"/>
              </a:rPr>
              <a:t> додаватимуться пов'язані рядки з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a:t>
            </a:r>
          </a:p>
        </p:txBody>
      </p:sp>
      <p:pic>
        <p:nvPicPr>
          <p:cNvPr id="11" name="Рисунок 10">
            <a:extLst>
              <a:ext uri="{FF2B5EF4-FFF2-40B4-BE49-F238E27FC236}">
                <a16:creationId xmlns:a16="http://schemas.microsoft.com/office/drawing/2014/main" id="{81D0090A-5D5F-2B41-1AFA-594738928E27}"/>
              </a:ext>
            </a:extLst>
          </p:cNvPr>
          <p:cNvPicPr>
            <a:picLocks noChangeAspect="1"/>
          </p:cNvPicPr>
          <p:nvPr/>
        </p:nvPicPr>
        <p:blipFill>
          <a:blip r:embed="rId2"/>
          <a:stretch>
            <a:fillRect/>
          </a:stretch>
        </p:blipFill>
        <p:spPr>
          <a:xfrm>
            <a:off x="3100387" y="3604598"/>
            <a:ext cx="5991225" cy="2657475"/>
          </a:xfrm>
          <a:prstGeom prst="rect">
            <a:avLst/>
          </a:prstGeom>
        </p:spPr>
      </p:pic>
    </p:spTree>
    <p:extLst>
      <p:ext uri="{BB962C8B-B14F-4D97-AF65-F5344CB8AC3E}">
        <p14:creationId xmlns:p14="http://schemas.microsoft.com/office/powerpoint/2010/main" val="21036541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EF17970-943B-A8F8-1C62-41A49011A8B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6F1D282-B4A2-115E-1F01-0994C1720E35}"/>
              </a:ext>
            </a:extLst>
          </p:cNvPr>
          <p:cNvSpPr txBox="1"/>
          <p:nvPr/>
        </p:nvSpPr>
        <p:spPr>
          <a:xfrm>
            <a:off x="196645" y="681037"/>
            <a:ext cx="11877368"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За наведеним вище результатом може здатися, що лівостороннє з'єднання аналогічно INNER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але це не так. </a:t>
            </a:r>
            <a:r>
              <a:rPr lang="uk-UA" sz="2400" dirty="0" err="1">
                <a:latin typeface="Times New Roman" panose="02020603050405020304" pitchFamily="18" charset="0"/>
                <a:cs typeface="Times New Roman" panose="02020603050405020304" pitchFamily="18" charset="0"/>
              </a:rPr>
              <a:t>Inner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об'єднує рядки з дух таблиць відповідно до умови. Якщо одна з таблиць містить рядки, які не відповідають цій умові, дані рядки не включаються у вихідну вибірку. </a:t>
            </a:r>
            <a:r>
              <a:rPr lang="uk-UA" sz="2400" dirty="0" err="1">
                <a:latin typeface="Times New Roman" panose="02020603050405020304" pitchFamily="18" charset="0"/>
                <a:cs typeface="Times New Roman" panose="02020603050405020304" pitchFamily="18" charset="0"/>
              </a:rPr>
              <a:t>Left</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вибирає всі рядки першої таблиці, а потім приєднує до них рядки правої таблиці. Наприклад, візьмемо таблицю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та </a:t>
            </a:r>
            <a:r>
              <a:rPr lang="uk-UA" sz="2400" dirty="0" err="1">
                <a:latin typeface="Times New Roman" panose="02020603050405020304" pitchFamily="18" charset="0"/>
                <a:cs typeface="Times New Roman" panose="02020603050405020304" pitchFamily="18" charset="0"/>
              </a:rPr>
              <a:t>додамо</a:t>
            </a:r>
            <a:r>
              <a:rPr lang="uk-UA" sz="2400" dirty="0">
                <a:latin typeface="Times New Roman" panose="02020603050405020304" pitchFamily="18" charset="0"/>
                <a:cs typeface="Times New Roman" panose="02020603050405020304" pitchFamily="18" charset="0"/>
              </a:rPr>
              <a:t> до покупців інформацію про їх замовлення:</a:t>
            </a:r>
          </a:p>
        </p:txBody>
      </p:sp>
      <p:sp>
        <p:nvSpPr>
          <p:cNvPr id="7" name="Rectangle 2">
            <a:extLst>
              <a:ext uri="{FF2B5EF4-FFF2-40B4-BE49-F238E27FC236}">
                <a16:creationId xmlns:a16="http://schemas.microsoft.com/office/drawing/2014/main" id="{64293FB2-A0B3-288C-98D6-C015487C641C}"/>
              </a:ext>
            </a:extLst>
          </p:cNvPr>
          <p:cNvSpPr>
            <a:spLocks noChangeArrowheads="1"/>
          </p:cNvSpPr>
          <p:nvPr/>
        </p:nvSpPr>
        <p:spPr bwMode="auto">
          <a:xfrm>
            <a:off x="196645" y="2989361"/>
            <a:ext cx="1219200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#INNER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0B7908D3-CEB3-50C9-3517-5C3C5829DCA9}"/>
              </a:ext>
            </a:extLst>
          </p:cNvPr>
          <p:cNvPicPr>
            <a:picLocks noChangeAspect="1"/>
          </p:cNvPicPr>
          <p:nvPr/>
        </p:nvPicPr>
        <p:blipFill>
          <a:blip r:embed="rId2"/>
          <a:stretch>
            <a:fillRect/>
          </a:stretch>
        </p:blipFill>
        <p:spPr>
          <a:xfrm>
            <a:off x="6548283" y="3163760"/>
            <a:ext cx="3456192" cy="3143632"/>
          </a:xfrm>
          <a:prstGeom prst="rect">
            <a:avLst/>
          </a:prstGeom>
        </p:spPr>
      </p:pic>
    </p:spTree>
    <p:extLst>
      <p:ext uri="{BB962C8B-B14F-4D97-AF65-F5344CB8AC3E}">
        <p14:creationId xmlns:p14="http://schemas.microsoft.com/office/powerpoint/2010/main" val="4071106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229CD57-0E50-AA64-7EA8-C31AC17AB597}"/>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EFE2BBA-2216-048F-B020-CD94E606B25A}"/>
              </a:ext>
            </a:extLst>
          </p:cNvPr>
          <p:cNvSpPr txBox="1"/>
          <p:nvPr/>
        </p:nvSpPr>
        <p:spPr>
          <a:xfrm>
            <a:off x="275302" y="681037"/>
            <a:ext cx="11533239"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Що стосується LEFT JOIN </a:t>
            </a:r>
            <a:r>
              <a:rPr lang="uk-UA" sz="2400" dirty="0" err="1">
                <a:latin typeface="Times New Roman" panose="02020603050405020304" pitchFamily="18" charset="0"/>
                <a:cs typeface="Times New Roman" panose="02020603050405020304" pitchFamily="18" charset="0"/>
              </a:rPr>
              <a:t>MySQL</a:t>
            </a:r>
            <a:r>
              <a:rPr lang="uk-UA" sz="2400" dirty="0">
                <a:latin typeface="Times New Roman" panose="02020603050405020304" pitchFamily="18" charset="0"/>
                <a:cs typeface="Times New Roman" panose="02020603050405020304" pitchFamily="18" charset="0"/>
              </a:rPr>
              <a:t> вибирає спочатку всіх покупців з таблиці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потім зіставляє їх із замовленнями з таблиці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через умову </a:t>
            </a:r>
            <a:r>
              <a:rPr lang="uk-UA" sz="2400" dirty="0" err="1">
                <a:latin typeface="Times New Roman" panose="02020603050405020304" pitchFamily="18" charset="0"/>
                <a:cs typeface="Times New Roman" panose="02020603050405020304" pitchFamily="18" charset="0"/>
              </a:rPr>
              <a:t>Orders.CustomerId</a:t>
            </a:r>
            <a:r>
              <a:rPr lang="uk-UA" sz="2400" dirty="0">
                <a:latin typeface="Times New Roman" panose="02020603050405020304" pitchFamily="18" charset="0"/>
                <a:cs typeface="Times New Roman" panose="02020603050405020304" pitchFamily="18" charset="0"/>
              </a:rPr>
              <a:t> = </a:t>
            </a:r>
            <a:r>
              <a:rPr lang="uk-UA" sz="2400" dirty="0" err="1">
                <a:latin typeface="Times New Roman" panose="02020603050405020304" pitchFamily="18" charset="0"/>
                <a:cs typeface="Times New Roman" panose="02020603050405020304" pitchFamily="18" charset="0"/>
              </a:rPr>
              <a:t>Customers.Id</a:t>
            </a:r>
            <a:r>
              <a:rPr lang="uk-UA" sz="2400" dirty="0">
                <a:latin typeface="Times New Roman" panose="02020603050405020304" pitchFamily="18" charset="0"/>
                <a:cs typeface="Times New Roman" panose="02020603050405020304" pitchFamily="18" charset="0"/>
              </a:rPr>
              <a:t>. Однак не всі покупці мають замовлення. І тут покупцю для відповідних стовпців встановлюються значення NULL.</a:t>
            </a:r>
          </a:p>
        </p:txBody>
      </p:sp>
      <p:sp>
        <p:nvSpPr>
          <p:cNvPr id="8" name="TextBox 7">
            <a:extLst>
              <a:ext uri="{FF2B5EF4-FFF2-40B4-BE49-F238E27FC236}">
                <a16:creationId xmlns:a16="http://schemas.microsoft.com/office/drawing/2014/main" id="{FF9DD32A-DA6A-71FC-CDFB-91326DD74A19}"/>
              </a:ext>
            </a:extLst>
          </p:cNvPr>
          <p:cNvSpPr txBox="1"/>
          <p:nvPr/>
        </p:nvSpPr>
        <p:spPr>
          <a:xfrm>
            <a:off x="275302" y="2250697"/>
            <a:ext cx="11533238"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прикладі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вище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тип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з'єднання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OUTER JOIN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лівого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правостороннє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E7CEF69E-32ED-F702-1024-ED82CE983C97}"/>
              </a:ext>
            </a:extLst>
          </p:cNvPr>
          <p:cNvSpPr>
            <a:spLocks noChangeArrowheads="1"/>
          </p:cNvSpPr>
          <p:nvPr/>
        </p:nvSpPr>
        <p:spPr bwMode="auto">
          <a:xfrm>
            <a:off x="275301" y="2782669"/>
            <a:ext cx="52626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FirstName, CreatedAt, ProductCount, Price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Customers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RIGHT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Orders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ON Orders.CustomerId = Customers.Id;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60D420C9-E4B0-C6D4-5E39-6289853431FA}"/>
              </a:ext>
            </a:extLst>
          </p:cNvPr>
          <p:cNvSpPr txBox="1"/>
          <p:nvPr/>
        </p:nvSpPr>
        <p:spPr>
          <a:xfrm>
            <a:off x="275301" y="3540356"/>
            <a:ext cx="11533238"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Тепер вибиратимуться всі рядки 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 правої таблиці), а до них вже приєднуватимуться пов'язані за умовою рядки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pic>
        <p:nvPicPr>
          <p:cNvPr id="13" name="Рисунок 12">
            <a:extLst>
              <a:ext uri="{FF2B5EF4-FFF2-40B4-BE49-F238E27FC236}">
                <a16:creationId xmlns:a16="http://schemas.microsoft.com/office/drawing/2014/main" id="{7516975C-D3F5-1EA4-445B-F8D50DA2A579}"/>
              </a:ext>
            </a:extLst>
          </p:cNvPr>
          <p:cNvPicPr>
            <a:picLocks noChangeAspect="1"/>
          </p:cNvPicPr>
          <p:nvPr/>
        </p:nvPicPr>
        <p:blipFill>
          <a:blip r:embed="rId2"/>
          <a:stretch>
            <a:fillRect/>
          </a:stretch>
        </p:blipFill>
        <p:spPr>
          <a:xfrm>
            <a:off x="3732648" y="4440507"/>
            <a:ext cx="4726704" cy="2401267"/>
          </a:xfrm>
          <a:prstGeom prst="rect">
            <a:avLst/>
          </a:prstGeom>
        </p:spPr>
      </p:pic>
    </p:spTree>
    <p:extLst>
      <p:ext uri="{BB962C8B-B14F-4D97-AF65-F5344CB8AC3E}">
        <p14:creationId xmlns:p14="http://schemas.microsoft.com/office/powerpoint/2010/main" val="4469028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94EB1635-8E1C-D849-455A-87DC19DBD1A9}"/>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6E02DC7-922B-0B88-2533-49552F9078C3}"/>
              </a:ext>
            </a:extLst>
          </p:cNvPr>
          <p:cNvSpPr txBox="1"/>
          <p:nvPr/>
        </p:nvSpPr>
        <p:spPr>
          <a:xfrm>
            <a:off x="344128" y="681037"/>
            <a:ext cx="11316929"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лівостороннє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з'єднання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інформації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користувачів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E34136B-CE7F-443B-905C-2495FFCA7532}"/>
              </a:ext>
            </a:extLst>
          </p:cNvPr>
          <p:cNvSpPr>
            <a:spLocks noChangeArrowheads="1"/>
          </p:cNvSpPr>
          <p:nvPr/>
        </p:nvSpPr>
        <p:spPr bwMode="auto">
          <a:xfrm>
            <a:off x="344128" y="1654461"/>
            <a:ext cx="590706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Customers.FirstName, Orders.CreatedAt,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Products.ProductName, Products.Manufacturer</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Orders.CustomerId = Customers.Id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Orders.ProductId = Products.Id;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A08E7692-8AF6-15F7-A2C6-E80A18AFC079}"/>
              </a:ext>
            </a:extLst>
          </p:cNvPr>
          <p:cNvPicPr>
            <a:picLocks noChangeAspect="1"/>
          </p:cNvPicPr>
          <p:nvPr/>
        </p:nvPicPr>
        <p:blipFill>
          <a:blip r:embed="rId2"/>
          <a:stretch>
            <a:fillRect/>
          </a:stretch>
        </p:blipFill>
        <p:spPr>
          <a:xfrm>
            <a:off x="6251194" y="1285721"/>
            <a:ext cx="5724525" cy="2752725"/>
          </a:xfrm>
          <a:prstGeom prst="rect">
            <a:avLst/>
          </a:prstGeom>
        </p:spPr>
      </p:pic>
      <p:sp>
        <p:nvSpPr>
          <p:cNvPr id="11" name="TextBox 10">
            <a:extLst>
              <a:ext uri="{FF2B5EF4-FFF2-40B4-BE49-F238E27FC236}">
                <a16:creationId xmlns:a16="http://schemas.microsoft.com/office/drawing/2014/main" id="{3EA460D1-987C-A985-2534-9B66874A5A9F}"/>
              </a:ext>
            </a:extLst>
          </p:cNvPr>
          <p:cNvSpPr txBox="1"/>
          <p:nvPr/>
        </p:nvSpPr>
        <p:spPr>
          <a:xfrm>
            <a:off x="249661" y="4147620"/>
            <a:ext cx="5600534" cy="2677656"/>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також можна застосовувати комплексні умови з фільтрацією та сортуванням. Наприклад, виберемо всі замовлення з інформацією про клієнтів та товари за тими товарами, у яких ціна більша за 45000, та відсортуємо за датою замовлення:</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6CA888D1-7AED-2161-FD13-BACB644F3EC0}"/>
              </a:ext>
            </a:extLst>
          </p:cNvPr>
          <p:cNvSpPr>
            <a:spLocks noChangeArrowheads="1"/>
          </p:cNvSpPr>
          <p:nvPr/>
        </p:nvSpPr>
        <p:spPr bwMode="auto">
          <a:xfrm>
            <a:off x="6096000" y="4253317"/>
            <a:ext cx="5907066"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Customers.FirstName, Orders.CreatedAt,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Products.ProductName, Products.Manufacturer</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Orders.CustomerId = Customers.Id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Orders.ProductId = Products.Id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Products.Price &gt; 45000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Orders.CreatedAt;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914036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418B36-6EDB-9AEC-DDE8-94E616F175D5}"/>
              </a:ext>
            </a:extLst>
          </p:cNvPr>
          <p:cNvSpPr txBox="1"/>
          <p:nvPr/>
        </p:nvSpPr>
        <p:spPr>
          <a:xfrm>
            <a:off x="299884" y="681037"/>
            <a:ext cx="5314335"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користувачів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Customers</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Orders</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5A7F12B4-274C-EF7C-2037-020020407057}"/>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9CF9067-E0FF-A8D3-9B8F-51B59806C185}"/>
              </a:ext>
            </a:extLst>
          </p:cNvPr>
          <p:cNvSpPr>
            <a:spLocks noChangeArrowheads="1"/>
          </p:cNvSpPr>
          <p:nvPr/>
        </p:nvSpPr>
        <p:spPr bwMode="auto">
          <a:xfrm>
            <a:off x="5319252" y="804781"/>
            <a:ext cx="55848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uk-UA" sz="1400" dirty="0">
                <a:solidFill>
                  <a:srgbClr val="000000"/>
                </a:solidFill>
                <a:highlight>
                  <a:srgbClr val="C0C0C0"/>
                </a:highlight>
                <a:latin typeface="Courier New" panose="02070309020205020404" pitchFamily="49" charset="0"/>
                <a:cs typeface="Courier New" panose="02070309020205020404" pitchFamily="49" charset="0"/>
              </a:rPr>
              <a: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IS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E1C6C8F2-F2FF-5272-D944-2C17CC798024}"/>
              </a:ext>
            </a:extLst>
          </p:cNvPr>
          <p:cNvSpPr txBox="1"/>
          <p:nvPr/>
        </p:nvSpPr>
        <p:spPr>
          <a:xfrm>
            <a:off x="299884" y="2193070"/>
            <a:ext cx="5019368" cy="830997"/>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можна комбінувати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Inner 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Outer Join:</a:t>
            </a:r>
          </a:p>
        </p:txBody>
      </p:sp>
      <p:sp>
        <p:nvSpPr>
          <p:cNvPr id="12" name="Rectangle 3">
            <a:extLst>
              <a:ext uri="{FF2B5EF4-FFF2-40B4-BE49-F238E27FC236}">
                <a16:creationId xmlns:a16="http://schemas.microsoft.com/office/drawing/2014/main" id="{948047A5-5061-C102-2AD7-B2605AEEC10D}"/>
              </a:ext>
            </a:extLst>
          </p:cNvPr>
          <p:cNvSpPr>
            <a:spLocks noChangeArrowheads="1"/>
          </p:cNvSpPr>
          <p:nvPr/>
        </p:nvSpPr>
        <p:spPr bwMode="auto">
          <a:xfrm>
            <a:off x="5319252" y="2069326"/>
            <a:ext cx="688008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Customers.FirstName, Orders.CreatedAt, </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Products.ProductName, Products.Manufacturer</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 </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Orders.ProductId = Products.Id </a:t>
            </a:r>
            <a:r>
              <a:rPr kumimoji="0" lang="uk-UA" altLang="uk-UA" sz="12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Products.Price &gt; 45000</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Orders.CustomerId = Customers.Id</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Orders.CreatedAt;</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C534E0A8-6842-1BB4-AE9C-2804317CDA13}"/>
              </a:ext>
            </a:extLst>
          </p:cNvPr>
          <p:cNvSpPr txBox="1"/>
          <p:nvPr/>
        </p:nvSpPr>
        <p:spPr>
          <a:xfrm>
            <a:off x="299883" y="3489026"/>
            <a:ext cx="11606981"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Спочатку за умовою до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через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Inner 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приєднується пов'язана інформація 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потім через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Outer 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додається інформація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8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5437E1F-0E19-359D-1CDD-1E7D87D401D6}"/>
              </a:ext>
            </a:extLst>
          </p:cNvPr>
          <p:cNvSpPr txBox="1">
            <a:spLocks/>
          </p:cNvSpPr>
          <p:nvPr/>
        </p:nvSpPr>
        <p:spPr>
          <a:xfrm>
            <a:off x="838200" y="68826"/>
            <a:ext cx="105156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Повне видалення даних</a:t>
            </a:r>
            <a:endParaRPr lang="uk-UA" sz="4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815031F-BC23-9E6C-CE50-94036BFD6BF5}"/>
              </a:ext>
            </a:extLst>
          </p:cNvPr>
          <p:cNvSpPr txBox="1"/>
          <p:nvPr/>
        </p:nvSpPr>
        <p:spPr>
          <a:xfrm>
            <a:off x="615745" y="777199"/>
            <a:ext cx="10960510" cy="1569660"/>
          </a:xfrm>
          <a:prstGeom prst="rect">
            <a:avLst/>
          </a:prstGeom>
          <a:noFill/>
        </p:spPr>
        <p:txBody>
          <a:bodyPr wrap="square">
            <a:spAutoFit/>
          </a:bodyPr>
          <a:lstStyle/>
          <a:p>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повного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очищення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TRUNCATE TABLE.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очистимо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Clients</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32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FF6590F5-826B-0AB1-8CF0-5A82C0963B14}"/>
              </a:ext>
            </a:extLst>
          </p:cNvPr>
          <p:cNvSpPr>
            <a:spLocks noChangeArrowheads="1"/>
          </p:cNvSpPr>
          <p:nvPr/>
        </p:nvSpPr>
        <p:spPr bwMode="auto">
          <a:xfrm>
            <a:off x="615745" y="2594447"/>
            <a:ext cx="507831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8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TRUNCATE</a:t>
            </a:r>
            <a:r>
              <a:rPr kumimoji="0" lang="uk-UA" altLang="uk-UA" sz="28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8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TABLE</a:t>
            </a:r>
            <a:r>
              <a:rPr kumimoji="0" lang="uk-UA" altLang="uk-UA" sz="28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8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Clients</a:t>
            </a:r>
            <a:r>
              <a:rPr kumimoji="0" lang="uk-UA" altLang="uk-UA" sz="28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kumimoji="0" lang="uk-UA" altLang="uk-UA" sz="5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733701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20C183-4F09-BF0E-481A-BAED268425A9}"/>
              </a:ext>
            </a:extLst>
          </p:cNvPr>
          <p:cNvSpPr>
            <a:spLocks noGrp="1"/>
          </p:cNvSpPr>
          <p:nvPr>
            <p:ph type="title"/>
          </p:nvPr>
        </p:nvSpPr>
        <p:spPr>
          <a:xfrm>
            <a:off x="0" y="1"/>
            <a:ext cx="12192000" cy="766915"/>
          </a:xfrm>
        </p:spPr>
        <p:txBody>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3BC1CAF-3C37-2BF3-BB74-99B2A013EAAB}"/>
              </a:ext>
            </a:extLst>
          </p:cNvPr>
          <p:cNvSpPr txBox="1"/>
          <p:nvPr/>
        </p:nvSpPr>
        <p:spPr>
          <a:xfrm>
            <a:off x="245807" y="772597"/>
            <a:ext cx="4115178" cy="2677656"/>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UNION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дозволяє об'єднати дві однотипні вибірки. Ці вибірки можуть бути з різних таблиць або з однієї і тієї ж таблиці. Формальний синтаксис поєднання:</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E82B8517-160C-B4F8-D563-AAC69766DFFA}"/>
              </a:ext>
            </a:extLst>
          </p:cNvPr>
          <p:cNvSpPr>
            <a:spLocks noChangeArrowheads="1"/>
          </p:cNvSpPr>
          <p:nvPr/>
        </p:nvSpPr>
        <p:spPr bwMode="auto">
          <a:xfrm>
            <a:off x="245807" y="3450253"/>
            <a:ext cx="28998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a:t>
            </a:r>
            <a:r>
              <a:rPr kumimoji="0" lang="en-US"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вираз1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вираз2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виразN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CFA16A2C-387B-0A39-7482-A5106D15ACB7}"/>
              </a:ext>
            </a:extLst>
          </p:cNvPr>
          <p:cNvSpPr txBox="1"/>
          <p:nvPr/>
        </p:nvSpPr>
        <p:spPr>
          <a:xfrm>
            <a:off x="245807" y="4096584"/>
            <a:ext cx="4115178" cy="2308324"/>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нехай у базі даних будуть дві окремі таблиці для клієнтів банку (таблиця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для співробітників банку (таблиця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Employees):</a:t>
            </a:r>
            <a:endParaRPr lang="uk-UA" sz="2400"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15375FBF-3FFC-A128-E546-056FA60580E2}"/>
              </a:ext>
            </a:extLst>
          </p:cNvPr>
          <p:cNvSpPr>
            <a:spLocks noChangeArrowheads="1"/>
          </p:cNvSpPr>
          <p:nvPr/>
        </p:nvSpPr>
        <p:spPr bwMode="auto">
          <a:xfrm>
            <a:off x="5424058" y="949112"/>
            <a:ext cx="676794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 PRIMARY KEY,</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DECIMAL</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 PRIMARY KEY,</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Smith</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2000),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Brown</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3000),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Mark</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Adams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2500),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Paul</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4200),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John</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Smith</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2800),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Tim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Cook</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2800);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Homer</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Simpson</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Smith</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Mark</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Adams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Nick</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Svensson</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57093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01746DB-B4C9-2AC1-31EC-0064833C4D32}"/>
              </a:ext>
            </a:extLst>
          </p:cNvPr>
          <p:cNvSpPr txBox="1">
            <a:spLocks/>
          </p:cNvSpPr>
          <p:nvPr/>
        </p:nvSpPr>
        <p:spPr>
          <a:xfrm>
            <a:off x="0" y="1"/>
            <a:ext cx="12192000" cy="766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000000"/>
                </a:solidFill>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ACAEC9-08F6-C199-A3F5-2E79241AFD26}"/>
              </a:ext>
            </a:extLst>
          </p:cNvPr>
          <p:cNvSpPr txBox="1"/>
          <p:nvPr/>
        </p:nvSpPr>
        <p:spPr>
          <a:xfrm>
            <a:off x="414495" y="766916"/>
            <a:ext cx="11342076" cy="1569660"/>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Тут ми можемо помітити, що обидві таблиці, незважаючи на наявність різних даних, можуть характеризуватись двома загальними атрибутами - ім'ям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FirstName)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прізвищем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LastName</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Виберемо відразу всіх клієнтів банку та його співробітників з обох таблиць:</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292B932-803A-0120-59AB-4E681FE671FE}"/>
              </a:ext>
            </a:extLst>
          </p:cNvPr>
          <p:cNvSpPr>
            <a:spLocks noChangeArrowheads="1"/>
          </p:cNvSpPr>
          <p:nvPr/>
        </p:nvSpPr>
        <p:spPr bwMode="auto">
          <a:xfrm>
            <a:off x="414495" y="2336576"/>
            <a:ext cx="51552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59FC57D9-B921-8535-E36D-AB6CDD51FC1A}"/>
              </a:ext>
            </a:extLst>
          </p:cNvPr>
          <p:cNvSpPr txBox="1"/>
          <p:nvPr/>
        </p:nvSpPr>
        <p:spPr>
          <a:xfrm>
            <a:off x="414495" y="3075239"/>
            <a:ext cx="11342076"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із першої таблиці вибираються два значення - ім'я та прізвище клієнта. З другої таблиці </a:t>
            </a:r>
            <a:r>
              <a:rPr lang="uk-UA" sz="2400" dirty="0" err="1">
                <a:latin typeface="Times New Roman" panose="02020603050405020304" pitchFamily="18" charset="0"/>
                <a:cs typeface="Times New Roman" panose="02020603050405020304" pitchFamily="18" charset="0"/>
              </a:rPr>
              <a:t>Employees</a:t>
            </a:r>
            <a:r>
              <a:rPr lang="uk-UA" sz="2400" dirty="0">
                <a:latin typeface="Times New Roman" panose="02020603050405020304" pitchFamily="18" charset="0"/>
                <a:cs typeface="Times New Roman" panose="02020603050405020304" pitchFamily="18" charset="0"/>
              </a:rPr>
              <a:t> також вибираються два значення - ім'я та прізвище співробітників. Тобто при об'єднанні кількість стовпців, що вибираються, і їх тип збігаються для обох вибірок.</a:t>
            </a:r>
          </a:p>
        </p:txBody>
      </p:sp>
      <p:pic>
        <p:nvPicPr>
          <p:cNvPr id="11" name="Рисунок 10">
            <a:extLst>
              <a:ext uri="{FF2B5EF4-FFF2-40B4-BE49-F238E27FC236}">
                <a16:creationId xmlns:a16="http://schemas.microsoft.com/office/drawing/2014/main" id="{79D911DD-DB48-4573-66A0-3FC9988868EE}"/>
              </a:ext>
            </a:extLst>
          </p:cNvPr>
          <p:cNvPicPr>
            <a:picLocks noChangeAspect="1"/>
          </p:cNvPicPr>
          <p:nvPr/>
        </p:nvPicPr>
        <p:blipFill>
          <a:blip r:embed="rId2"/>
          <a:stretch>
            <a:fillRect/>
          </a:stretch>
        </p:blipFill>
        <p:spPr>
          <a:xfrm>
            <a:off x="4412796" y="4421510"/>
            <a:ext cx="3366407" cy="2222857"/>
          </a:xfrm>
          <a:prstGeom prst="rect">
            <a:avLst/>
          </a:prstGeom>
        </p:spPr>
      </p:pic>
    </p:spTree>
    <p:extLst>
      <p:ext uri="{BB962C8B-B14F-4D97-AF65-F5344CB8AC3E}">
        <p14:creationId xmlns:p14="http://schemas.microsoft.com/office/powerpoint/2010/main" val="23319356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44653FE2-0D33-2D1A-1929-5B63A299667B}"/>
              </a:ext>
            </a:extLst>
          </p:cNvPr>
          <p:cNvSpPr txBox="1">
            <a:spLocks/>
          </p:cNvSpPr>
          <p:nvPr/>
        </p:nvSpPr>
        <p:spPr>
          <a:xfrm>
            <a:off x="0" y="1"/>
            <a:ext cx="12192000" cy="766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D95425-CBAB-BCE0-50FC-937B00D004D0}"/>
              </a:ext>
            </a:extLst>
          </p:cNvPr>
          <p:cNvSpPr txBox="1"/>
          <p:nvPr/>
        </p:nvSpPr>
        <p:spPr>
          <a:xfrm>
            <a:off x="324463" y="766916"/>
            <a:ext cx="11533239"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цьому назви стовпців об'єднаної вибірки співпадатимуть із назвою стовпців першої вибірки. І якщо ми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захочемо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цьому зробити сортування, то у виразах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 BY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необхідно орієнтуватися саме на назви стовпців першої вибірки:</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C34F9327-15A0-CF37-C513-CB938640C4EF}"/>
              </a:ext>
            </a:extLst>
          </p:cNvPr>
          <p:cNvSpPr>
            <a:spLocks noChangeArrowheads="1"/>
          </p:cNvSpPr>
          <p:nvPr/>
        </p:nvSpPr>
        <p:spPr bwMode="auto">
          <a:xfrm>
            <a:off x="324463" y="1967245"/>
            <a:ext cx="1211334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7D10C8E7-259C-AF24-854D-A750F4F14E0E}"/>
              </a:ext>
            </a:extLst>
          </p:cNvPr>
          <p:cNvSpPr txBox="1"/>
          <p:nvPr/>
        </p:nvSpPr>
        <p:spPr>
          <a:xfrm>
            <a:off x="324462" y="3148702"/>
            <a:ext cx="11533239"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цьому випадку кожна вибірка має стовпчик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FName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 першої вибірки. Проте при сортуванні враховуватиметься і значення стовпця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FirstName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 другої вибірки:</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7C14AFCD-5221-E21D-01F7-A6C21D1C01C0}"/>
              </a:ext>
            </a:extLst>
          </p:cNvPr>
          <p:cNvPicPr>
            <a:picLocks noChangeAspect="1"/>
          </p:cNvPicPr>
          <p:nvPr/>
        </p:nvPicPr>
        <p:blipFill>
          <a:blip r:embed="rId2"/>
          <a:stretch>
            <a:fillRect/>
          </a:stretch>
        </p:blipFill>
        <p:spPr>
          <a:xfrm>
            <a:off x="4588821" y="3958877"/>
            <a:ext cx="3004520" cy="2785212"/>
          </a:xfrm>
          <a:prstGeom prst="rect">
            <a:avLst/>
          </a:prstGeom>
        </p:spPr>
      </p:pic>
    </p:spTree>
    <p:extLst>
      <p:ext uri="{BB962C8B-B14F-4D97-AF65-F5344CB8AC3E}">
        <p14:creationId xmlns:p14="http://schemas.microsoft.com/office/powerpoint/2010/main" val="2439176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7F3454C-FCD7-030E-F318-989DBD51D4C6}"/>
              </a:ext>
            </a:extLst>
          </p:cNvPr>
          <p:cNvSpPr txBox="1">
            <a:spLocks/>
          </p:cNvSpPr>
          <p:nvPr/>
        </p:nvSpPr>
        <p:spPr>
          <a:xfrm>
            <a:off x="0" y="1"/>
            <a:ext cx="12192000" cy="766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482C6CE-A238-80C2-5456-41F2CC09CF08}"/>
              </a:ext>
            </a:extLst>
          </p:cNvPr>
          <p:cNvSpPr txBox="1"/>
          <p:nvPr/>
        </p:nvSpPr>
        <p:spPr>
          <a:xfrm>
            <a:off x="353961" y="766916"/>
            <a:ext cx="11434916"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ж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шпальт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ніж</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вони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бути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об'єднані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об'єднання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завершиться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помилкою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BFF3B8B-5030-A645-B165-6C78540498E7}"/>
              </a:ext>
            </a:extLst>
          </p:cNvPr>
          <p:cNvSpPr>
            <a:spLocks noChangeArrowheads="1"/>
          </p:cNvSpPr>
          <p:nvPr/>
        </p:nvSpPr>
        <p:spPr bwMode="auto">
          <a:xfrm>
            <a:off x="432620" y="1597913"/>
            <a:ext cx="408124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FirstName, LastName, AccountSum</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Customers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UNION SELECT FirstName, LastName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Employees;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1996FC0-BF4D-AA79-7938-83F5B9EC4EBA}"/>
              </a:ext>
            </a:extLst>
          </p:cNvPr>
          <p:cNvSpPr txBox="1"/>
          <p:nvPr/>
        </p:nvSpPr>
        <p:spPr>
          <a:xfrm>
            <a:off x="353961" y="2550904"/>
            <a:ext cx="6912078" cy="415498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Якщо обидва набори містять у рядках ідентичні значення, то при об'єднанні рядки, що повторюються, видаляються. Наприклад, у випадку з таблицями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та </a:t>
            </a:r>
            <a:r>
              <a:rPr lang="uk-UA" sz="2400" dirty="0" err="1">
                <a:latin typeface="Times New Roman" panose="02020603050405020304" pitchFamily="18" charset="0"/>
                <a:cs typeface="Times New Roman" panose="02020603050405020304" pitchFamily="18" charset="0"/>
              </a:rPr>
              <a:t>Employees</a:t>
            </a:r>
            <a:r>
              <a:rPr lang="uk-UA" sz="2400" dirty="0">
                <a:latin typeface="Times New Roman" panose="02020603050405020304" pitchFamily="18" charset="0"/>
                <a:cs typeface="Times New Roman" panose="02020603050405020304" pitchFamily="18" charset="0"/>
              </a:rPr>
              <a:t> співробітники банку можуть бути одночасно його клієнтами та утримуватися в обох таблицях. При об'єднанні в прикладах вище всіх рядків, що дублюються, видалялися. Якщо ж необхідно при об'єднанні зберегти всі, у тому числі рядки, що повторюються, то для цього необхідно використовувати оператор ALL:</a:t>
            </a:r>
          </a:p>
        </p:txBody>
      </p:sp>
      <p:sp>
        <p:nvSpPr>
          <p:cNvPr id="10" name="Rectangle 3">
            <a:extLst>
              <a:ext uri="{FF2B5EF4-FFF2-40B4-BE49-F238E27FC236}">
                <a16:creationId xmlns:a16="http://schemas.microsoft.com/office/drawing/2014/main" id="{87C7B0E6-EFAC-0FEC-35CA-48527CD33296}"/>
              </a:ext>
            </a:extLst>
          </p:cNvPr>
          <p:cNvSpPr>
            <a:spLocks noChangeArrowheads="1"/>
          </p:cNvSpPr>
          <p:nvPr/>
        </p:nvSpPr>
        <p:spPr bwMode="auto">
          <a:xfrm>
            <a:off x="7693364" y="2637680"/>
            <a:ext cx="397384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E1DBE537-EF8C-B3C9-D2A5-9EF0FDB9F81A}"/>
              </a:ext>
            </a:extLst>
          </p:cNvPr>
          <p:cNvPicPr>
            <a:picLocks noChangeAspect="1"/>
          </p:cNvPicPr>
          <p:nvPr/>
        </p:nvPicPr>
        <p:blipFill>
          <a:blip r:embed="rId2"/>
          <a:stretch>
            <a:fillRect/>
          </a:stretch>
        </p:blipFill>
        <p:spPr>
          <a:xfrm>
            <a:off x="7693364" y="3876001"/>
            <a:ext cx="2832078" cy="2759121"/>
          </a:xfrm>
          <a:prstGeom prst="rect">
            <a:avLst/>
          </a:prstGeom>
        </p:spPr>
      </p:pic>
    </p:spTree>
    <p:extLst>
      <p:ext uri="{BB962C8B-B14F-4D97-AF65-F5344CB8AC3E}">
        <p14:creationId xmlns:p14="http://schemas.microsoft.com/office/powerpoint/2010/main" val="11650679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D3810A-656F-3A64-F593-48A539758FE6}"/>
              </a:ext>
            </a:extLst>
          </p:cNvPr>
          <p:cNvSpPr txBox="1"/>
          <p:nvPr/>
        </p:nvSpPr>
        <p:spPr>
          <a:xfrm>
            <a:off x="285135" y="766916"/>
            <a:ext cx="11621730"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Об'єднувати вибірки можна і з однієї і тієї ж таблиці. Наприклад, залежно від суми на рахунку клієнта, нам треба нараховувати йому певні відсотки:</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494FE3A9-3920-7E89-C8F7-9AF8D5BE866C}"/>
              </a:ext>
            </a:extLst>
          </p:cNvPr>
          <p:cNvSpPr txBox="1">
            <a:spLocks/>
          </p:cNvSpPr>
          <p:nvPr/>
        </p:nvSpPr>
        <p:spPr>
          <a:xfrm>
            <a:off x="0" y="1"/>
            <a:ext cx="12192000" cy="766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291155B-672A-575B-5BA1-617FA816EBD9}"/>
              </a:ext>
            </a:extLst>
          </p:cNvPr>
          <p:cNvSpPr>
            <a:spLocks noChangeArrowheads="1"/>
          </p:cNvSpPr>
          <p:nvPr/>
        </p:nvSpPr>
        <p:spPr bwMode="auto">
          <a:xfrm>
            <a:off x="285135" y="1605524"/>
            <a:ext cx="816249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0.1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TotalSum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&lt; 3000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0.3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TotalSum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3000;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3B39E9FF-814B-D745-CF23-A3D7730B3A90}"/>
              </a:ext>
            </a:extLst>
          </p:cNvPr>
          <p:cNvSpPr txBox="1"/>
          <p:nvPr/>
        </p:nvSpPr>
        <p:spPr>
          <a:xfrm>
            <a:off x="285134" y="2595320"/>
            <a:ext cx="11621729"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разі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сума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3000,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нараховуються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відсотки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вигляді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10%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суми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рахунку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рахунку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ніж</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3000,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відсотки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збільшуються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30%.</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DC9E00FF-8607-7949-0869-F67412B02881}"/>
              </a:ext>
            </a:extLst>
          </p:cNvPr>
          <p:cNvPicPr>
            <a:picLocks noChangeAspect="1"/>
          </p:cNvPicPr>
          <p:nvPr/>
        </p:nvPicPr>
        <p:blipFill>
          <a:blip r:embed="rId2"/>
          <a:stretch>
            <a:fillRect/>
          </a:stretch>
        </p:blipFill>
        <p:spPr>
          <a:xfrm>
            <a:off x="2514598" y="3554339"/>
            <a:ext cx="7162800" cy="3114675"/>
          </a:xfrm>
          <a:prstGeom prst="rect">
            <a:avLst/>
          </a:prstGeom>
        </p:spPr>
      </p:pic>
    </p:spTree>
    <p:extLst>
      <p:ext uri="{BB962C8B-B14F-4D97-AF65-F5344CB8AC3E}">
        <p14:creationId xmlns:p14="http://schemas.microsoft.com/office/powerpoint/2010/main" val="72873222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15D2E-F462-BAAB-C22A-6CFA91A4C62F}"/>
              </a:ext>
            </a:extLst>
          </p:cNvPr>
          <p:cNvSpPr>
            <a:spLocks noGrp="1"/>
          </p:cNvSpPr>
          <p:nvPr>
            <p:ph type="title"/>
          </p:nvPr>
        </p:nvSpPr>
        <p:spPr>
          <a:xfrm>
            <a:off x="0" y="1"/>
            <a:ext cx="12192000" cy="855405"/>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Вбудовані функції.</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роботи</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D790F1C-22DA-8435-12D1-4E80A0EBBA49}"/>
              </a:ext>
            </a:extLst>
          </p:cNvPr>
          <p:cNvSpPr txBox="1"/>
          <p:nvPr/>
        </p:nvSpPr>
        <p:spPr>
          <a:xfrm>
            <a:off x="585019" y="855406"/>
            <a:ext cx="10289457" cy="5355312"/>
          </a:xfrm>
          <a:prstGeom prst="rect">
            <a:avLst/>
          </a:prstGeom>
          <a:noFill/>
        </p:spPr>
        <p:txBody>
          <a:bodyPr wrap="square">
            <a:spAutoFit/>
          </a:bodyPr>
          <a:lstStyle/>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CONCAT: об'єднує рядки. Як параметр приймає від 2-х і більше рядків, які треба з'єднати:</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CONCAT('</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a:t>
            </a:r>
            <a:endParaRPr lang="uk-UA" dirty="0">
              <a:highlight>
                <a:srgbClr val="C0C0C0"/>
              </a:highlight>
              <a:latin typeface="Courier New" panose="02070309020205020404" pitchFamily="49" charset="0"/>
              <a:cs typeface="Courier New" panose="02070309020205020404" pitchFamily="49" charset="0"/>
            </a:endParaRPr>
          </a:p>
          <a:p>
            <a:r>
              <a:rPr lang="uk-UA" dirty="0">
                <a:latin typeface="Times New Roman" panose="02020603050405020304" pitchFamily="18" charset="0"/>
                <a:cs typeface="Times New Roman" panose="02020603050405020304" pitchFamily="18" charset="0"/>
              </a:rPr>
              <a:t>При цьому в функцію можна передавати не тільки безпосередньо рядки, а й числа, дати - вони будуть перетворюватися на рядки і також об'єднуватися.</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 CONCAT_WS: також об'єднує рядки, але в якості першого параметра приймає роздільник, який з'єднує рядки: </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CONCAT_WS(' ',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Age</a:t>
            </a:r>
            <a:r>
              <a:rPr lang="uk-UA" sz="1600" dirty="0">
                <a:highlight>
                  <a:srgbClr val="C0C0C0"/>
                </a:highlight>
                <a:latin typeface="Courier New" panose="02070309020205020404" pitchFamily="49" charset="0"/>
                <a:cs typeface="Courier New" panose="02070309020205020404" pitchFamily="49" charset="0"/>
              </a:rPr>
              <a:t>:', 34) --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Age</a:t>
            </a:r>
            <a:r>
              <a:rPr lang="uk-UA" sz="1600" dirty="0">
                <a:highlight>
                  <a:srgbClr val="C0C0C0"/>
                </a:highlight>
                <a:latin typeface="Courier New" panose="02070309020205020404" pitchFamily="49" charset="0"/>
                <a:cs typeface="Courier New" panose="02070309020205020404" pitchFamily="49" charset="0"/>
              </a:rPr>
              <a:t>: 34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LENGTH: повертає кількість символів у рядку. Як параметр у функцію передається рядок, для якого треба знайти довжину: </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LENGTH('</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-- 9 </a:t>
            </a:r>
            <a:endParaRPr lang="uk-UA" dirty="0">
              <a:highlight>
                <a:srgbClr val="C0C0C0"/>
              </a:highlight>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LTRIM: видаляє початкові пробіли з рядка. Як параметр приймає рядок: </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LTRIM('</a:t>
            </a:r>
            <a:r>
              <a:rPr lang="uk-UA" sz="1600" dirty="0" err="1">
                <a:highlight>
                  <a:srgbClr val="C0C0C0"/>
                </a:highlight>
                <a:latin typeface="Courier New" panose="02070309020205020404" pitchFamily="49" charset="0"/>
                <a:cs typeface="Courier New" panose="02070309020205020404" pitchFamily="49" charset="0"/>
              </a:rPr>
              <a:t>Apple</a:t>
            </a:r>
            <a:r>
              <a:rPr lang="uk-UA" sz="1600" dirty="0">
                <a:highlight>
                  <a:srgbClr val="C0C0C0"/>
                </a:highlight>
                <a:latin typeface="Courier New" panose="02070309020205020404" pitchFamily="49" charset="0"/>
                <a:cs typeface="Courier New" panose="02070309020205020404" pitchFamily="49" charset="0"/>
              </a:rPr>
              <a:t>’) </a:t>
            </a:r>
            <a:endParaRPr lang="uk-UA" dirty="0">
              <a:highlight>
                <a:srgbClr val="C0C0C0"/>
              </a:highlight>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RTRIM: видаляє кінцеві пробіли з рядка. Як параметр приймає рядок: </a:t>
            </a:r>
          </a:p>
          <a:p>
            <a:pPr lvl="1"/>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RTRIM('</a:t>
            </a:r>
            <a:r>
              <a:rPr lang="uk-UA" sz="1600" dirty="0" err="1">
                <a:highlight>
                  <a:srgbClr val="C0C0C0"/>
                </a:highlight>
                <a:latin typeface="Courier New" panose="02070309020205020404" pitchFamily="49" charset="0"/>
                <a:cs typeface="Courier New" panose="02070309020205020404" pitchFamily="49" charset="0"/>
              </a:rPr>
              <a:t>Apple</a:t>
            </a:r>
            <a:r>
              <a:rPr lang="uk-UA" sz="1600" dirty="0">
                <a:highlight>
                  <a:srgbClr val="C0C0C0"/>
                </a:highlight>
                <a:latin typeface="Courier New" panose="02070309020205020404" pitchFamily="49" charset="0"/>
                <a:cs typeface="Courier New" panose="02070309020205020404" pitchFamily="49" charset="0"/>
              </a:rPr>
              <a:t>    ‘) </a:t>
            </a:r>
            <a:endParaRPr lang="uk-UA" dirty="0">
              <a:highlight>
                <a:srgbClr val="C0C0C0"/>
              </a:highlight>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TRIM: видаляє початкові та кінцеві пробіли з рядка. В якості параметра приймає рядок:</a:t>
            </a:r>
          </a:p>
          <a:p>
            <a:pPr lvl="2"/>
            <a:r>
              <a:rPr lang="uk-UA" sz="1600" dirty="0">
                <a:highlight>
                  <a:srgbClr val="C0C0C0"/>
                </a:highlight>
                <a:latin typeface="Courier New" panose="02070309020205020404" pitchFamily="49" charset="0"/>
                <a:cs typeface="Courier New" panose="02070309020205020404" pitchFamily="49" charset="0"/>
              </a:rPr>
              <a:t>SELECT TRIM('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 </a:t>
            </a:r>
          </a:p>
          <a:p>
            <a:r>
              <a:rPr lang="uk-UA" dirty="0">
                <a:latin typeface="Times New Roman" panose="02020603050405020304" pitchFamily="18" charset="0"/>
                <a:cs typeface="Times New Roman" panose="02020603050405020304" pitchFamily="18" charset="0"/>
              </a:rPr>
              <a:t>За допомогою додаткового оператора можна задати де маємо видалити прогалини: BOTH (на початку і в кінці), TRAILING (тільки в кінці), LEADING (тільки на початку): </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TRIM(BOTH FROM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a:t>
            </a:r>
            <a:endParaRPr lang="uk-UA"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63772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0E500B2-CB3F-BCEB-BF28-7BA90029F534}"/>
              </a:ext>
            </a:extLst>
          </p:cNvPr>
          <p:cNvSpPr txBox="1"/>
          <p:nvPr/>
        </p:nvSpPr>
        <p:spPr>
          <a:xfrm>
            <a:off x="462116" y="974351"/>
            <a:ext cx="11346426" cy="5632311"/>
          </a:xfrm>
          <a:prstGeom prst="rect">
            <a:avLst/>
          </a:prstGeom>
          <a:noFill/>
        </p:spPr>
        <p:txBody>
          <a:bodyPr wrap="square">
            <a:spAutoFit/>
          </a:bodyPr>
          <a:lstStyle/>
          <a:p>
            <a:pPr marL="285750" indent="-28575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LOCATE(</a:t>
            </a:r>
            <a:r>
              <a:rPr lang="uk-UA" sz="2400" dirty="0" err="1">
                <a:latin typeface="Times New Roman" panose="02020603050405020304" pitchFamily="18" charset="0"/>
                <a:cs typeface="Times New Roman" panose="02020603050405020304" pitchFamily="18" charset="0"/>
              </a:rPr>
              <a:t>find</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search</a:t>
            </a:r>
            <a:r>
              <a:rPr lang="uk-UA" sz="2400" dirty="0">
                <a:latin typeface="Times New Roman" panose="02020603050405020304" pitchFamily="18" charset="0"/>
                <a:cs typeface="Times New Roman" panose="02020603050405020304" pitchFamily="18" charset="0"/>
              </a:rPr>
              <a:t> [, </a:t>
            </a:r>
            <a:r>
              <a:rPr lang="uk-UA" sz="2400" dirty="0" err="1">
                <a:latin typeface="Times New Roman" panose="02020603050405020304" pitchFamily="18" charset="0"/>
                <a:cs typeface="Times New Roman" panose="02020603050405020304" pitchFamily="18" charset="0"/>
              </a:rPr>
              <a:t>start</a:t>
            </a:r>
            <a:r>
              <a:rPr lang="uk-UA" sz="2400" dirty="0">
                <a:latin typeface="Times New Roman" panose="02020603050405020304" pitchFamily="18" charset="0"/>
                <a:cs typeface="Times New Roman" panose="02020603050405020304" pitchFamily="18" charset="0"/>
              </a:rPr>
              <a:t>]): повертає позицію першого входження </a:t>
            </a:r>
            <a:r>
              <a:rPr lang="uk-UA" sz="2400" dirty="0" err="1">
                <a:latin typeface="Times New Roman" panose="02020603050405020304" pitchFamily="18" charset="0"/>
                <a:cs typeface="Times New Roman" panose="02020603050405020304" pitchFamily="18" charset="0"/>
              </a:rPr>
              <a:t>підрядка</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find</a:t>
            </a:r>
            <a:r>
              <a:rPr lang="uk-UA" sz="2400" dirty="0">
                <a:latin typeface="Times New Roman" panose="02020603050405020304" pitchFamily="18" charset="0"/>
                <a:cs typeface="Times New Roman" panose="02020603050405020304" pitchFamily="18" charset="0"/>
              </a:rPr>
              <a:t> у рядок </a:t>
            </a:r>
            <a:r>
              <a:rPr lang="uk-UA" sz="2400" dirty="0" err="1">
                <a:latin typeface="Times New Roman" panose="02020603050405020304" pitchFamily="18" charset="0"/>
                <a:cs typeface="Times New Roman" panose="02020603050405020304" pitchFamily="18" charset="0"/>
              </a:rPr>
              <a:t>search</a:t>
            </a:r>
            <a:r>
              <a:rPr lang="uk-UA" sz="2400" dirty="0">
                <a:latin typeface="Times New Roman" panose="02020603050405020304" pitchFamily="18" charset="0"/>
                <a:cs typeface="Times New Roman" panose="02020603050405020304" pitchFamily="18" charset="0"/>
              </a:rPr>
              <a:t>. Додатковий параметр </a:t>
            </a:r>
            <a:r>
              <a:rPr lang="uk-UA" sz="2400" dirty="0" err="1">
                <a:latin typeface="Times New Roman" panose="02020603050405020304" pitchFamily="18" charset="0"/>
                <a:cs typeface="Times New Roman" panose="02020603050405020304" pitchFamily="18" charset="0"/>
              </a:rPr>
              <a:t>start</a:t>
            </a:r>
            <a:r>
              <a:rPr lang="uk-UA" sz="2400" dirty="0">
                <a:latin typeface="Times New Roman" panose="02020603050405020304" pitchFamily="18" charset="0"/>
                <a:cs typeface="Times New Roman" panose="02020603050405020304" pitchFamily="18" charset="0"/>
              </a:rPr>
              <a:t> дозволяє встановити позицію у рядку </a:t>
            </a:r>
            <a:r>
              <a:rPr lang="uk-UA" sz="2400" dirty="0" err="1">
                <a:latin typeface="Times New Roman" panose="02020603050405020304" pitchFamily="18" charset="0"/>
                <a:cs typeface="Times New Roman" panose="02020603050405020304" pitchFamily="18" charset="0"/>
              </a:rPr>
              <a:t>search</a:t>
            </a:r>
            <a:r>
              <a:rPr lang="uk-UA" sz="2400" dirty="0">
                <a:latin typeface="Times New Roman" panose="02020603050405020304" pitchFamily="18" charset="0"/>
                <a:cs typeface="Times New Roman" panose="02020603050405020304" pitchFamily="18" charset="0"/>
              </a:rPr>
              <a:t>, з якого починається пошук </a:t>
            </a:r>
            <a:r>
              <a:rPr lang="uk-UA" sz="2400" dirty="0" err="1">
                <a:latin typeface="Times New Roman" panose="02020603050405020304" pitchFamily="18" charset="0"/>
                <a:cs typeface="Times New Roman" panose="02020603050405020304" pitchFamily="18" charset="0"/>
              </a:rPr>
              <a:t>підрядка</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find</a:t>
            </a:r>
            <a:r>
              <a:rPr lang="uk-UA" sz="2400" dirty="0">
                <a:latin typeface="Times New Roman" panose="02020603050405020304" pitchFamily="18" charset="0"/>
                <a:cs typeface="Times New Roman" panose="02020603050405020304" pitchFamily="18" charset="0"/>
              </a:rPr>
              <a:t>. Якщо </a:t>
            </a:r>
            <a:r>
              <a:rPr lang="uk-UA" sz="2400" dirty="0" err="1">
                <a:latin typeface="Times New Roman" panose="02020603050405020304" pitchFamily="18" charset="0"/>
                <a:cs typeface="Times New Roman" panose="02020603050405020304" pitchFamily="18" charset="0"/>
              </a:rPr>
              <a:t>підрядок</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search</a:t>
            </a:r>
            <a:r>
              <a:rPr lang="uk-UA" sz="2400" dirty="0">
                <a:latin typeface="Times New Roman" panose="02020603050405020304" pitchFamily="18" charset="0"/>
                <a:cs typeface="Times New Roman" panose="02020603050405020304" pitchFamily="18" charset="0"/>
              </a:rPr>
              <a:t> не знайдено, то повертається 0:  </a:t>
            </a:r>
          </a:p>
          <a:p>
            <a:r>
              <a:rPr lang="uk-UA" sz="2400" dirty="0">
                <a:latin typeface="Times New Roman" panose="02020603050405020304" pitchFamily="18" charset="0"/>
                <a:cs typeface="Times New Roman" panose="02020603050405020304" pitchFamily="18" charset="0"/>
              </a:rPr>
              <a:t>	</a:t>
            </a:r>
            <a:r>
              <a:rPr lang="uk-UA" sz="2000" dirty="0">
                <a:highlight>
                  <a:srgbClr val="C0C0C0"/>
                </a:highlight>
                <a:latin typeface="Courier New" panose="02070309020205020404" pitchFamily="49" charset="0"/>
                <a:cs typeface="Courier New" panose="02070309020205020404" pitchFamily="49" charset="0"/>
              </a:rPr>
              <a:t>SELECT LOCATE('</a:t>
            </a:r>
            <a:r>
              <a:rPr lang="uk-UA" sz="2000" dirty="0" err="1">
                <a:highlight>
                  <a:srgbClr val="C0C0C0"/>
                </a:highlight>
                <a:latin typeface="Courier New" panose="02070309020205020404" pitchFamily="49" charset="0"/>
                <a:cs typeface="Courier New" panose="02070309020205020404" pitchFamily="49" charset="0"/>
              </a:rPr>
              <a: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Smith</a:t>
            </a:r>
            <a:r>
              <a:rPr lang="uk-UA" sz="2000" dirty="0">
                <a:highlight>
                  <a:srgbClr val="C0C0C0"/>
                </a:highlight>
                <a:latin typeface="Courier New" panose="02070309020205020404" pitchFamily="49" charset="0"/>
                <a:cs typeface="Courier New" panose="02070309020205020404" pitchFamily="49" charset="0"/>
              </a:rPr>
              <a:t>'); -- 2 </a:t>
            </a:r>
          </a:p>
          <a:p>
            <a:r>
              <a:rPr lang="uk-UA" sz="2000" dirty="0">
                <a:highlight>
                  <a:srgbClr val="C0C0C0"/>
                </a:highlight>
                <a:latin typeface="Courier New" panose="02070309020205020404" pitchFamily="49" charset="0"/>
                <a:cs typeface="Courier New" panose="02070309020205020404" pitchFamily="49" charset="0"/>
              </a:rPr>
              <a:t>	SELECT LOCATE('m', '</a:t>
            </a:r>
            <a:r>
              <a:rPr lang="uk-UA" sz="2000" dirty="0" err="1">
                <a:highlight>
                  <a:srgbClr val="C0C0C0"/>
                </a:highlight>
                <a:latin typeface="Courier New" panose="02070309020205020404" pitchFamily="49" charset="0"/>
                <a:cs typeface="Courier New" panose="02070309020205020404" pitchFamily="49" charset="0"/>
              </a:rPr>
              <a:t>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Smith</a:t>
            </a:r>
            <a:r>
              <a:rPr lang="uk-UA" sz="2000" dirty="0">
                <a:highlight>
                  <a:srgbClr val="C0C0C0"/>
                </a:highlight>
                <a:latin typeface="Courier New" panose="02070309020205020404" pitchFamily="49" charset="0"/>
                <a:cs typeface="Courier New" panose="02070309020205020404" pitchFamily="49" charset="0"/>
              </a:rPr>
              <a:t>'); -- 3 </a:t>
            </a:r>
          </a:p>
          <a:p>
            <a:r>
              <a:rPr lang="uk-UA" sz="2000" dirty="0">
                <a:highlight>
                  <a:srgbClr val="C0C0C0"/>
                </a:highlight>
                <a:latin typeface="Courier New" panose="02070309020205020404" pitchFamily="49" charset="0"/>
                <a:cs typeface="Courier New" panose="02070309020205020404" pitchFamily="49" charset="0"/>
              </a:rPr>
              <a:t>	SELECT LOCATE('m', '</a:t>
            </a:r>
            <a:r>
              <a:rPr lang="uk-UA" sz="2000" dirty="0" err="1">
                <a:highlight>
                  <a:srgbClr val="C0C0C0"/>
                </a:highlight>
                <a:latin typeface="Courier New" panose="02070309020205020404" pitchFamily="49" charset="0"/>
                <a:cs typeface="Courier New" panose="02070309020205020404" pitchFamily="49" charset="0"/>
              </a:rPr>
              <a:t>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Smith</a:t>
            </a:r>
            <a:r>
              <a:rPr lang="uk-UA" sz="2000" dirty="0">
                <a:highlight>
                  <a:srgbClr val="C0C0C0"/>
                </a:highlight>
                <a:latin typeface="Courier New" panose="02070309020205020404" pitchFamily="49" charset="0"/>
                <a:cs typeface="Courier New" panose="02070309020205020404" pitchFamily="49" charset="0"/>
              </a:rPr>
              <a:t>', 4); -- 6 </a:t>
            </a:r>
          </a:p>
          <a:p>
            <a:r>
              <a:rPr lang="uk-UA" sz="2000" dirty="0">
                <a:highlight>
                  <a:srgbClr val="C0C0C0"/>
                </a:highlight>
                <a:latin typeface="Courier New" panose="02070309020205020404" pitchFamily="49" charset="0"/>
                <a:cs typeface="Courier New" panose="02070309020205020404" pitchFamily="49" charset="0"/>
              </a:rPr>
              <a:t>	SELECT LOCATE('</a:t>
            </a:r>
            <a:r>
              <a:rPr lang="uk-UA" sz="2000" dirty="0" err="1">
                <a:highlight>
                  <a:srgbClr val="C0C0C0"/>
                </a:highlight>
                <a:latin typeface="Courier New" panose="02070309020205020404" pitchFamily="49" charset="0"/>
                <a:cs typeface="Courier New" panose="02070309020205020404" pitchFamily="49" charset="0"/>
              </a:rPr>
              <a:t>mig</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Smith</a:t>
            </a:r>
            <a:r>
              <a:rPr lang="uk-UA" sz="2000" dirty="0">
                <a:highlight>
                  <a:srgbClr val="C0C0C0"/>
                </a:highlight>
                <a:latin typeface="Courier New" panose="02070309020205020404" pitchFamily="49" charset="0"/>
                <a:cs typeface="Courier New" panose="02070309020205020404" pitchFamily="49" charset="0"/>
              </a:rPr>
              <a:t>'); -- 0 </a:t>
            </a:r>
          </a:p>
          <a:p>
            <a:pPr marL="285750" indent="-28575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LEFT: вирізує з початку рядка певну кількість символів. Перший параметр функції – рядок, а другий – кількість символів, які треба вирізати з початку рядка: </a:t>
            </a:r>
          </a:p>
          <a:p>
            <a:r>
              <a:rPr lang="uk-UA" sz="2400" dirty="0">
                <a:latin typeface="Times New Roman" panose="02020603050405020304" pitchFamily="18" charset="0"/>
                <a:cs typeface="Times New Roman" panose="02020603050405020304" pitchFamily="18" charset="0"/>
              </a:rPr>
              <a:t>	</a:t>
            </a:r>
            <a:r>
              <a:rPr lang="uk-UA" sz="2000" dirty="0">
                <a:highlight>
                  <a:srgbClr val="C0C0C0"/>
                </a:highlight>
                <a:latin typeface="Courier New" panose="02070309020205020404" pitchFamily="49" charset="0"/>
                <a:cs typeface="Courier New" panose="02070309020205020404" pitchFamily="49" charset="0"/>
              </a:rPr>
              <a:t>SELECT LEFT('</a:t>
            </a:r>
            <a:r>
              <a:rPr lang="uk-UA" sz="2000" dirty="0" err="1">
                <a:highlight>
                  <a:srgbClr val="C0C0C0"/>
                </a:highlight>
                <a:latin typeface="Courier New" panose="02070309020205020404" pitchFamily="49" charset="0"/>
                <a:cs typeface="Courier New" panose="02070309020205020404" pitchFamily="49" charset="0"/>
              </a:rPr>
              <a:t>Apple</a:t>
            </a:r>
            <a:r>
              <a:rPr lang="uk-UA" sz="2000" dirty="0">
                <a:highlight>
                  <a:srgbClr val="C0C0C0"/>
                </a:highlight>
                <a:latin typeface="Courier New" panose="02070309020205020404" pitchFamily="49" charset="0"/>
                <a:cs typeface="Courier New" panose="02070309020205020404" pitchFamily="49" charset="0"/>
              </a:rPr>
              <a:t>', 3) -- </a:t>
            </a:r>
            <a:r>
              <a:rPr lang="uk-UA" sz="2000" dirty="0" err="1">
                <a:highlight>
                  <a:srgbClr val="C0C0C0"/>
                </a:highlight>
                <a:latin typeface="Courier New" panose="02070309020205020404" pitchFamily="49" charset="0"/>
                <a:cs typeface="Courier New" panose="02070309020205020404" pitchFamily="49" charset="0"/>
              </a:rPr>
              <a:t>App</a:t>
            </a:r>
            <a:r>
              <a:rPr lang="uk-UA" sz="2000"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RIGHT: вирізує з кінця рядка певну кількість символів. Перший параметр функції – рядок, а другий – кількість символів, які треба вирізати з кінця рядка:</a:t>
            </a:r>
          </a:p>
          <a:p>
            <a:r>
              <a:rPr kumimoji="0" lang="uk-UA" altLang="uk-UA" sz="2400" b="0" i="0" u="none" strike="noStrike" cap="none" normalizeH="0" baseline="0" dirty="0">
                <a:ln>
                  <a:noFill/>
                </a:ln>
                <a:solidFill>
                  <a:schemeClr val="tx1"/>
                </a:solidFill>
                <a:effectLst/>
                <a:latin typeface="var(--code-font-family)"/>
              </a:rPr>
              <a:t>	</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0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RIGHT</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err="1">
                <a:ln>
                  <a:noFill/>
                </a:ln>
                <a:solidFill>
                  <a:schemeClr val="tx1"/>
                </a:solidFill>
                <a:effectLst/>
                <a:highlight>
                  <a:srgbClr val="C0C0C0"/>
                </a:highlight>
                <a:latin typeface="Courier New" panose="02070309020205020404" pitchFamily="49" charset="0"/>
                <a:cs typeface="Courier New" panose="02070309020205020404" pitchFamily="49" charset="0"/>
              </a:rPr>
              <a:t>Apple</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3)    </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chemeClr val="tx1"/>
                </a:solidFill>
                <a:effectLst/>
                <a:highlight>
                  <a:srgbClr val="C0C0C0"/>
                </a:highlight>
                <a:latin typeface="Courier New" panose="02070309020205020404" pitchFamily="49" charset="0"/>
                <a:cs typeface="Courier New" panose="02070309020205020404" pitchFamily="49" charset="0"/>
              </a:rPr>
              <a:t>ple</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lang="uk-UA" sz="2000" dirty="0">
              <a:highlight>
                <a:srgbClr val="C0C0C0"/>
              </a:highlight>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uk-UA" sz="2400" dirty="0">
              <a:latin typeface="Times New Roman" panose="02020603050405020304" pitchFamily="18" charset="0"/>
              <a:cs typeface="Times New Roman" panose="02020603050405020304" pitchFamily="18" charset="0"/>
            </a:endParaRPr>
          </a:p>
        </p:txBody>
      </p:sp>
      <p:sp>
        <p:nvSpPr>
          <p:cNvPr id="9" name="Заголовок 1">
            <a:extLst>
              <a:ext uri="{FF2B5EF4-FFF2-40B4-BE49-F238E27FC236}">
                <a16:creationId xmlns:a16="http://schemas.microsoft.com/office/drawing/2014/main" id="{F5832D77-066D-0DB6-2F9A-5C94D0671F98}"/>
              </a:ext>
            </a:extLst>
          </p:cNvPr>
          <p:cNvSpPr>
            <a:spLocks noGrp="1"/>
          </p:cNvSpPr>
          <p:nvPr>
            <p:ph type="title"/>
          </p:nvPr>
        </p:nvSpPr>
        <p:spPr>
          <a:xfrm>
            <a:off x="0" y="1"/>
            <a:ext cx="12192000" cy="855405"/>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Вбудовані функції.</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роботи</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5304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A33466E-F695-89C0-29F2-35D901A71D5B}"/>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FAB1974-A7DE-B521-5C18-A6099AD17FAB}"/>
              </a:ext>
            </a:extLst>
          </p:cNvPr>
          <p:cNvSpPr txBox="1"/>
          <p:nvPr/>
        </p:nvSpPr>
        <p:spPr>
          <a:xfrm>
            <a:off x="855407" y="1028343"/>
            <a:ext cx="9202993" cy="5416868"/>
          </a:xfrm>
          <a:prstGeom prst="rect">
            <a:avLst/>
          </a:prstGeom>
          <a:noFill/>
        </p:spPr>
        <p:txBody>
          <a:bodyPr wrap="square">
            <a:spAutoFit/>
          </a:bodyPr>
          <a:lstStyle/>
          <a:p>
            <a:pPr marL="285750" indent="-285750">
              <a:buFont typeface="Arial" panose="020B0604020202020204" pitchFamily="34" charset="0"/>
              <a:buChar char="•"/>
            </a:pPr>
            <a:r>
              <a:rPr lang="uk-UA" dirty="0"/>
              <a:t>SUBSTRING(</a:t>
            </a:r>
            <a:r>
              <a:rPr lang="uk-UA" dirty="0" err="1"/>
              <a:t>str</a:t>
            </a:r>
            <a:r>
              <a:rPr lang="uk-UA" dirty="0"/>
              <a:t>, </a:t>
            </a:r>
            <a:r>
              <a:rPr lang="uk-UA" dirty="0" err="1"/>
              <a:t>start</a:t>
            </a:r>
            <a:r>
              <a:rPr lang="uk-UA" dirty="0"/>
              <a:t> [, </a:t>
            </a:r>
            <a:r>
              <a:rPr lang="uk-UA" dirty="0" err="1"/>
              <a:t>length</a:t>
            </a:r>
            <a:r>
              <a:rPr lang="uk-UA" dirty="0"/>
              <a:t>]): вирізує з рядка </a:t>
            </a:r>
            <a:r>
              <a:rPr lang="uk-UA" dirty="0" err="1"/>
              <a:t>str</a:t>
            </a:r>
            <a:r>
              <a:rPr lang="uk-UA" dirty="0"/>
              <a:t> </a:t>
            </a:r>
            <a:r>
              <a:rPr lang="uk-UA" dirty="0" err="1"/>
              <a:t>підрядок</a:t>
            </a:r>
            <a:r>
              <a:rPr lang="uk-UA" dirty="0"/>
              <a:t>, починаючи з позиції </a:t>
            </a:r>
            <a:r>
              <a:rPr lang="uk-UA" dirty="0" err="1"/>
              <a:t>start</a:t>
            </a:r>
            <a:r>
              <a:rPr lang="uk-UA" dirty="0"/>
              <a:t>. Третій необов'язковий параметр передає кількість символів, що вирізуються:  </a:t>
            </a:r>
          </a:p>
          <a:p>
            <a:r>
              <a:rPr lang="uk-UA" dirty="0"/>
              <a:t>	</a:t>
            </a:r>
            <a:r>
              <a:rPr lang="uk-UA" sz="1400" dirty="0">
                <a:highlight>
                  <a:srgbClr val="C0C0C0"/>
                </a:highlight>
                <a:latin typeface="Courier New" panose="02070309020205020404" pitchFamily="49" charset="0"/>
                <a:cs typeface="Courier New" panose="02070309020205020404" pitchFamily="49" charset="0"/>
              </a:rPr>
              <a:t>SELECT SUBSTRING('</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8),          --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a:t>
            </a:r>
          </a:p>
          <a:p>
            <a:r>
              <a:rPr lang="uk-UA" sz="1400" dirty="0">
                <a:highlight>
                  <a:srgbClr val="C0C0C0"/>
                </a:highlight>
                <a:latin typeface="Courier New" panose="02070309020205020404" pitchFamily="49" charset="0"/>
                <a:cs typeface="Courier New" panose="02070309020205020404" pitchFamily="49" charset="0"/>
              </a:rPr>
              <a:t>	(SELECT SUBSTRING('</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8, 2) ); -- S8 </a:t>
            </a:r>
          </a:p>
          <a:p>
            <a:pPr marL="285750" indent="-285750">
              <a:buFont typeface="Arial" panose="020B0604020202020204" pitchFamily="34" charset="0"/>
              <a:buChar char="•"/>
            </a:pPr>
            <a:r>
              <a:rPr lang="uk-UA" dirty="0"/>
              <a:t>SUBSTRING_INDEX(</a:t>
            </a:r>
            <a:r>
              <a:rPr lang="uk-UA" dirty="0" err="1"/>
              <a:t>str</a:t>
            </a:r>
            <a:r>
              <a:rPr lang="uk-UA" dirty="0"/>
              <a:t>, </a:t>
            </a:r>
            <a:r>
              <a:rPr lang="uk-UA" dirty="0" err="1"/>
              <a:t>delimiter</a:t>
            </a:r>
            <a:r>
              <a:rPr lang="uk-UA" dirty="0"/>
              <a:t>, </a:t>
            </a:r>
            <a:r>
              <a:rPr lang="uk-UA" dirty="0" err="1"/>
              <a:t>count</a:t>
            </a:r>
            <a:r>
              <a:rPr lang="uk-UA" dirty="0"/>
              <a:t>): вирізає з рядка </a:t>
            </a:r>
            <a:r>
              <a:rPr lang="uk-UA" dirty="0" err="1"/>
              <a:t>str</a:t>
            </a:r>
            <a:r>
              <a:rPr lang="uk-UA" dirty="0"/>
              <a:t> </a:t>
            </a:r>
            <a:r>
              <a:rPr lang="uk-UA" dirty="0" err="1"/>
              <a:t>підрядок</a:t>
            </a:r>
            <a:r>
              <a:rPr lang="uk-UA" dirty="0"/>
              <a:t>. Параметр </a:t>
            </a:r>
            <a:r>
              <a:rPr lang="uk-UA" dirty="0" err="1"/>
              <a:t>delimiter</a:t>
            </a:r>
            <a:r>
              <a:rPr lang="uk-UA" dirty="0"/>
              <a:t> визначає роздільник усередині рядка. А параметр </a:t>
            </a:r>
            <a:r>
              <a:rPr lang="uk-UA" dirty="0" err="1"/>
              <a:t>count</a:t>
            </a:r>
            <a:r>
              <a:rPr lang="uk-UA" dirty="0"/>
              <a:t> визначає, до якого входження роздільника треба вирізати </a:t>
            </a:r>
            <a:r>
              <a:rPr lang="uk-UA" dirty="0" err="1"/>
              <a:t>підрядок</a:t>
            </a:r>
            <a:r>
              <a:rPr lang="uk-UA" dirty="0"/>
              <a:t>. Якщо </a:t>
            </a:r>
            <a:r>
              <a:rPr lang="uk-UA" dirty="0" err="1"/>
              <a:t>count</a:t>
            </a:r>
            <a:r>
              <a:rPr lang="uk-UA" dirty="0"/>
              <a:t> позитивний, то </a:t>
            </a:r>
            <a:r>
              <a:rPr lang="uk-UA" dirty="0" err="1"/>
              <a:t>підрядок</a:t>
            </a:r>
            <a:r>
              <a:rPr lang="uk-UA" dirty="0"/>
              <a:t> вирізується з початку, якщо </a:t>
            </a:r>
            <a:r>
              <a:rPr lang="uk-UA" dirty="0" err="1"/>
              <a:t>count</a:t>
            </a:r>
            <a:r>
              <a:rPr lang="uk-UA" dirty="0"/>
              <a:t> негативний, то з кінця рядка </a:t>
            </a:r>
            <a:r>
              <a:rPr lang="uk-UA" dirty="0" err="1"/>
              <a:t>str</a:t>
            </a:r>
            <a:r>
              <a:rPr lang="uk-UA" dirty="0"/>
              <a:t>: </a:t>
            </a:r>
          </a:p>
          <a:p>
            <a:r>
              <a:rPr lang="uk-UA" dirty="0"/>
              <a:t>	</a:t>
            </a:r>
            <a:r>
              <a:rPr lang="uk-UA" sz="1400" dirty="0">
                <a:highlight>
                  <a:srgbClr val="C0C0C0"/>
                </a:highlight>
                <a:latin typeface="Courier New" panose="02070309020205020404" pitchFamily="49" charset="0"/>
                <a:cs typeface="Courier New" panose="02070309020205020404" pitchFamily="49" charset="0"/>
              </a:rPr>
              <a:t> SELECT SUBSTRING_INDEX('</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 ', 1) , '', 2) ), -- </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p>
          <a:p>
            <a:r>
              <a:rPr lang="uk-UA" sz="1400" dirty="0">
                <a:highlight>
                  <a:srgbClr val="C0C0C0"/>
                </a:highlight>
                <a:latin typeface="Courier New" panose="02070309020205020404" pitchFamily="49" charset="0"/>
                <a:cs typeface="Courier New" panose="02070309020205020404" pitchFamily="49" charset="0"/>
              </a:rPr>
              <a:t>	(SELECT SUBSTRING_INDEX('</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 ', -2) ); --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dirty="0"/>
              <a:t>REPLACE(</a:t>
            </a:r>
            <a:r>
              <a:rPr lang="uk-UA" dirty="0" err="1"/>
              <a:t>search</a:t>
            </a:r>
            <a:r>
              <a:rPr lang="uk-UA" dirty="0"/>
              <a:t>, </a:t>
            </a:r>
            <a:r>
              <a:rPr lang="uk-UA" dirty="0" err="1"/>
              <a:t>find</a:t>
            </a:r>
            <a:r>
              <a:rPr lang="uk-UA" dirty="0"/>
              <a:t>, </a:t>
            </a:r>
            <a:r>
              <a:rPr lang="uk-UA" dirty="0" err="1"/>
              <a:t>replace</a:t>
            </a:r>
            <a:r>
              <a:rPr lang="uk-UA" dirty="0"/>
              <a:t>): замінює у рядку </a:t>
            </a:r>
            <a:r>
              <a:rPr lang="uk-UA" dirty="0" err="1"/>
              <a:t>search</a:t>
            </a:r>
            <a:r>
              <a:rPr lang="uk-UA" dirty="0"/>
              <a:t> </a:t>
            </a:r>
            <a:r>
              <a:rPr lang="uk-UA" dirty="0" err="1"/>
              <a:t>підрядок</a:t>
            </a:r>
            <a:r>
              <a:rPr lang="uk-UA" dirty="0"/>
              <a:t> </a:t>
            </a:r>
            <a:r>
              <a:rPr lang="uk-UA" dirty="0" err="1"/>
              <a:t>find</a:t>
            </a:r>
            <a:r>
              <a:rPr lang="uk-UA" dirty="0"/>
              <a:t> на </a:t>
            </a:r>
            <a:r>
              <a:rPr lang="uk-UA" dirty="0" err="1"/>
              <a:t>підрядок</a:t>
            </a:r>
            <a:r>
              <a:rPr lang="uk-UA" dirty="0"/>
              <a:t> </a:t>
            </a:r>
            <a:r>
              <a:rPr lang="uk-UA" dirty="0" err="1"/>
              <a:t>replace</a:t>
            </a:r>
            <a:r>
              <a:rPr lang="uk-UA" dirty="0"/>
              <a:t>. Перший параметр функції - рядок, другий - </a:t>
            </a:r>
            <a:r>
              <a:rPr lang="uk-UA" dirty="0" err="1"/>
              <a:t>підрядок</a:t>
            </a:r>
            <a:r>
              <a:rPr lang="uk-UA" dirty="0"/>
              <a:t>, який треба замінити, а третій - </a:t>
            </a:r>
            <a:r>
              <a:rPr lang="uk-UA" dirty="0" err="1"/>
              <a:t>підрядок</a:t>
            </a:r>
            <a:r>
              <a:rPr lang="uk-UA" dirty="0"/>
              <a:t>, на який треба замінити: </a:t>
            </a:r>
          </a:p>
          <a:p>
            <a:r>
              <a:rPr lang="uk-UA" dirty="0"/>
              <a:t>	</a:t>
            </a:r>
            <a:r>
              <a:rPr lang="uk-UA" sz="1400" dirty="0">
                <a:highlight>
                  <a:srgbClr val="C0C0C0"/>
                </a:highlight>
                <a:latin typeface="Courier New" panose="02070309020205020404" pitchFamily="49" charset="0"/>
                <a:cs typeface="Courier New" panose="02070309020205020404" pitchFamily="49" charset="0"/>
              </a:rPr>
              <a:t>SELECT REPLACE('</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a:t>
            </a:r>
            <a:r>
              <a:rPr lang="uk-UA" sz="1400" dirty="0" err="1">
                <a:highlight>
                  <a:srgbClr val="C0C0C0"/>
                </a:highlight>
                <a:latin typeface="Courier New" panose="02070309020205020404" pitchFamily="49" charset="0"/>
                <a:cs typeface="Courier New" panose="02070309020205020404" pitchFamily="49" charset="0"/>
              </a:rPr>
              <a:t>Note</a:t>
            </a:r>
            <a:r>
              <a:rPr lang="uk-UA" sz="1400" dirty="0">
                <a:highlight>
                  <a:srgbClr val="C0C0C0"/>
                </a:highlight>
                <a:latin typeface="Courier New" panose="02070309020205020404" pitchFamily="49" charset="0"/>
                <a:cs typeface="Courier New" panose="02070309020205020404" pitchFamily="49" charset="0"/>
              </a:rPr>
              <a:t> 8’) </a:t>
            </a:r>
          </a:p>
          <a:p>
            <a:pPr marL="285750" indent="-285750">
              <a:buFont typeface="Arial" panose="020B0604020202020204" pitchFamily="34" charset="0"/>
              <a:buChar char="•"/>
            </a:pPr>
            <a:r>
              <a:rPr lang="en-US" b="1" i="0" dirty="0">
                <a:solidFill>
                  <a:srgbClr val="000000"/>
                </a:solidFill>
                <a:effectLst/>
                <a:highlight>
                  <a:srgbClr val="F7F7FA"/>
                </a:highlight>
                <a:latin typeface="-apple-system"/>
              </a:rPr>
              <a:t>INSERT</a:t>
            </a:r>
            <a:r>
              <a:rPr lang="uk-UA" dirty="0"/>
              <a:t>(</a:t>
            </a:r>
            <a:r>
              <a:rPr lang="uk-UA" dirty="0" err="1"/>
              <a:t>str</a:t>
            </a:r>
            <a:r>
              <a:rPr lang="uk-UA" dirty="0"/>
              <a:t>, </a:t>
            </a:r>
            <a:r>
              <a:rPr lang="uk-UA" dirty="0" err="1"/>
              <a:t>start</a:t>
            </a:r>
            <a:r>
              <a:rPr lang="uk-UA" dirty="0"/>
              <a:t>, </a:t>
            </a:r>
            <a:r>
              <a:rPr lang="uk-UA" dirty="0" err="1"/>
              <a:t>length</a:t>
            </a:r>
            <a:r>
              <a:rPr lang="uk-UA" dirty="0"/>
              <a:t>, </a:t>
            </a:r>
            <a:r>
              <a:rPr lang="uk-UA" dirty="0" err="1"/>
              <a:t>insert</a:t>
            </a:r>
            <a:r>
              <a:rPr lang="uk-UA" dirty="0"/>
              <a:t>): вставляє в рядок </a:t>
            </a:r>
            <a:r>
              <a:rPr lang="uk-UA" dirty="0" err="1"/>
              <a:t>str</a:t>
            </a:r>
            <a:r>
              <a:rPr lang="uk-UA" dirty="0"/>
              <a:t>, замінюючи </a:t>
            </a:r>
            <a:r>
              <a:rPr lang="uk-UA" dirty="0" err="1"/>
              <a:t>length</a:t>
            </a:r>
            <a:r>
              <a:rPr lang="uk-UA" dirty="0"/>
              <a:t> символів з позиції </a:t>
            </a:r>
            <a:r>
              <a:rPr lang="uk-UA" dirty="0" err="1"/>
              <a:t>start</a:t>
            </a:r>
            <a:r>
              <a:rPr lang="uk-UA" dirty="0"/>
              <a:t> </a:t>
            </a:r>
            <a:r>
              <a:rPr lang="uk-UA" dirty="0" err="1"/>
              <a:t>підрядком</a:t>
            </a:r>
            <a:r>
              <a:rPr lang="uk-UA" dirty="0"/>
              <a:t> </a:t>
            </a:r>
            <a:r>
              <a:rPr lang="uk-UA" dirty="0" err="1"/>
              <a:t>insert</a:t>
            </a:r>
            <a:r>
              <a:rPr lang="uk-UA" dirty="0"/>
              <a:t>. Перший параметр функції - рядок, другий - позиція, з якої треба замінити, третій - скільки символів з позиції </a:t>
            </a:r>
            <a:r>
              <a:rPr lang="uk-UA" dirty="0" err="1"/>
              <a:t>start</a:t>
            </a:r>
            <a:r>
              <a:rPr lang="uk-UA" dirty="0"/>
              <a:t> треба замінити </a:t>
            </a:r>
            <a:r>
              <a:rPr lang="uk-UA" dirty="0" err="1"/>
              <a:t>підстрокою</a:t>
            </a:r>
            <a:r>
              <a:rPr lang="uk-UA" dirty="0"/>
              <a:t>, що вставляється, четвертий параметр - </a:t>
            </a:r>
            <a:r>
              <a:rPr lang="uk-UA" dirty="0" err="1"/>
              <a:t>підстрока</a:t>
            </a:r>
            <a:r>
              <a:rPr lang="uk-UA" dirty="0"/>
              <a:t>, що вставляється: </a:t>
            </a:r>
            <a:r>
              <a:rPr lang="uk-UA" dirty="0">
                <a:highlight>
                  <a:srgbClr val="C0C0C0"/>
                </a:highlight>
              </a:rPr>
              <a:t>	</a:t>
            </a:r>
            <a:r>
              <a:rPr lang="uk-UA" sz="1400" dirty="0">
                <a:highlight>
                  <a:srgbClr val="C0C0C0"/>
                </a:highlight>
                <a:latin typeface="Courier New" panose="02070309020205020404" pitchFamily="49" charset="0"/>
                <a:cs typeface="Courier New" panose="02070309020205020404" pitchFamily="49" charset="0"/>
              </a:rPr>
              <a:t> SELECT INSERT('</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S9', 8, 3, '</a:t>
            </a:r>
            <a:r>
              <a:rPr lang="uk-UA" sz="1400" dirty="0" err="1">
                <a:highlight>
                  <a:srgbClr val="C0C0C0"/>
                </a:highlight>
                <a:latin typeface="Courier New" panose="02070309020205020404" pitchFamily="49" charset="0"/>
                <a:cs typeface="Courier New" panose="02070309020205020404" pitchFamily="49" charset="0"/>
              </a:rPr>
              <a:t>Note</a:t>
            </a:r>
            <a:r>
              <a:rPr lang="uk-UA" sz="1400" dirty="0">
                <a:highlight>
                  <a:srgbClr val="C0C0C0"/>
                </a:highlight>
                <a:latin typeface="Courier New" panose="02070309020205020404" pitchFamily="49" charset="0"/>
                <a:cs typeface="Courier New" panose="02070309020205020404" pitchFamily="49" charset="0"/>
              </a:rPr>
              <a:t> 9' ); -- </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a:t>
            </a:r>
            <a:r>
              <a:rPr lang="uk-UA" sz="1400" dirty="0" err="1">
                <a:highlight>
                  <a:srgbClr val="C0C0C0"/>
                </a:highlight>
                <a:latin typeface="Courier New" panose="02070309020205020404" pitchFamily="49" charset="0"/>
                <a:cs typeface="Courier New" panose="02070309020205020404" pitchFamily="49" charset="0"/>
              </a:rPr>
              <a:t>Note</a:t>
            </a:r>
            <a:r>
              <a:rPr lang="uk-UA" sz="1400" dirty="0">
                <a:highlight>
                  <a:srgbClr val="C0C0C0"/>
                </a:highlight>
                <a:latin typeface="Courier New" panose="02070309020205020404" pitchFamily="49" charset="0"/>
                <a:cs typeface="Courier New" panose="02070309020205020404" pitchFamily="49" charset="0"/>
              </a:rPr>
              <a:t> 9</a:t>
            </a:r>
            <a:endParaRPr lang="uk-UA"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42413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C6462FD-8053-0372-F641-15B6D372BFA9}"/>
              </a:ext>
            </a:extLst>
          </p:cNvPr>
          <p:cNvSpPr txBox="1"/>
          <p:nvPr/>
        </p:nvSpPr>
        <p:spPr>
          <a:xfrm>
            <a:off x="196646" y="1007745"/>
            <a:ext cx="8436077" cy="5355312"/>
          </a:xfrm>
          <a:prstGeom prst="rect">
            <a:avLst/>
          </a:prstGeom>
          <a:noFill/>
        </p:spPr>
        <p:txBody>
          <a:bodyPr wrap="square">
            <a:spAutoFit/>
          </a:bodyPr>
          <a:lstStyle/>
          <a:p>
            <a:pPr marL="285750" indent="-285750">
              <a:buFont typeface="Arial" panose="020B0604020202020204" pitchFamily="34" charset="0"/>
              <a:buChar char="•"/>
            </a:pPr>
            <a:r>
              <a:rPr lang="uk-UA" dirty="0"/>
              <a:t>REVERSE: перевертає рядок навпаки: </a:t>
            </a:r>
          </a:p>
          <a:p>
            <a:r>
              <a:rPr lang="uk-UA" dirty="0">
                <a:highlight>
                  <a:srgbClr val="C0C0C0"/>
                </a:highlight>
                <a:latin typeface="Courier New" panose="02070309020205020404" pitchFamily="49" charset="0"/>
                <a:cs typeface="Courier New" panose="02070309020205020404" pitchFamily="49" charset="0"/>
              </a:rPr>
              <a:t>	SELECT REVERSE('123456789') -- 987654321 </a:t>
            </a:r>
          </a:p>
          <a:p>
            <a:pPr marL="285750" indent="-285750">
              <a:buFont typeface="Arial" panose="020B0604020202020204" pitchFamily="34" charset="0"/>
              <a:buChar char="•"/>
            </a:pPr>
            <a:r>
              <a:rPr lang="uk-UA" dirty="0"/>
              <a:t>LOWER: переводить рядок у нижній регістр: </a:t>
            </a:r>
          </a:p>
          <a:p>
            <a:r>
              <a:rPr lang="uk-UA" dirty="0">
                <a:highlight>
                  <a:srgbClr val="C0C0C0"/>
                </a:highlight>
                <a:latin typeface="Courier New" panose="02070309020205020404" pitchFamily="49" charset="0"/>
                <a:cs typeface="Courier New" panose="02070309020205020404" pitchFamily="49" charset="0"/>
              </a:rPr>
              <a:t>	SELECT LOWER('</a:t>
            </a:r>
            <a:r>
              <a:rPr lang="uk-UA" dirty="0" err="1">
                <a:highlight>
                  <a:srgbClr val="C0C0C0"/>
                </a:highlight>
                <a:latin typeface="Courier New" panose="02070309020205020404" pitchFamily="49" charset="0"/>
                <a:cs typeface="Courier New" panose="02070309020205020404" pitchFamily="49" charset="0"/>
              </a:rPr>
              <a:t>Apple</a:t>
            </a:r>
            <a:r>
              <a:rPr lang="uk-UA" dirty="0">
                <a:highlight>
                  <a:srgbClr val="C0C0C0"/>
                </a:highlight>
                <a:latin typeface="Courier New" panose="02070309020205020404" pitchFamily="49" charset="0"/>
                <a:cs typeface="Courier New" panose="02070309020205020404" pitchFamily="49" charset="0"/>
              </a:rPr>
              <a:t>')  -- </a:t>
            </a:r>
            <a:r>
              <a:rPr lang="uk-UA" dirty="0" err="1">
                <a:highlight>
                  <a:srgbClr val="C0C0C0"/>
                </a:highlight>
                <a:latin typeface="Courier New" panose="02070309020205020404" pitchFamily="49" charset="0"/>
                <a:cs typeface="Courier New" panose="02070309020205020404" pitchFamily="49" charset="0"/>
              </a:rPr>
              <a:t>apple</a:t>
            </a:r>
            <a:r>
              <a:rPr lang="uk-UA"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dirty="0"/>
              <a:t>UPPER: перекладає рядок у верхній регістр ' )   -- APPLE </a:t>
            </a:r>
          </a:p>
          <a:p>
            <a:pPr marL="285750" indent="-285750">
              <a:buFont typeface="Arial" panose="020B0604020202020204" pitchFamily="34" charset="0"/>
              <a:buChar char="•"/>
            </a:pPr>
            <a:r>
              <a:rPr lang="uk-UA" dirty="0"/>
              <a:t>SPACE: повертає рядок, який містить певну кількість пробілів </a:t>
            </a:r>
          </a:p>
          <a:p>
            <a:pPr marL="285750" indent="-285750">
              <a:buFont typeface="Arial" panose="020B0604020202020204" pitchFamily="34" charset="0"/>
              <a:buChar char="•"/>
            </a:pPr>
            <a:r>
              <a:rPr lang="uk-UA" dirty="0"/>
              <a:t>REPEATE(</a:t>
            </a:r>
            <a:r>
              <a:rPr lang="uk-UA" dirty="0" err="1"/>
              <a:t>str</a:t>
            </a:r>
            <a:r>
              <a:rPr lang="uk-UA" dirty="0"/>
              <a:t>, </a:t>
            </a:r>
            <a:r>
              <a:rPr lang="uk-UA" dirty="0" err="1"/>
              <a:t>count</a:t>
            </a:r>
            <a:r>
              <a:rPr lang="uk-UA" dirty="0"/>
              <a:t>): повертає рядок, який містить певну кількість повторів </a:t>
            </a:r>
            <a:r>
              <a:rPr lang="uk-UA" dirty="0" err="1"/>
              <a:t>підрядка</a:t>
            </a:r>
            <a:r>
              <a:rPr lang="uk-UA" dirty="0"/>
              <a:t> </a:t>
            </a:r>
            <a:r>
              <a:rPr lang="uk-UA" dirty="0" err="1"/>
              <a:t>str</a:t>
            </a:r>
            <a:r>
              <a:rPr lang="uk-UA" dirty="0"/>
              <a:t>. Кількість повторів задається через параметр </a:t>
            </a:r>
            <a:r>
              <a:rPr lang="uk-UA" dirty="0" err="1"/>
              <a:t>count</a:t>
            </a:r>
            <a:r>
              <a:rPr lang="uk-UA" dirty="0"/>
              <a:t>. </a:t>
            </a:r>
          </a:p>
          <a:p>
            <a:r>
              <a:rPr lang="uk-UA" dirty="0">
                <a:highlight>
                  <a:srgbClr val="C0C0C0"/>
                </a:highlight>
                <a:latin typeface="Courier New" panose="02070309020205020404" pitchFamily="49" charset="0"/>
                <a:cs typeface="Courier New" panose="02070309020205020404" pitchFamily="49" charset="0"/>
              </a:rPr>
              <a:t>	SELECT REPEAT('</a:t>
            </a:r>
            <a:r>
              <a:rPr lang="uk-UA" dirty="0" err="1">
                <a:highlight>
                  <a:srgbClr val="C0C0C0"/>
                </a:highlight>
                <a:latin typeface="Courier New" panose="02070309020205020404" pitchFamily="49" charset="0"/>
                <a:cs typeface="Courier New" panose="02070309020205020404" pitchFamily="49" charset="0"/>
              </a:rPr>
              <a:t>ab</a:t>
            </a:r>
            <a:r>
              <a:rPr lang="uk-UA" dirty="0">
                <a:highlight>
                  <a:srgbClr val="C0C0C0"/>
                </a:highlight>
                <a:latin typeface="Courier New" panose="02070309020205020404" pitchFamily="49" charset="0"/>
                <a:cs typeface="Courier New" panose="02070309020205020404" pitchFamily="49" charset="0"/>
              </a:rPr>
              <a:t>', 5); -- </a:t>
            </a:r>
            <a:r>
              <a:rPr lang="uk-UA" dirty="0" err="1">
                <a:highlight>
                  <a:srgbClr val="C0C0C0"/>
                </a:highlight>
                <a:latin typeface="Courier New" panose="02070309020205020404" pitchFamily="49" charset="0"/>
                <a:cs typeface="Courier New" panose="02070309020205020404" pitchFamily="49" charset="0"/>
              </a:rPr>
              <a:t>ababababab</a:t>
            </a:r>
            <a:r>
              <a:rPr lang="uk-UA"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dirty="0"/>
              <a:t>LPAD(</a:t>
            </a:r>
            <a:r>
              <a:rPr lang="uk-UA" dirty="0" err="1"/>
              <a:t>str</a:t>
            </a:r>
            <a:r>
              <a:rPr lang="uk-UA" dirty="0"/>
              <a:t>, </a:t>
            </a:r>
            <a:r>
              <a:rPr lang="uk-UA" dirty="0" err="1"/>
              <a:t>length</a:t>
            </a:r>
            <a:r>
              <a:rPr lang="uk-UA" dirty="0"/>
              <a:t>, </a:t>
            </a:r>
            <a:r>
              <a:rPr lang="uk-UA" dirty="0" err="1"/>
              <a:t>pad</a:t>
            </a:r>
            <a:r>
              <a:rPr lang="uk-UA" dirty="0"/>
              <a:t>): додає ліворуч від рядка </a:t>
            </a:r>
            <a:r>
              <a:rPr lang="uk-UA" dirty="0" err="1"/>
              <a:t>str</a:t>
            </a:r>
            <a:r>
              <a:rPr lang="uk-UA" dirty="0"/>
              <a:t> кілька символів, визначених у параметрі </a:t>
            </a:r>
            <a:r>
              <a:rPr lang="uk-UA" dirty="0" err="1"/>
              <a:t>pad</a:t>
            </a:r>
            <a:r>
              <a:rPr lang="uk-UA" dirty="0"/>
              <a:t>. Кількість символів, що додаються, обчислюється за формулою </a:t>
            </a:r>
            <a:r>
              <a:rPr lang="uk-UA" dirty="0" err="1"/>
              <a:t>length</a:t>
            </a:r>
            <a:r>
              <a:rPr lang="uk-UA" dirty="0"/>
              <a:t> - LENGTH(</a:t>
            </a:r>
            <a:r>
              <a:rPr lang="uk-UA" dirty="0" err="1"/>
              <a:t>str</a:t>
            </a:r>
            <a:r>
              <a:rPr lang="uk-UA" dirty="0"/>
              <a:t>). Якщо параметр </a:t>
            </a:r>
            <a:r>
              <a:rPr lang="uk-UA" dirty="0" err="1"/>
              <a:t>length</a:t>
            </a:r>
            <a:r>
              <a:rPr lang="uk-UA" dirty="0"/>
              <a:t> менше довжини рядка </a:t>
            </a:r>
            <a:r>
              <a:rPr lang="uk-UA" dirty="0" err="1"/>
              <a:t>str</a:t>
            </a:r>
            <a:r>
              <a:rPr lang="uk-UA" dirty="0"/>
              <a:t>, цей рядок </a:t>
            </a:r>
            <a:r>
              <a:rPr lang="uk-UA" dirty="0" err="1"/>
              <a:t>усікається</a:t>
            </a:r>
            <a:r>
              <a:rPr lang="uk-UA" dirty="0"/>
              <a:t> до </a:t>
            </a:r>
            <a:r>
              <a:rPr lang="uk-UA" dirty="0" err="1"/>
              <a:t>length</a:t>
            </a:r>
            <a:r>
              <a:rPr lang="uk-UA" dirty="0"/>
              <a:t> символів. </a:t>
            </a:r>
          </a:p>
          <a:p>
            <a:r>
              <a:rPr lang="uk-UA" dirty="0"/>
              <a:t>	 </a:t>
            </a:r>
            <a:r>
              <a:rPr lang="uk-UA" dirty="0">
                <a:highlight>
                  <a:srgbClr val="C0C0C0"/>
                </a:highlight>
                <a:latin typeface="Courier New" panose="02070309020205020404" pitchFamily="49" charset="0"/>
                <a:cs typeface="Courier New" panose="02070309020205020404" pitchFamily="49" charset="0"/>
              </a:rPr>
              <a:t>SELECT LPAD('</a:t>
            </a:r>
            <a:r>
              <a:rPr lang="uk-UA" dirty="0" err="1">
                <a:highlight>
                  <a:srgbClr val="C0C0C0"/>
                </a:highlight>
                <a:latin typeface="Courier New" panose="02070309020205020404" pitchFamily="49" charset="0"/>
                <a:cs typeface="Courier New" panose="02070309020205020404" pitchFamily="49" charset="0"/>
              </a:rPr>
              <a:t>Tom</a:t>
            </a:r>
            <a:r>
              <a:rPr lang="uk-UA" dirty="0">
                <a:highlight>
                  <a:srgbClr val="C0C0C0"/>
                </a:highlight>
                <a:latin typeface="Courier New" panose="02070309020205020404" pitchFamily="49" charset="0"/>
                <a:cs typeface="Courier New" panose="02070309020205020404" pitchFamily="49" charset="0"/>
              </a:rPr>
              <a:t> </a:t>
            </a:r>
            <a:r>
              <a:rPr lang="uk-UA" dirty="0" err="1">
                <a:highlight>
                  <a:srgbClr val="C0C0C0"/>
                </a:highlight>
                <a:latin typeface="Courier New" panose="02070309020205020404" pitchFamily="49" charset="0"/>
                <a:cs typeface="Courier New" panose="02070309020205020404" pitchFamily="49" charset="0"/>
              </a:rPr>
              <a:t>Smith</a:t>
            </a:r>
            <a:r>
              <a:rPr lang="uk-UA" dirty="0">
                <a:highlight>
                  <a:srgbClr val="C0C0C0"/>
                </a:highlight>
                <a:latin typeface="Courier New" panose="02070309020205020404" pitchFamily="49" charset="0"/>
                <a:cs typeface="Courier New" panose="02070309020205020404" pitchFamily="49" charset="0"/>
              </a:rPr>
              <a:t>', 13, '*'); -- ****</a:t>
            </a:r>
            <a:r>
              <a:rPr lang="uk-UA" dirty="0" err="1">
                <a:highlight>
                  <a:srgbClr val="C0C0C0"/>
                </a:highlight>
                <a:latin typeface="Courier New" panose="02070309020205020404" pitchFamily="49" charset="0"/>
                <a:cs typeface="Courier New" panose="02070309020205020404" pitchFamily="49" charset="0"/>
              </a:rPr>
              <a:t>Tom</a:t>
            </a:r>
            <a:r>
              <a:rPr lang="uk-UA" dirty="0">
                <a:highlight>
                  <a:srgbClr val="C0C0C0"/>
                </a:highlight>
                <a:latin typeface="Courier New" panose="02070309020205020404" pitchFamily="49" charset="0"/>
                <a:cs typeface="Courier New" panose="02070309020205020404" pitchFamily="49" charset="0"/>
              </a:rPr>
              <a:t> </a:t>
            </a:r>
            <a:r>
              <a:rPr lang="uk-UA" dirty="0" err="1">
                <a:highlight>
                  <a:srgbClr val="C0C0C0"/>
                </a:highlight>
                <a:latin typeface="Courier New" panose="02070309020205020404" pitchFamily="49" charset="0"/>
                <a:cs typeface="Courier New" panose="02070309020205020404" pitchFamily="49" charset="0"/>
              </a:rPr>
              <a:t>Smith</a:t>
            </a:r>
            <a:r>
              <a:rPr lang="uk-UA"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dirty="0"/>
              <a:t>RPAD(</a:t>
            </a:r>
            <a:r>
              <a:rPr lang="uk-UA" dirty="0" err="1"/>
              <a:t>str</a:t>
            </a:r>
            <a:r>
              <a:rPr lang="uk-UA" dirty="0"/>
              <a:t>, </a:t>
            </a:r>
            <a:r>
              <a:rPr lang="uk-UA" dirty="0" err="1"/>
              <a:t>length</a:t>
            </a:r>
            <a:r>
              <a:rPr lang="uk-UA" dirty="0"/>
              <a:t>, </a:t>
            </a:r>
            <a:r>
              <a:rPr lang="uk-UA" dirty="0" err="1"/>
              <a:t>pad</a:t>
            </a:r>
            <a:r>
              <a:rPr lang="uk-UA" dirty="0"/>
              <a:t>): додає праворуч від рядка </a:t>
            </a:r>
            <a:r>
              <a:rPr lang="uk-UA" dirty="0" err="1"/>
              <a:t>str</a:t>
            </a:r>
            <a:r>
              <a:rPr lang="uk-UA" dirty="0"/>
              <a:t> деяку кількість символів, визначених у параметрі </a:t>
            </a:r>
            <a:r>
              <a:rPr lang="uk-UA" dirty="0" err="1"/>
              <a:t>pad</a:t>
            </a:r>
            <a:r>
              <a:rPr lang="uk-UA" dirty="0"/>
              <a:t>. Кількість символів, що додаються, обчислюється за формулою </a:t>
            </a:r>
            <a:r>
              <a:rPr lang="uk-UA" dirty="0" err="1"/>
              <a:t>length</a:t>
            </a:r>
            <a:r>
              <a:rPr lang="uk-UA" dirty="0"/>
              <a:t> - LENGTH(</a:t>
            </a:r>
            <a:r>
              <a:rPr lang="uk-UA" dirty="0" err="1"/>
              <a:t>str</a:t>
            </a:r>
            <a:r>
              <a:rPr lang="uk-UA" dirty="0"/>
              <a:t>). Якщо параметр </a:t>
            </a:r>
            <a:r>
              <a:rPr lang="uk-UA" dirty="0" err="1"/>
              <a:t>length</a:t>
            </a:r>
            <a:r>
              <a:rPr lang="uk-UA" dirty="0"/>
              <a:t> менше довжини рядка </a:t>
            </a:r>
            <a:r>
              <a:rPr lang="uk-UA" dirty="0" err="1"/>
              <a:t>str</a:t>
            </a:r>
            <a:r>
              <a:rPr lang="uk-UA" dirty="0"/>
              <a:t>, цей рядок </a:t>
            </a:r>
            <a:r>
              <a:rPr lang="uk-UA" dirty="0" err="1"/>
              <a:t>усікається</a:t>
            </a:r>
            <a:r>
              <a:rPr lang="uk-UA" dirty="0"/>
              <a:t> до </a:t>
            </a:r>
            <a:r>
              <a:rPr lang="uk-UA" dirty="0" err="1"/>
              <a:t>length</a:t>
            </a:r>
            <a:r>
              <a:rPr lang="uk-UA" dirty="0"/>
              <a:t> символів. </a:t>
            </a:r>
          </a:p>
          <a:p>
            <a:pPr lvl="1"/>
            <a:r>
              <a:rPr lang="uk-UA" dirty="0"/>
              <a:t>	</a:t>
            </a:r>
            <a:r>
              <a:rPr lang="uk-UA" dirty="0">
                <a:highlight>
                  <a:srgbClr val="C0C0C0"/>
                </a:highlight>
                <a:latin typeface="Courier New" panose="02070309020205020404" pitchFamily="49" charset="0"/>
                <a:cs typeface="Courier New" panose="02070309020205020404" pitchFamily="49" charset="0"/>
              </a:rPr>
              <a:t>SELECT RPAD('</a:t>
            </a:r>
            <a:r>
              <a:rPr lang="uk-UA" dirty="0" err="1">
                <a:highlight>
                  <a:srgbClr val="C0C0C0"/>
                </a:highlight>
                <a:latin typeface="Courier New" panose="02070309020205020404" pitchFamily="49" charset="0"/>
                <a:cs typeface="Courier New" panose="02070309020205020404" pitchFamily="49" charset="0"/>
              </a:rPr>
              <a:t>Tom</a:t>
            </a:r>
            <a:r>
              <a:rPr lang="uk-UA" dirty="0">
                <a:highlight>
                  <a:srgbClr val="C0C0C0"/>
                </a:highlight>
                <a:latin typeface="Courier New" panose="02070309020205020404" pitchFamily="49" charset="0"/>
                <a:cs typeface="Courier New" panose="02070309020205020404" pitchFamily="49" charset="0"/>
              </a:rPr>
              <a:t> </a:t>
            </a:r>
            <a:r>
              <a:rPr lang="uk-UA" dirty="0" err="1">
                <a:highlight>
                  <a:srgbClr val="C0C0C0"/>
                </a:highlight>
                <a:latin typeface="Courier New" panose="02070309020205020404" pitchFamily="49" charset="0"/>
                <a:cs typeface="Courier New" panose="02070309020205020404" pitchFamily="49" charset="0"/>
              </a:rPr>
              <a:t>Smith</a:t>
            </a:r>
            <a:r>
              <a:rPr lang="uk-UA" dirty="0">
                <a:highlight>
                  <a:srgbClr val="C0C0C0"/>
                </a:highlight>
                <a:latin typeface="Courier New" panose="02070309020205020404" pitchFamily="49" charset="0"/>
                <a:cs typeface="Courier New" panose="02070309020205020404" pitchFamily="49" charset="0"/>
              </a:rPr>
              <a:t>', 13, '*'); -- </a:t>
            </a:r>
            <a:r>
              <a:rPr lang="uk-UA" dirty="0" err="1">
                <a:highlight>
                  <a:srgbClr val="C0C0C0"/>
                </a:highlight>
                <a:latin typeface="Courier New" panose="02070309020205020404" pitchFamily="49" charset="0"/>
                <a:cs typeface="Courier New" panose="02070309020205020404" pitchFamily="49" charset="0"/>
              </a:rPr>
              <a:t>Tom</a:t>
            </a:r>
            <a:r>
              <a:rPr lang="uk-UA" dirty="0">
                <a:highlight>
                  <a:srgbClr val="C0C0C0"/>
                </a:highlight>
                <a:latin typeface="Courier New" panose="02070309020205020404" pitchFamily="49" charset="0"/>
                <a:cs typeface="Courier New" panose="02070309020205020404" pitchFamily="49" charset="0"/>
              </a:rPr>
              <a:t> </a:t>
            </a:r>
            <a:r>
              <a:rPr lang="uk-UA" dirty="0" err="1">
                <a:highlight>
                  <a:srgbClr val="C0C0C0"/>
                </a:highlight>
                <a:latin typeface="Courier New" panose="02070309020205020404" pitchFamily="49" charset="0"/>
                <a:cs typeface="Courier New" panose="02070309020205020404" pitchFamily="49" charset="0"/>
              </a:rPr>
              <a:t>Smith</a:t>
            </a:r>
            <a:r>
              <a:rPr lang="uk-UA" dirty="0">
                <a:highlight>
                  <a:srgbClr val="C0C0C0"/>
                </a:highlight>
                <a:latin typeface="Courier New" panose="02070309020205020404" pitchFamily="49" charset="0"/>
                <a:cs typeface="Courier New" panose="02070309020205020404" pitchFamily="49" charset="0"/>
              </a:rPr>
              <a:t>****</a:t>
            </a:r>
          </a:p>
        </p:txBody>
      </p:sp>
      <p:sp>
        <p:nvSpPr>
          <p:cNvPr id="13" name="Заголовок 1">
            <a:extLst>
              <a:ext uri="{FF2B5EF4-FFF2-40B4-BE49-F238E27FC236}">
                <a16:creationId xmlns:a16="http://schemas.microsoft.com/office/drawing/2014/main" id="{F1A40ABF-D5F9-1478-3D04-000B0D37DCF4}"/>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78243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52CF229-247C-8213-2B02-9DC3A59B5A69}"/>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836882F-7E19-5BB0-EDBE-FFCD3204FE1F}"/>
              </a:ext>
            </a:extLst>
          </p:cNvPr>
          <p:cNvSpPr txBox="1"/>
          <p:nvPr/>
        </p:nvSpPr>
        <p:spPr>
          <a:xfrm>
            <a:off x="172065" y="855406"/>
            <a:ext cx="6223818"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візьмемо таблицю:</a:t>
            </a:r>
          </a:p>
        </p:txBody>
      </p:sp>
      <p:sp>
        <p:nvSpPr>
          <p:cNvPr id="9" name="Rectangle 2">
            <a:extLst>
              <a:ext uri="{FF2B5EF4-FFF2-40B4-BE49-F238E27FC236}">
                <a16:creationId xmlns:a16="http://schemas.microsoft.com/office/drawing/2014/main" id="{76082FBF-C7B5-DA31-361A-5B174AD810BA}"/>
              </a:ext>
            </a:extLst>
          </p:cNvPr>
          <p:cNvSpPr>
            <a:spLocks noChangeArrowheads="1"/>
          </p:cNvSpPr>
          <p:nvPr/>
        </p:nvSpPr>
        <p:spPr bwMode="auto">
          <a:xfrm>
            <a:off x="172065" y="1317071"/>
            <a:ext cx="12019935"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 PRIMARY KEY,</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DEFAULT 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DECIMAL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BC73BC0E-1FA8-3558-5C9F-ED930E233164}"/>
              </a:ext>
            </a:extLst>
          </p:cNvPr>
          <p:cNvSpPr txBox="1"/>
          <p:nvPr/>
        </p:nvSpPr>
        <p:spPr>
          <a:xfrm>
            <a:off x="172065" y="3132953"/>
            <a:ext cx="8627806"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вилученні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рядкові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57CD93A0-0491-7150-4D15-BECD004B69FB}"/>
              </a:ext>
            </a:extLst>
          </p:cNvPr>
          <p:cNvSpPr>
            <a:spLocks noChangeArrowheads="1"/>
          </p:cNvSpPr>
          <p:nvPr/>
        </p:nvSpPr>
        <p:spPr bwMode="auto">
          <a:xfrm>
            <a:off x="172065" y="3563841"/>
            <a:ext cx="120199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UPPER</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(Manufacturer,2)) AS Abbreviation,</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CONCAT(ProductName, ' - ',  Manufacturer) AS FullProdName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Abbreviation</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4" name="Рисунок 13">
            <a:extLst>
              <a:ext uri="{FF2B5EF4-FFF2-40B4-BE49-F238E27FC236}">
                <a16:creationId xmlns:a16="http://schemas.microsoft.com/office/drawing/2014/main" id="{56A5A6CF-57B2-5679-B581-5F429FFA4DCA}"/>
              </a:ext>
            </a:extLst>
          </p:cNvPr>
          <p:cNvPicPr>
            <a:picLocks noChangeAspect="1"/>
          </p:cNvPicPr>
          <p:nvPr/>
        </p:nvPicPr>
        <p:blipFill>
          <a:blip r:embed="rId2"/>
          <a:stretch>
            <a:fillRect/>
          </a:stretch>
        </p:blipFill>
        <p:spPr>
          <a:xfrm>
            <a:off x="7118555" y="3908380"/>
            <a:ext cx="4616552" cy="2556330"/>
          </a:xfrm>
          <a:prstGeom prst="rect">
            <a:avLst/>
          </a:prstGeom>
        </p:spPr>
      </p:pic>
    </p:spTree>
    <p:extLst>
      <p:ext uri="{BB962C8B-B14F-4D97-AF65-F5344CB8AC3E}">
        <p14:creationId xmlns:p14="http://schemas.microsoft.com/office/powerpoint/2010/main" val="97964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75B6202-E119-CC6A-F2D0-EB7D4FEBA5A5}"/>
              </a:ext>
            </a:extLst>
          </p:cNvPr>
          <p:cNvSpPr txBox="1">
            <a:spLocks/>
          </p:cNvSpPr>
          <p:nvPr/>
        </p:nvSpPr>
        <p:spPr>
          <a:xfrm>
            <a:off x="838200" y="134732"/>
            <a:ext cx="105156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Видалення даних</a:t>
            </a:r>
            <a:endParaRPr lang="uk-UA" sz="4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DF48C98-D997-3178-47BB-8D31E9E649A5}"/>
              </a:ext>
            </a:extLst>
          </p:cNvPr>
          <p:cNvSpPr txBox="1"/>
          <p:nvPr/>
        </p:nvSpPr>
        <p:spPr>
          <a:xfrm>
            <a:off x="530941" y="860773"/>
            <a:ext cx="10515599" cy="2062103"/>
          </a:xfrm>
          <a:prstGeom prst="rect">
            <a:avLst/>
          </a:prstGeom>
          <a:noFill/>
        </p:spPr>
        <p:txBody>
          <a:bodyPr wrap="square">
            <a:spAutoFit/>
          </a:bodyPr>
          <a:lstStyle/>
          <a:p>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видалення таблиці з БД застосовується команда </a:t>
            </a:r>
            <a:r>
              <a:rPr lang="en-US"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DROP TABLE,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після якої вказується назва таблиці, що видаляється. </a:t>
            </a:r>
          </a:p>
          <a:p>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видалимо таблицю </a:t>
            </a:r>
            <a:r>
              <a:rPr lang="en-US"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Clients:</a:t>
            </a:r>
            <a:endParaRPr lang="uk-UA" sz="32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EE1E078-121E-9FBF-EFF5-D5DDB89972DE}"/>
              </a:ext>
            </a:extLst>
          </p:cNvPr>
          <p:cNvSpPr>
            <a:spLocks noChangeArrowheads="1"/>
          </p:cNvSpPr>
          <p:nvPr/>
        </p:nvSpPr>
        <p:spPr bwMode="auto">
          <a:xfrm>
            <a:off x="530941" y="3244334"/>
            <a:ext cx="3686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DROP</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TABLE</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Clients</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8030165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84ADEE1-DF3A-1F84-0423-7009C7BE615B}"/>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числами</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4FDAA-CB92-1F0B-C08D-2D141FBB58BC}"/>
              </a:ext>
            </a:extLst>
          </p:cNvPr>
          <p:cNvSpPr txBox="1"/>
          <p:nvPr/>
        </p:nvSpPr>
        <p:spPr>
          <a:xfrm>
            <a:off x="226140" y="855406"/>
            <a:ext cx="10353369"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роботи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числовими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MySQL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надає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низку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399797-223A-2ED6-DE65-256CF5F6C6D2}"/>
              </a:ext>
            </a:extLst>
          </p:cNvPr>
          <p:cNvSpPr txBox="1"/>
          <p:nvPr/>
        </p:nvSpPr>
        <p:spPr>
          <a:xfrm>
            <a:off x="334297" y="1317071"/>
            <a:ext cx="11454580" cy="5355312"/>
          </a:xfrm>
          <a:prstGeom prst="rect">
            <a:avLst/>
          </a:prstGeom>
          <a:noFill/>
        </p:spPr>
        <p:txBody>
          <a:bodyPr wrap="square">
            <a:spAutoFit/>
          </a:bodyPr>
          <a:lstStyle/>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ROUND: заокруглює число. Як перший параметр передається число. Другий параметр вказує на довжину. Якщо довжина представляє позитивне число, воно вказує, до якої цифри після коми йде округлення. Якщо довжина представляє від'ємне число, воно вказує, до якої цифри з кінця числа до коми йде округлення </a:t>
            </a:r>
          </a:p>
          <a:p>
            <a:r>
              <a:rPr lang="uk-UA" dirty="0">
                <a:highlight>
                  <a:srgbClr val="C0C0C0"/>
                </a:highlight>
                <a:latin typeface="Courier New" panose="02070309020205020404" pitchFamily="49" charset="0"/>
                <a:cs typeface="Courier New" panose="02070309020205020404" pitchFamily="49" charset="0"/>
              </a:rPr>
              <a:t>	 SELECT ROUND(1342.345, 2),      -- 1342.35 </a:t>
            </a:r>
          </a:p>
          <a:p>
            <a:r>
              <a:rPr lang="uk-UA" dirty="0">
                <a:highlight>
                  <a:srgbClr val="C0C0C0"/>
                </a:highlight>
                <a:latin typeface="Courier New" panose="02070309020205020404" pitchFamily="49" charset="0"/>
                <a:cs typeface="Courier New" panose="02070309020205020404" pitchFamily="49" charset="0"/>
              </a:rPr>
              <a:t>	(SELECT ROUND(1342.345, -2)); - 1300;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TRUNCATE: залишає в дрібній частині певну кількість символів 1 SELECT TRUNCATE(1342.345, 2); -- 1342.34 ABS: повертає абсолютне значення числа. </a:t>
            </a:r>
          </a:p>
          <a:p>
            <a:pPr lvl="2"/>
            <a:r>
              <a:rPr lang="uk-UA" dirty="0">
                <a:highlight>
                  <a:srgbClr val="C0C0C0"/>
                </a:highlight>
                <a:latin typeface="Courier New" panose="02070309020205020404" pitchFamily="49" charset="0"/>
                <a:cs typeface="Courier New" panose="02070309020205020404" pitchFamily="49" charset="0"/>
              </a:rPr>
              <a:t>SELECT ABS(-123)   -- 123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CEILING: повертає найменше ціле число, яке більше або дорівнює поточному значенню. </a:t>
            </a:r>
          </a:p>
          <a:p>
            <a:pPr lvl="2"/>
            <a:r>
              <a:rPr lang="uk-UA" dirty="0">
                <a:highlight>
                  <a:srgbClr val="C0C0C0"/>
                </a:highlight>
                <a:latin typeface="Courier New" panose="02070309020205020404" pitchFamily="49" charset="0"/>
                <a:cs typeface="Courier New" panose="02070309020205020404" pitchFamily="49" charset="0"/>
              </a:rPr>
              <a:t>SELECT CEILING(-123.45), -123 </a:t>
            </a:r>
          </a:p>
          <a:p>
            <a:pPr lvl="2"/>
            <a:r>
              <a:rPr lang="uk-UA" dirty="0">
                <a:highlight>
                  <a:srgbClr val="C0C0C0"/>
                </a:highlight>
                <a:latin typeface="Courier New" panose="02070309020205020404" pitchFamily="49" charset="0"/>
                <a:cs typeface="Courier New" panose="02070309020205020404" pitchFamily="49" charset="0"/>
              </a:rPr>
              <a:t>(SELECT CEILING(123.45)); -- 124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FLOOR: повертає найбільше ціле число, яке менше або дорівнює поточному значенню. </a:t>
            </a:r>
          </a:p>
          <a:p>
            <a:pPr lvl="2"/>
            <a:r>
              <a:rPr lang="uk-UA" dirty="0">
                <a:highlight>
                  <a:srgbClr val="C0C0C0"/>
                </a:highlight>
                <a:latin typeface="Courier New" panose="02070309020205020404" pitchFamily="49" charset="0"/>
                <a:cs typeface="Courier New" panose="02070309020205020404" pitchFamily="49" charset="0"/>
              </a:rPr>
              <a:t>SELECT FLOOR(-123.45), -124 </a:t>
            </a:r>
          </a:p>
          <a:p>
            <a:pPr lvl="2"/>
            <a:r>
              <a:rPr lang="uk-UA" dirty="0">
                <a:highlight>
                  <a:srgbClr val="C0C0C0"/>
                </a:highlight>
                <a:latin typeface="Courier New" panose="02070309020205020404" pitchFamily="49" charset="0"/>
                <a:cs typeface="Courier New" panose="02070309020205020404" pitchFamily="49" charset="0"/>
              </a:rPr>
              <a:t>(SELECT FLOOR(123.45)); -- 123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POWER: зводить число до певного ступеня. </a:t>
            </a:r>
          </a:p>
          <a:p>
            <a:pPr lvl="1"/>
            <a:r>
              <a:rPr lang="uk-UA" dirty="0">
                <a:latin typeface="Times New Roman" panose="02020603050405020304" pitchFamily="18" charset="0"/>
                <a:cs typeface="Times New Roman" panose="02020603050405020304" pitchFamily="18" charset="0"/>
              </a:rPr>
              <a:t>	</a:t>
            </a:r>
            <a:r>
              <a:rPr lang="uk-UA" dirty="0">
                <a:highlight>
                  <a:srgbClr val="C0C0C0"/>
                </a:highlight>
                <a:latin typeface="Courier New" panose="02070309020205020404" pitchFamily="49" charset="0"/>
                <a:cs typeface="Courier New" panose="02070309020205020404" pitchFamily="49" charset="0"/>
              </a:rPr>
              <a:t>SELECT POWER(5, 2),    -- 25 </a:t>
            </a:r>
          </a:p>
          <a:p>
            <a:pPr lvl="1"/>
            <a:r>
              <a:rPr lang="uk-UA" dirty="0">
                <a:highlight>
                  <a:srgbClr val="C0C0C0"/>
                </a:highlight>
                <a:latin typeface="Courier New" panose="02070309020205020404" pitchFamily="49" charset="0"/>
                <a:cs typeface="Courier New" panose="02070309020205020404" pitchFamily="49" charset="0"/>
              </a:rPr>
              <a:t>	(SELECT POWER(5, 3)); -- 125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SQRT: одержує квадратний корінь числа. </a:t>
            </a:r>
          </a:p>
          <a:p>
            <a:r>
              <a:rPr lang="uk-UA" dirty="0">
                <a:latin typeface="Times New Roman" panose="02020603050405020304" pitchFamily="18" charset="0"/>
                <a:cs typeface="Times New Roman" panose="02020603050405020304" pitchFamily="18" charset="0"/>
              </a:rPr>
              <a:t>	</a:t>
            </a:r>
            <a:r>
              <a:rPr lang="uk-UA" dirty="0">
                <a:highlight>
                  <a:srgbClr val="C0C0C0"/>
                </a:highlight>
                <a:latin typeface="Courier New" panose="02070309020205020404" pitchFamily="49" charset="0"/>
                <a:cs typeface="Courier New" panose="02070309020205020404" pitchFamily="49" charset="0"/>
              </a:rPr>
              <a:t>SELECT SQRT(225); -- 15 </a:t>
            </a:r>
          </a:p>
        </p:txBody>
      </p:sp>
    </p:spTree>
    <p:extLst>
      <p:ext uri="{BB962C8B-B14F-4D97-AF65-F5344CB8AC3E}">
        <p14:creationId xmlns:p14="http://schemas.microsoft.com/office/powerpoint/2010/main" val="21574543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5507BD9E-4431-6C98-5778-3AF26AC1C277}"/>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числами</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614E20B-6441-33BC-1083-DFF078700170}"/>
              </a:ext>
            </a:extLst>
          </p:cNvPr>
          <p:cNvSpPr txBox="1"/>
          <p:nvPr/>
        </p:nvSpPr>
        <p:spPr>
          <a:xfrm>
            <a:off x="491611" y="3214738"/>
            <a:ext cx="8572451"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візьмемо таблицю:</a:t>
            </a:r>
          </a:p>
        </p:txBody>
      </p:sp>
      <p:sp>
        <p:nvSpPr>
          <p:cNvPr id="9" name="Rectangle 2">
            <a:extLst>
              <a:ext uri="{FF2B5EF4-FFF2-40B4-BE49-F238E27FC236}">
                <a16:creationId xmlns:a16="http://schemas.microsoft.com/office/drawing/2014/main" id="{952019F3-37FD-E8A7-BF68-214DBF44F554}"/>
              </a:ext>
            </a:extLst>
          </p:cNvPr>
          <p:cNvSpPr>
            <a:spLocks noChangeArrowheads="1"/>
          </p:cNvSpPr>
          <p:nvPr/>
        </p:nvSpPr>
        <p:spPr bwMode="auto">
          <a:xfrm>
            <a:off x="491612" y="3660996"/>
            <a:ext cx="1227065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 PRIMARY KEY,</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DEFAULT 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DECIMAL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733AAEFE-9917-0D73-6347-E896F3632D85}"/>
              </a:ext>
            </a:extLst>
          </p:cNvPr>
          <p:cNvSpPr txBox="1"/>
          <p:nvPr/>
        </p:nvSpPr>
        <p:spPr>
          <a:xfrm>
            <a:off x="491611" y="5574070"/>
            <a:ext cx="8937523" cy="461665"/>
          </a:xfrm>
          <a:prstGeom prst="rect">
            <a:avLst/>
          </a:prstGeom>
          <a:noFill/>
        </p:spPr>
        <p:txBody>
          <a:bodyPr wrap="square">
            <a:spAutoFit/>
          </a:bodyPr>
          <a:lstStyle/>
          <a:p>
            <a:pPr algn="l"/>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Округлимо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добуток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a:t>
            </a:r>
          </a:p>
        </p:txBody>
      </p:sp>
      <p:sp>
        <p:nvSpPr>
          <p:cNvPr id="12" name="Rectangle 3">
            <a:extLst>
              <a:ext uri="{FF2B5EF4-FFF2-40B4-BE49-F238E27FC236}">
                <a16:creationId xmlns:a16="http://schemas.microsoft.com/office/drawing/2014/main" id="{CDBF62F8-2814-B0CE-A7E6-AE7182B0BE16}"/>
              </a:ext>
            </a:extLst>
          </p:cNvPr>
          <p:cNvSpPr>
            <a:spLocks noChangeArrowheads="1"/>
          </p:cNvSpPr>
          <p:nvPr/>
        </p:nvSpPr>
        <p:spPr bwMode="auto">
          <a:xfrm>
            <a:off x="491612" y="6107838"/>
            <a:ext cx="53700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ROUND(</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5D6AA72E-35D9-C063-7CF1-07D6788A7127}"/>
              </a:ext>
            </a:extLst>
          </p:cNvPr>
          <p:cNvSpPr txBox="1"/>
          <p:nvPr/>
        </p:nvSpPr>
        <p:spPr>
          <a:xfrm>
            <a:off x="491610" y="855406"/>
            <a:ext cx="6449960" cy="2308324"/>
          </a:xfrm>
          <a:prstGeom prst="rect">
            <a:avLst/>
          </a:prstGeom>
          <a:noFill/>
        </p:spPr>
        <p:txBody>
          <a:bodyPr wrap="square">
            <a:spAutoFit/>
          </a:bodyPr>
          <a:lstStyle/>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SIGN: повертає -1, якщо число менше 0, і повертає 1, якщо число більше 0. Якщо число дорівнює 0, то повертає 0. </a:t>
            </a:r>
          </a:p>
          <a:p>
            <a:pPr lvl="1"/>
            <a:r>
              <a:rPr lang="uk-UA" dirty="0">
                <a:highlight>
                  <a:srgbClr val="C0C0C0"/>
                </a:highlight>
                <a:latin typeface="Courier New" panose="02070309020205020404" pitchFamily="49" charset="0"/>
                <a:cs typeface="Courier New" panose="02070309020205020404" pitchFamily="49" charset="0"/>
              </a:rPr>
              <a:t>	SELECT SIGN(-5),       -- -1 </a:t>
            </a:r>
          </a:p>
          <a:p>
            <a:pPr lvl="1"/>
            <a:r>
              <a:rPr lang="uk-UA" dirty="0">
                <a:highlight>
                  <a:srgbClr val="C0C0C0"/>
                </a:highlight>
                <a:latin typeface="Courier New" panose="02070309020205020404" pitchFamily="49" charset="0"/>
                <a:cs typeface="Courier New" panose="02070309020205020404" pitchFamily="49" charset="0"/>
              </a:rPr>
              <a:t>	(SELECT SIGN(7 )); -- 1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RAND: генерує випадкове число з плаваючою точкою в діапазоні від 0 до 1. </a:t>
            </a:r>
          </a:p>
          <a:p>
            <a:pPr lvl="1"/>
            <a:r>
              <a:rPr lang="uk-UA" dirty="0">
                <a:highlight>
                  <a:srgbClr val="C0C0C0"/>
                </a:highlight>
                <a:latin typeface="Courier New" panose="02070309020205020404" pitchFamily="49" charset="0"/>
                <a:cs typeface="Courier New" panose="02070309020205020404" pitchFamily="49" charset="0"/>
              </a:rPr>
              <a:t>	SELECT RAND(); -- 0.707365088352935 </a:t>
            </a:r>
          </a:p>
          <a:p>
            <a:pPr lvl="1"/>
            <a:r>
              <a:rPr lang="uk-UA" dirty="0">
                <a:highlight>
                  <a:srgbClr val="C0C0C0"/>
                </a:highlight>
                <a:latin typeface="Courier New" panose="02070309020205020404" pitchFamily="49" charset="0"/>
                <a:cs typeface="Courier New" panose="02070309020205020404" pitchFamily="49" charset="0"/>
              </a:rPr>
              <a:t>	SELECT RAND(); - 0.173808327956812</a:t>
            </a:r>
          </a:p>
        </p:txBody>
      </p:sp>
    </p:spTree>
    <p:extLst>
      <p:ext uri="{BB962C8B-B14F-4D97-AF65-F5344CB8AC3E}">
        <p14:creationId xmlns:p14="http://schemas.microsoft.com/office/powerpoint/2010/main" val="17187091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D8FF6E6-E1DE-6304-5011-7D1FCE233FE4}"/>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6" name="TextBox 5">
            <a:extLst>
              <a:ext uri="{FF2B5EF4-FFF2-40B4-BE49-F238E27FC236}">
                <a16:creationId xmlns:a16="http://schemas.microsoft.com/office/drawing/2014/main" id="{6DE7A80D-EA7B-75B7-ED83-13BBDDEC8F3A}"/>
              </a:ext>
            </a:extLst>
          </p:cNvPr>
          <p:cNvSpPr txBox="1"/>
          <p:nvPr/>
        </p:nvSpPr>
        <p:spPr>
          <a:xfrm>
            <a:off x="231057" y="855406"/>
            <a:ext cx="11675807"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CASE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перевіряє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істинність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набору умов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залежно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перевірки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той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чи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набуває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наступної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1F147274-8B8B-DDF8-3622-12D40D8D483F}"/>
              </a:ext>
            </a:extLst>
          </p:cNvPr>
          <p:cNvSpPr>
            <a:spLocks noChangeArrowheads="1"/>
          </p:cNvSpPr>
          <p:nvPr/>
        </p:nvSpPr>
        <p:spPr bwMode="auto">
          <a:xfrm>
            <a:off x="353962" y="1818533"/>
            <a:ext cx="11906864"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FF1493"/>
                </a:solidFill>
                <a:effectLst/>
                <a:latin typeface="Courier New" panose="02070309020205020404" pitchFamily="49" charset="0"/>
                <a:cs typeface="Courier New" panose="02070309020205020404" pitchFamily="49" charset="0"/>
              </a:rPr>
              <a:t>CASE</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умова_1 THEN результат_1</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умова_2 THEN результат_2</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умова_N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результат_N</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альтернативний_результат</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END</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CEDD1729-8B4A-067B-3006-00756CF511B0}"/>
              </a:ext>
            </a:extLst>
          </p:cNvPr>
          <p:cNvSpPr txBox="1"/>
          <p:nvPr/>
        </p:nvSpPr>
        <p:spPr>
          <a:xfrm>
            <a:off x="231057" y="3356715"/>
            <a:ext cx="9070259"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Візьмемо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прикладу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Products:</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59C51221-3F48-0207-7197-093DBF69E57C}"/>
              </a:ext>
            </a:extLst>
          </p:cNvPr>
          <p:cNvSpPr>
            <a:spLocks noChangeArrowheads="1"/>
          </p:cNvSpPr>
          <p:nvPr/>
        </p:nvSpPr>
        <p:spPr bwMode="auto">
          <a:xfrm>
            <a:off x="353962" y="3818380"/>
            <a:ext cx="1196094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 AUTO_INCREMENT PRIMARY KEY,</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VARCHAR(30)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 DEFAULT 0,</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DECIMAL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02215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40673F-C60B-90C5-CD98-7184F0632EB7}"/>
              </a:ext>
            </a:extLst>
          </p:cNvPr>
          <p:cNvSpPr txBox="1"/>
          <p:nvPr/>
        </p:nvSpPr>
        <p:spPr>
          <a:xfrm>
            <a:off x="167148" y="855406"/>
            <a:ext cx="9360310"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запит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цієї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CASE:</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090F30BE-27B8-7554-4507-0D1CEC6AAC3A}"/>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8" name="Rectangle 2">
            <a:extLst>
              <a:ext uri="{FF2B5EF4-FFF2-40B4-BE49-F238E27FC236}">
                <a16:creationId xmlns:a16="http://schemas.microsoft.com/office/drawing/2014/main" id="{DBE20D3A-4081-05DD-1E4F-66FC047663CD}"/>
              </a:ext>
            </a:extLst>
          </p:cNvPr>
          <p:cNvSpPr>
            <a:spLocks noChangeArrowheads="1"/>
          </p:cNvSpPr>
          <p:nvPr/>
        </p:nvSpPr>
        <p:spPr bwMode="auto">
          <a:xfrm>
            <a:off x="344129" y="1317071"/>
            <a:ext cx="11847871"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FF1493"/>
                </a:solidFill>
                <a:effectLst/>
                <a:latin typeface="Courier New" panose="02070309020205020404" pitchFamily="49" charset="0"/>
                <a:cs typeface="Courier New" panose="02070309020205020404" pitchFamily="49" charset="0"/>
              </a:rPr>
              <a:t>CASE</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1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 'Товар закінчився'</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2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 'Мало товару'</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3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 'Є в наявності'</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'Багато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товара</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END AS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Category</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pic>
        <p:nvPicPr>
          <p:cNvPr id="10" name="Рисунок 9">
            <a:extLst>
              <a:ext uri="{FF2B5EF4-FFF2-40B4-BE49-F238E27FC236}">
                <a16:creationId xmlns:a16="http://schemas.microsoft.com/office/drawing/2014/main" id="{58E4697B-4601-E3EB-9136-F444EB0F0470}"/>
              </a:ext>
            </a:extLst>
          </p:cNvPr>
          <p:cNvPicPr>
            <a:picLocks noChangeAspect="1"/>
          </p:cNvPicPr>
          <p:nvPr/>
        </p:nvPicPr>
        <p:blipFill>
          <a:blip r:embed="rId2"/>
          <a:stretch>
            <a:fillRect/>
          </a:stretch>
        </p:blipFill>
        <p:spPr>
          <a:xfrm>
            <a:off x="6268064" y="1710811"/>
            <a:ext cx="4171950" cy="4448175"/>
          </a:xfrm>
          <a:prstGeom prst="rect">
            <a:avLst/>
          </a:prstGeom>
        </p:spPr>
      </p:pic>
    </p:spTree>
    <p:extLst>
      <p:ext uri="{BB962C8B-B14F-4D97-AF65-F5344CB8AC3E}">
        <p14:creationId xmlns:p14="http://schemas.microsoft.com/office/powerpoint/2010/main" val="28343455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20375F-79D3-FD06-3F92-0B2E22B74D3B}"/>
              </a:ext>
            </a:extLst>
          </p:cNvPr>
          <p:cNvSpPr txBox="1"/>
          <p:nvPr/>
        </p:nvSpPr>
        <p:spPr>
          <a:xfrm>
            <a:off x="245806" y="855406"/>
            <a:ext cx="11552904"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IF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залежно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умовного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двох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Загальна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форма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виглядає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FCC27D35-E55C-A5AA-8F5C-2538FB4DF73F}"/>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8" name="TextBox 7">
            <a:extLst>
              <a:ext uri="{FF2B5EF4-FFF2-40B4-BE49-F238E27FC236}">
                <a16:creationId xmlns:a16="http://schemas.microsoft.com/office/drawing/2014/main" id="{1C4B3B4C-EB26-9916-C209-5129E1D5F36E}"/>
              </a:ext>
            </a:extLst>
          </p:cNvPr>
          <p:cNvSpPr txBox="1"/>
          <p:nvPr/>
        </p:nvSpPr>
        <p:spPr>
          <a:xfrm>
            <a:off x="245806" y="1806365"/>
            <a:ext cx="6282812" cy="369332"/>
          </a:xfrm>
          <a:prstGeom prst="rect">
            <a:avLst/>
          </a:prstGeom>
          <a:noFill/>
        </p:spPr>
        <p:txBody>
          <a:bodyPr wrap="square">
            <a:spAutoFit/>
          </a:bodyPr>
          <a:lstStyle/>
          <a:p>
            <a:r>
              <a:rPr lang="ru-RU" b="0" i="0" dirty="0">
                <a:solidFill>
                  <a:srgbClr val="000000"/>
                </a:solidFill>
                <a:effectLst/>
                <a:highlight>
                  <a:srgbClr val="C0C0C0"/>
                </a:highlight>
                <a:latin typeface="Courier New" panose="02070309020205020404" pitchFamily="49" charset="0"/>
                <a:cs typeface="Courier New" panose="02070309020205020404" pitchFamily="49" charset="0"/>
              </a:rPr>
              <a:t>IF(</a:t>
            </a:r>
            <a:r>
              <a:rPr lang="ru-RU" b="0" i="0" dirty="0" err="1">
                <a:solidFill>
                  <a:srgbClr val="000000"/>
                </a:solidFill>
                <a:effectLst/>
                <a:highlight>
                  <a:srgbClr val="C0C0C0"/>
                </a:highlight>
                <a:latin typeface="Courier New" panose="02070309020205020404" pitchFamily="49" charset="0"/>
                <a:cs typeface="Courier New" panose="02070309020205020404" pitchFamily="49" charset="0"/>
              </a:rPr>
              <a:t>умова</a:t>
            </a:r>
            <a:r>
              <a:rPr lang="ru-RU" b="0" i="0" dirty="0">
                <a:solidFill>
                  <a:srgbClr val="000000"/>
                </a:solidFill>
                <a:effectLst/>
                <a:highlight>
                  <a:srgbClr val="C0C0C0"/>
                </a:highlight>
                <a:latin typeface="Courier New" panose="02070309020205020404" pitchFamily="49" charset="0"/>
                <a:cs typeface="Courier New" panose="02070309020205020404" pitchFamily="49" charset="0"/>
              </a:rPr>
              <a:t>, значення_1, значення_2)</a:t>
            </a:r>
            <a:endParaRPr lang="uk-UA" dirty="0">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EB177093-E47A-D90F-B8BA-7440F1B01DE2}"/>
              </a:ext>
            </a:extLst>
          </p:cNvPr>
          <p:cNvSpPr txBox="1"/>
          <p:nvPr/>
        </p:nvSpPr>
        <p:spPr>
          <a:xfrm>
            <a:off x="245806" y="2175697"/>
            <a:ext cx="11552904"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перший параметр,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вірно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перше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інакше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друге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graphicFrame>
        <p:nvGraphicFramePr>
          <p:cNvPr id="11" name="Таблица 10">
            <a:extLst>
              <a:ext uri="{FF2B5EF4-FFF2-40B4-BE49-F238E27FC236}">
                <a16:creationId xmlns:a16="http://schemas.microsoft.com/office/drawing/2014/main" id="{1F1C0151-60A1-4AD7-C076-13720137B11C}"/>
              </a:ext>
            </a:extLst>
          </p:cNvPr>
          <p:cNvGraphicFramePr>
            <a:graphicFrameLocks noGrp="1"/>
          </p:cNvGraphicFramePr>
          <p:nvPr>
            <p:extLst>
              <p:ext uri="{D42A27DB-BD31-4B8C-83A1-F6EECF244321}">
                <p14:modId xmlns:p14="http://schemas.microsoft.com/office/powerpoint/2010/main" val="3818325532"/>
              </p:ext>
            </p:extLst>
          </p:nvPr>
        </p:nvGraphicFramePr>
        <p:xfrm>
          <a:off x="347745" y="3084508"/>
          <a:ext cx="7524278" cy="822960"/>
        </p:xfrm>
        <a:graphic>
          <a:graphicData uri="http://schemas.openxmlformats.org/drawingml/2006/table">
            <a:tbl>
              <a:tblPr/>
              <a:tblGrid>
                <a:gridCol w="7524278">
                  <a:extLst>
                    <a:ext uri="{9D8B030D-6E8A-4147-A177-3AD203B41FA5}">
                      <a16:colId xmlns:a16="http://schemas.microsoft.com/office/drawing/2014/main" val="3557361995"/>
                    </a:ext>
                  </a:extLst>
                </a:gridCol>
              </a:tblGrid>
              <a:tr h="0">
                <a:tc>
                  <a:txBody>
                    <a:bodyPr/>
                    <a:lstStyle/>
                    <a:p>
                      <a:pPr algn="l" fontAlgn="base"/>
                      <a:r>
                        <a:rPr lang="en-US" b="0" i="0" dirty="0">
                          <a:effectLst/>
                          <a:highlight>
                            <a:srgbClr val="C0C0C0"/>
                          </a:highlight>
                          <a:latin typeface="Courier New" panose="02070309020205020404" pitchFamily="49" charset="0"/>
                          <a:cs typeface="Courier New" panose="02070309020205020404" pitchFamily="49" charset="0"/>
                        </a:rPr>
                        <a:t>SELECT ProductName, Manufacturer,</a:t>
                      </a:r>
                    </a:p>
                    <a:p>
                      <a:pPr algn="l" fontAlgn="base"/>
                      <a:r>
                        <a:rPr lang="en-US" b="0" i="0" dirty="0">
                          <a:effectLst/>
                          <a:highlight>
                            <a:srgbClr val="C0C0C0"/>
                          </a:highlight>
                          <a:latin typeface="Courier New" panose="02070309020205020404" pitchFamily="49" charset="0"/>
                          <a:cs typeface="Courier New" panose="02070309020205020404" pitchFamily="49" charset="0"/>
                        </a:rPr>
                        <a:t>    IF(</a:t>
                      </a:r>
                      <a:r>
                        <a:rPr lang="en-US" b="0" i="0" dirty="0" err="1">
                          <a:effectLst/>
                          <a:highlight>
                            <a:srgbClr val="C0C0C0"/>
                          </a:highlight>
                          <a:latin typeface="Courier New" panose="02070309020205020404" pitchFamily="49" charset="0"/>
                          <a:cs typeface="Courier New" panose="02070309020205020404" pitchFamily="49" charset="0"/>
                        </a:rPr>
                        <a:t>ProductCount</a:t>
                      </a:r>
                      <a:r>
                        <a:rPr lang="en-US" b="0" i="0" dirty="0">
                          <a:effectLst/>
                          <a:highlight>
                            <a:srgbClr val="C0C0C0"/>
                          </a:highlight>
                          <a:latin typeface="Courier New" panose="02070309020205020404" pitchFamily="49" charset="0"/>
                          <a:cs typeface="Courier New" panose="02070309020205020404" pitchFamily="49" charset="0"/>
                        </a:rPr>
                        <a:t> &gt; 3, '</a:t>
                      </a:r>
                      <a:r>
                        <a:rPr lang="uk-UA" b="0" i="0" dirty="0" err="1">
                          <a:effectLst/>
                          <a:highlight>
                            <a:srgbClr val="C0C0C0"/>
                          </a:highlight>
                          <a:latin typeface="Courier New" panose="02070309020205020404" pitchFamily="49" charset="0"/>
                          <a:cs typeface="Courier New" panose="02070309020205020404" pitchFamily="49" charset="0"/>
                        </a:rPr>
                        <a:t>Много</a:t>
                      </a:r>
                      <a:r>
                        <a:rPr lang="uk-UA" b="0" i="0" dirty="0">
                          <a:effectLst/>
                          <a:highlight>
                            <a:srgbClr val="C0C0C0"/>
                          </a:highlight>
                          <a:latin typeface="Courier New" panose="02070309020205020404" pitchFamily="49" charset="0"/>
                          <a:cs typeface="Courier New" panose="02070309020205020404" pitchFamily="49" charset="0"/>
                        </a:rPr>
                        <a:t> </a:t>
                      </a:r>
                      <a:r>
                        <a:rPr lang="uk-UA" b="0" i="0" dirty="0" err="1">
                          <a:effectLst/>
                          <a:highlight>
                            <a:srgbClr val="C0C0C0"/>
                          </a:highlight>
                          <a:latin typeface="Courier New" panose="02070309020205020404" pitchFamily="49" charset="0"/>
                          <a:cs typeface="Courier New" panose="02070309020205020404" pitchFamily="49" charset="0"/>
                        </a:rPr>
                        <a:t>товара</a:t>
                      </a:r>
                      <a:r>
                        <a:rPr lang="uk-UA" b="0" i="0" dirty="0">
                          <a:effectLst/>
                          <a:highlight>
                            <a:srgbClr val="C0C0C0"/>
                          </a:highlight>
                          <a:latin typeface="Courier New" panose="02070309020205020404" pitchFamily="49" charset="0"/>
                          <a:cs typeface="Courier New" panose="02070309020205020404" pitchFamily="49" charset="0"/>
                        </a:rPr>
                        <a:t>', 'Мало </a:t>
                      </a:r>
                      <a:r>
                        <a:rPr lang="uk-UA" b="0" i="0" dirty="0" err="1">
                          <a:effectLst/>
                          <a:highlight>
                            <a:srgbClr val="C0C0C0"/>
                          </a:highlight>
                          <a:latin typeface="Courier New" panose="02070309020205020404" pitchFamily="49" charset="0"/>
                          <a:cs typeface="Courier New" panose="02070309020205020404" pitchFamily="49" charset="0"/>
                        </a:rPr>
                        <a:t>товара</a:t>
                      </a:r>
                      <a:r>
                        <a:rPr lang="uk-UA" b="0" i="0" dirty="0">
                          <a:effectLst/>
                          <a:highlight>
                            <a:srgbClr val="C0C0C0"/>
                          </a:highlight>
                          <a:latin typeface="Courier New" panose="02070309020205020404" pitchFamily="49" charset="0"/>
                          <a:cs typeface="Courier New" panose="02070309020205020404" pitchFamily="49" charset="0"/>
                        </a:rPr>
                        <a:t>')</a:t>
                      </a:r>
                    </a:p>
                    <a:p>
                      <a:pPr algn="l" fontAlgn="base"/>
                      <a:r>
                        <a:rPr lang="en-US" b="0" i="0" dirty="0">
                          <a:effectLst/>
                          <a:highlight>
                            <a:srgbClr val="C0C0C0"/>
                          </a:highlight>
                          <a:latin typeface="Courier New" panose="02070309020205020404" pitchFamily="49" charset="0"/>
                          <a:cs typeface="Courier New" panose="02070309020205020404" pitchFamily="49" charset="0"/>
                        </a:rPr>
                        <a:t>FROM Products;</a:t>
                      </a:r>
                    </a:p>
                  </a:txBody>
                  <a:tcPr marL="0" marR="0" marT="0" marB="0" anchor="ctr">
                    <a:lnL>
                      <a:noFill/>
                    </a:lnL>
                    <a:lnR>
                      <a:noFill/>
                    </a:lnR>
                    <a:lnT>
                      <a:noFill/>
                    </a:lnT>
                    <a:lnB>
                      <a:noFill/>
                    </a:lnB>
                    <a:noFill/>
                  </a:tcPr>
                </a:tc>
                <a:extLst>
                  <a:ext uri="{0D108BD9-81ED-4DB2-BD59-A6C34878D82A}">
                    <a16:rowId xmlns:a16="http://schemas.microsoft.com/office/drawing/2014/main" val="3227738258"/>
                  </a:ext>
                </a:extLst>
              </a:tr>
            </a:tbl>
          </a:graphicData>
        </a:graphic>
      </p:graphicFrame>
      <p:sp>
        <p:nvSpPr>
          <p:cNvPr id="12" name="Rectangle 2">
            <a:extLst>
              <a:ext uri="{FF2B5EF4-FFF2-40B4-BE49-F238E27FC236}">
                <a16:creationId xmlns:a16="http://schemas.microsoft.com/office/drawing/2014/main" id="{95A14377-9901-6FE2-9FCD-EB0D5A1B5F51}"/>
              </a:ext>
            </a:extLst>
          </p:cNvPr>
          <p:cNvSpPr>
            <a:spLocks noChangeArrowheads="1"/>
          </p:cNvSpPr>
          <p:nvPr/>
        </p:nvSpPr>
        <p:spPr bwMode="auto">
          <a:xfrm>
            <a:off x="2333625" y="3589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uk-UA" altLang="uk-UA" sz="1800" b="0" i="0" u="none" strike="noStrike" cap="none" normalizeH="0" baseline="0">
                <a:ln>
                  <a:noFill/>
                </a:ln>
                <a:solidFill>
                  <a:schemeClr val="tx1"/>
                </a:solidFill>
                <a:effectLst/>
                <a:latin typeface="Arial" panose="020B0604020202020204" pitchFamily="34" charset="0"/>
              </a:rPr>
            </a:br>
            <a:endParaRPr kumimoji="0" lang="uk-UA" altLang="uk-UA" sz="1800" b="0" i="0" u="none" strike="noStrike" cap="none" normalizeH="0" baseline="0">
              <a:ln>
                <a:noFill/>
              </a:ln>
              <a:solidFill>
                <a:schemeClr val="tx1"/>
              </a:solidFill>
              <a:effectLst/>
              <a:latin typeface="Arial" panose="020B0604020202020204" pitchFamily="34" charset="0"/>
            </a:endParaRPr>
          </a:p>
        </p:txBody>
      </p:sp>
      <p:pic>
        <p:nvPicPr>
          <p:cNvPr id="14" name="Рисунок 13">
            <a:extLst>
              <a:ext uri="{FF2B5EF4-FFF2-40B4-BE49-F238E27FC236}">
                <a16:creationId xmlns:a16="http://schemas.microsoft.com/office/drawing/2014/main" id="{6104DD3F-E178-7D7C-1EFF-B0A3EEA0E197}"/>
              </a:ext>
            </a:extLst>
          </p:cNvPr>
          <p:cNvPicPr>
            <a:picLocks noChangeAspect="1"/>
          </p:cNvPicPr>
          <p:nvPr/>
        </p:nvPicPr>
        <p:blipFill>
          <a:blip r:embed="rId2"/>
          <a:stretch>
            <a:fillRect/>
          </a:stretch>
        </p:blipFill>
        <p:spPr>
          <a:xfrm>
            <a:off x="4378503" y="3907468"/>
            <a:ext cx="4300230" cy="2536033"/>
          </a:xfrm>
          <a:prstGeom prst="rect">
            <a:avLst/>
          </a:prstGeom>
        </p:spPr>
      </p:pic>
    </p:spTree>
    <p:extLst>
      <p:ext uri="{BB962C8B-B14F-4D97-AF65-F5344CB8AC3E}">
        <p14:creationId xmlns:p14="http://schemas.microsoft.com/office/powerpoint/2010/main" val="20774114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1EF195E-223E-D97D-0810-26C10734DB9A}"/>
              </a:ext>
            </a:extLst>
          </p:cNvPr>
          <p:cNvSpPr txBox="1"/>
          <p:nvPr/>
        </p:nvSpPr>
        <p:spPr>
          <a:xfrm>
            <a:off x="196645" y="855406"/>
            <a:ext cx="11641394"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Функція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IFNULL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перевіряє значення певного виразу. Якщо воно дорівнює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NULL,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то функція повертає значення, яке передається як другий параметр:</a:t>
            </a:r>
            <a:endParaRPr lang="uk-UA" sz="2400" dirty="0">
              <a:latin typeface="Times New Roman" panose="02020603050405020304" pitchFamily="18" charset="0"/>
              <a:cs typeface="Times New Roman" panose="02020603050405020304" pitchFamily="18" charset="0"/>
            </a:endParaRPr>
          </a:p>
        </p:txBody>
      </p:sp>
      <p:sp>
        <p:nvSpPr>
          <p:cNvPr id="8" name="Заголовок 1">
            <a:extLst>
              <a:ext uri="{FF2B5EF4-FFF2-40B4-BE49-F238E27FC236}">
                <a16:creationId xmlns:a16="http://schemas.microsoft.com/office/drawing/2014/main" id="{D4F219F7-3AA2-29A3-9185-ABF851F5C512}"/>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10" name="TextBox 9">
            <a:extLst>
              <a:ext uri="{FF2B5EF4-FFF2-40B4-BE49-F238E27FC236}">
                <a16:creationId xmlns:a16="http://schemas.microsoft.com/office/drawing/2014/main" id="{7ECB86E6-E2CB-B3AB-E105-418FD38BAC76}"/>
              </a:ext>
            </a:extLst>
          </p:cNvPr>
          <p:cNvSpPr txBox="1"/>
          <p:nvPr/>
        </p:nvSpPr>
        <p:spPr>
          <a:xfrm>
            <a:off x="196645" y="1710811"/>
            <a:ext cx="6282812" cy="369332"/>
          </a:xfrm>
          <a:prstGeom prst="rect">
            <a:avLst/>
          </a:prstGeom>
          <a:noFill/>
        </p:spPr>
        <p:txBody>
          <a:bodyPr wrap="square">
            <a:spAutoFit/>
          </a:bodyPr>
          <a:lstStyle/>
          <a:p>
            <a:r>
              <a:rPr lang="en-US" b="0" i="0" dirty="0">
                <a:solidFill>
                  <a:srgbClr val="000000"/>
                </a:solidFill>
                <a:effectLst/>
                <a:highlight>
                  <a:srgbClr val="F5F5FA"/>
                </a:highlight>
                <a:latin typeface="SFMono-Regular"/>
              </a:rPr>
              <a:t>IFNULL(</a:t>
            </a:r>
            <a:r>
              <a:rPr lang="uk-UA" b="0" i="0" dirty="0">
                <a:solidFill>
                  <a:srgbClr val="000000"/>
                </a:solidFill>
                <a:effectLst/>
                <a:highlight>
                  <a:srgbClr val="F5F5FA"/>
                </a:highlight>
                <a:latin typeface="SFMono-Regular"/>
              </a:rPr>
              <a:t>вираз, значення)</a:t>
            </a:r>
            <a:endParaRPr lang="uk-UA" dirty="0"/>
          </a:p>
        </p:txBody>
      </p:sp>
      <p:sp>
        <p:nvSpPr>
          <p:cNvPr id="12" name="TextBox 11">
            <a:extLst>
              <a:ext uri="{FF2B5EF4-FFF2-40B4-BE49-F238E27FC236}">
                <a16:creationId xmlns:a16="http://schemas.microsoft.com/office/drawing/2014/main" id="{6894B45F-59CF-AE71-721F-6A7A76EC9B25}"/>
              </a:ext>
            </a:extLst>
          </p:cNvPr>
          <p:cNvSpPr txBox="1"/>
          <p:nvPr/>
        </p:nvSpPr>
        <p:spPr>
          <a:xfrm>
            <a:off x="196645" y="2046180"/>
            <a:ext cx="6282812"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візьмемо таку таблицю</a:t>
            </a:r>
          </a:p>
        </p:txBody>
      </p:sp>
      <p:sp>
        <p:nvSpPr>
          <p:cNvPr id="13" name="Rectangle 2">
            <a:extLst>
              <a:ext uri="{FF2B5EF4-FFF2-40B4-BE49-F238E27FC236}">
                <a16:creationId xmlns:a16="http://schemas.microsoft.com/office/drawing/2014/main" id="{006718B2-597A-1AAD-795A-8A40EF6F26FD}"/>
              </a:ext>
            </a:extLst>
          </p:cNvPr>
          <p:cNvSpPr>
            <a:spLocks noChangeArrowheads="1"/>
          </p:cNvSpPr>
          <p:nvPr/>
        </p:nvSpPr>
        <p:spPr bwMode="auto">
          <a:xfrm>
            <a:off x="314633" y="2412947"/>
            <a:ext cx="115234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Clients</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 AUTO_INCREMENT PRIMARY KEY,</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Phone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Email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INSERT INTO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Phone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Email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VALUES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Tom</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Smith</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'+36436734',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Bob</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Simpson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ECF07BF1-C7D7-7F47-0407-FEDD415D8F74}"/>
              </a:ext>
            </a:extLst>
          </p:cNvPr>
          <p:cNvSpPr txBox="1"/>
          <p:nvPr/>
        </p:nvSpPr>
        <p:spPr>
          <a:xfrm>
            <a:off x="196645" y="5068535"/>
            <a:ext cx="8544232"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IFNULL:</a:t>
            </a:r>
            <a:endParaRPr lang="uk-UA" sz="2400" dirty="0">
              <a:latin typeface="Times New Roman" panose="02020603050405020304" pitchFamily="18" charset="0"/>
              <a:cs typeface="Times New Roman" panose="02020603050405020304" pitchFamily="18" charset="0"/>
            </a:endParaRPr>
          </a:p>
        </p:txBody>
      </p:sp>
      <p:sp>
        <p:nvSpPr>
          <p:cNvPr id="16" name="Rectangle 3">
            <a:extLst>
              <a:ext uri="{FF2B5EF4-FFF2-40B4-BE49-F238E27FC236}">
                <a16:creationId xmlns:a16="http://schemas.microsoft.com/office/drawing/2014/main" id="{68E855F9-9982-D3D8-DA0C-5A817311E966}"/>
              </a:ext>
            </a:extLst>
          </p:cNvPr>
          <p:cNvSpPr>
            <a:spLocks noChangeArrowheads="1"/>
          </p:cNvSpPr>
          <p:nvPr/>
        </p:nvSpPr>
        <p:spPr bwMode="auto">
          <a:xfrm>
            <a:off x="314633" y="5530200"/>
            <a:ext cx="1227065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IFNULL(</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Phone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'не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определено</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Phone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IFNULL(</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Email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неизвестно</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Email</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pic>
        <p:nvPicPr>
          <p:cNvPr id="18" name="Рисунок 17">
            <a:extLst>
              <a:ext uri="{FF2B5EF4-FFF2-40B4-BE49-F238E27FC236}">
                <a16:creationId xmlns:a16="http://schemas.microsoft.com/office/drawing/2014/main" id="{9DEEDE44-D341-2353-7152-4808A2AF0A3A}"/>
              </a:ext>
            </a:extLst>
          </p:cNvPr>
          <p:cNvPicPr>
            <a:picLocks noChangeAspect="1"/>
          </p:cNvPicPr>
          <p:nvPr/>
        </p:nvPicPr>
        <p:blipFill>
          <a:blip r:embed="rId2"/>
          <a:stretch>
            <a:fillRect/>
          </a:stretch>
        </p:blipFill>
        <p:spPr>
          <a:xfrm>
            <a:off x="7509541" y="4279622"/>
            <a:ext cx="4485814" cy="2170829"/>
          </a:xfrm>
          <a:prstGeom prst="rect">
            <a:avLst/>
          </a:prstGeom>
        </p:spPr>
      </p:pic>
    </p:spTree>
    <p:extLst>
      <p:ext uri="{BB962C8B-B14F-4D97-AF65-F5344CB8AC3E}">
        <p14:creationId xmlns:p14="http://schemas.microsoft.com/office/powerpoint/2010/main" val="33843924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511E9E0-C7E2-2302-B900-0BCA99A3DC38}"/>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6" name="TextBox 5">
            <a:extLst>
              <a:ext uri="{FF2B5EF4-FFF2-40B4-BE49-F238E27FC236}">
                <a16:creationId xmlns:a16="http://schemas.microsoft.com/office/drawing/2014/main" id="{5B8A908C-60DC-6235-807E-361573169EA7}"/>
              </a:ext>
            </a:extLst>
          </p:cNvPr>
          <p:cNvSpPr txBox="1"/>
          <p:nvPr/>
        </p:nvSpPr>
        <p:spPr>
          <a:xfrm>
            <a:off x="309715" y="855406"/>
            <a:ext cx="11321845"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COALESCE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приймає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список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перше з них, яке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дорівнює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E6BF6E0-C766-8BFC-31BD-04FB9CE1D780}"/>
              </a:ext>
            </a:extLst>
          </p:cNvPr>
          <p:cNvSpPr>
            <a:spLocks noChangeArrowheads="1"/>
          </p:cNvSpPr>
          <p:nvPr/>
        </p:nvSpPr>
        <p:spPr bwMode="auto">
          <a:xfrm>
            <a:off x="309715" y="1684207"/>
            <a:ext cx="39738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COALESCE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(вираз_1, вираз_2,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вираз_N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952BC31A-9269-3A7C-2ED5-F53E9A876915}"/>
              </a:ext>
            </a:extLst>
          </p:cNvPr>
          <p:cNvSpPr txBox="1"/>
          <p:nvPr/>
        </p:nvSpPr>
        <p:spPr>
          <a:xfrm>
            <a:off x="309715" y="1981651"/>
            <a:ext cx="11321845"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Clients</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користувачів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в контактах у них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телефон,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електронну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адресу,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вони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рівні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72795CBD-A57F-D74A-1CDF-2ADF874DD92A}"/>
              </a:ext>
            </a:extLst>
          </p:cNvPr>
          <p:cNvSpPr>
            <a:spLocks noChangeArrowheads="1"/>
          </p:cNvSpPr>
          <p:nvPr/>
        </p:nvSpPr>
        <p:spPr bwMode="auto">
          <a:xfrm>
            <a:off x="309715" y="2800083"/>
            <a:ext cx="63366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FirstName, LastName,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COALESCE</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(Phone, Email, 'не определено') AS Contacts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Clients;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CA11B9C1-BBFA-34BA-D8DC-26BB33614661}"/>
              </a:ext>
            </a:extLst>
          </p:cNvPr>
          <p:cNvSpPr txBox="1"/>
          <p:nvPr/>
        </p:nvSpPr>
        <p:spPr>
          <a:xfrm>
            <a:off x="309715" y="3532758"/>
            <a:ext cx="11321845"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Тобто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телефон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він</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електронна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адреса.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й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електронна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адреса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рядок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8653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67BD8A-2EFF-74AF-1DB2-5FDF4D31ED1B}"/>
              </a:ext>
            </a:extLst>
          </p:cNvPr>
          <p:cNvSpPr>
            <a:spLocks noGrp="1"/>
          </p:cNvSpPr>
          <p:nvPr>
            <p:ph type="title"/>
          </p:nvPr>
        </p:nvSpPr>
        <p:spPr>
          <a:xfrm>
            <a:off x="0" y="0"/>
            <a:ext cx="12192000" cy="681037"/>
          </a:xfrm>
        </p:spPr>
        <p:txBody>
          <a:bodyPr>
            <a:normAutofit/>
          </a:bodyPr>
          <a:lstStyle/>
          <a:p>
            <a:pPr algn="ctr"/>
            <a:r>
              <a:rPr lang="uk-UA" sz="40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Виконання команд. Метод </a:t>
            </a:r>
            <a:r>
              <a:rPr lang="en-US" sz="4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executeUpdate</a:t>
            </a:r>
            <a:endParaRPr lang="uk-UA"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5791141-4BBB-F9BF-2D76-DEDB3E0C4B75}"/>
              </a:ext>
            </a:extLst>
          </p:cNvPr>
          <p:cNvSpPr txBox="1"/>
          <p:nvPr/>
        </p:nvSpPr>
        <p:spPr>
          <a:xfrm>
            <a:off x="216309" y="681037"/>
            <a:ext cx="11651225" cy="1569660"/>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взаємодії з базою даних програма відправляє серверу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MySQL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команди мовою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SQL.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Щоб виконати команду, спочатку необхідно створити об'єкт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Statement.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endParaRPr lang="uk-UA" sz="2400" dirty="0">
              <a:solidFill>
                <a:srgbClr val="252525"/>
              </a:solidFill>
              <a:highlight>
                <a:srgbClr val="FFFFFF"/>
              </a:highlight>
              <a:latin typeface="Times New Roman" panose="02020603050405020304" pitchFamily="18" charset="0"/>
              <a:cs typeface="Times New Roman" panose="02020603050405020304" pitchFamily="18" charset="0"/>
            </a:endParaRPr>
          </a:p>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створення об'єкта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Connection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викликається метод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createStatement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F523720-F88B-46C6-B25D-78B72EDF563A}"/>
              </a:ext>
            </a:extLst>
          </p:cNvPr>
          <p:cNvSpPr txBox="1"/>
          <p:nvPr/>
        </p:nvSpPr>
        <p:spPr>
          <a:xfrm>
            <a:off x="216309" y="2250697"/>
            <a:ext cx="6096000" cy="307777"/>
          </a:xfrm>
          <a:prstGeom prst="rect">
            <a:avLst/>
          </a:prstGeom>
          <a:noFill/>
        </p:spPr>
        <p:txBody>
          <a:bodyPr wrap="square">
            <a:spAutoFit/>
          </a:bodyPr>
          <a:lstStyle/>
          <a:p>
            <a:r>
              <a:rPr lang="en-US" sz="1400" b="0" i="0" dirty="0">
                <a:solidFill>
                  <a:srgbClr val="000000"/>
                </a:solidFill>
                <a:effectLst/>
                <a:highlight>
                  <a:srgbClr val="C0C0C0"/>
                </a:highlight>
                <a:latin typeface="Courier New" panose="02070309020205020404" pitchFamily="49" charset="0"/>
                <a:cs typeface="Courier New" panose="02070309020205020404" pitchFamily="49" charset="0"/>
              </a:rPr>
              <a:t>Statement </a:t>
            </a:r>
            <a:r>
              <a:rPr lang="en-US" sz="1400" b="0" i="0" dirty="0" err="1">
                <a:solidFill>
                  <a:srgbClr val="000000"/>
                </a:solidFill>
                <a:effectLst/>
                <a:highlight>
                  <a:srgbClr val="C0C0C0"/>
                </a:highlight>
                <a:latin typeface="Courier New" panose="02070309020205020404" pitchFamily="49" charset="0"/>
                <a:cs typeface="Courier New" panose="02070309020205020404" pitchFamily="49" charset="0"/>
              </a:rPr>
              <a:t>statement</a:t>
            </a:r>
            <a:r>
              <a:rPr lang="en-US" sz="1400" b="0" i="0" dirty="0">
                <a:solidFill>
                  <a:srgbClr val="000000"/>
                </a:solidFill>
                <a:effectLst/>
                <a:highlight>
                  <a:srgbClr val="C0C0C0"/>
                </a:highlight>
                <a:latin typeface="Courier New" panose="02070309020205020404" pitchFamily="49" charset="0"/>
                <a:cs typeface="Courier New" panose="02070309020205020404" pitchFamily="49" charset="0"/>
              </a:rPr>
              <a:t> = </a:t>
            </a:r>
            <a:r>
              <a:rPr lang="en-US" sz="1400" b="0" i="0" dirty="0" err="1">
                <a:solidFill>
                  <a:srgbClr val="000000"/>
                </a:solidFill>
                <a:effectLst/>
                <a:highlight>
                  <a:srgbClr val="C0C0C0"/>
                </a:highlight>
                <a:latin typeface="Courier New" panose="02070309020205020404" pitchFamily="49" charset="0"/>
                <a:cs typeface="Courier New" panose="02070309020205020404" pitchFamily="49" charset="0"/>
              </a:rPr>
              <a:t>conn.createStatement</a:t>
            </a:r>
            <a:r>
              <a:rPr lang="en-US" sz="1400" b="0" i="0" dirty="0">
                <a:solidFill>
                  <a:srgbClr val="000000"/>
                </a:solidFill>
                <a:effectLst/>
                <a:highlight>
                  <a:srgbClr val="C0C0C0"/>
                </a:highlight>
                <a:latin typeface="Courier New" panose="02070309020205020404" pitchFamily="49" charset="0"/>
                <a:cs typeface="Courier New" panose="02070309020205020404" pitchFamily="49" charset="0"/>
              </a:rPr>
              <a:t>();</a:t>
            </a:r>
            <a:endParaRPr lang="uk-UA" sz="1400" dirty="0">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6EEF4823-9643-297D-283C-2AC64797FC5C}"/>
              </a:ext>
            </a:extLst>
          </p:cNvPr>
          <p:cNvSpPr txBox="1"/>
          <p:nvPr/>
        </p:nvSpPr>
        <p:spPr>
          <a:xfrm>
            <a:off x="216308" y="2681095"/>
            <a:ext cx="11651225" cy="378565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Для виконання команд SQL у класі </a:t>
            </a:r>
            <a:r>
              <a:rPr lang="uk-UA" sz="2400" dirty="0" err="1">
                <a:latin typeface="Times New Roman" panose="02020603050405020304" pitchFamily="18" charset="0"/>
                <a:cs typeface="Times New Roman" panose="02020603050405020304" pitchFamily="18" charset="0"/>
              </a:rPr>
              <a:t>Statement</a:t>
            </a:r>
            <a:r>
              <a:rPr lang="uk-UA" sz="2400" dirty="0">
                <a:latin typeface="Times New Roman" panose="02020603050405020304" pitchFamily="18" charset="0"/>
                <a:cs typeface="Times New Roman" panose="02020603050405020304" pitchFamily="18" charset="0"/>
              </a:rPr>
              <a:t> визначено три методи: </a:t>
            </a:r>
          </a:p>
          <a:p>
            <a:pPr marL="342900" indent="-34290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executeUpdate</a:t>
            </a:r>
            <a:r>
              <a:rPr lang="uk-UA" sz="2400" dirty="0">
                <a:latin typeface="Times New Roman" panose="02020603050405020304" pitchFamily="18" charset="0"/>
                <a:cs typeface="Times New Roman" panose="02020603050405020304" pitchFamily="18" charset="0"/>
              </a:rPr>
              <a:t>: виконує такі команди, як INSERT, UPDATE, DELETE, CREATE TABLE, DROP TABLE. Як результат повертає кількість рядків, порушених операцією (наприклад, кількість доданих, змінених чи віддалених рядків), або 0, якщо жодна рядок не торкнута операцією або якщо команда не змінює вміст таблиці (наприклад, команда створення нової таблиці) </a:t>
            </a:r>
          </a:p>
          <a:p>
            <a:pPr marL="342900" indent="-34290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executeQuery</a:t>
            </a:r>
            <a:r>
              <a:rPr lang="uk-UA" sz="2400" dirty="0">
                <a:latin typeface="Times New Roman" panose="02020603050405020304" pitchFamily="18" charset="0"/>
                <a:cs typeface="Times New Roman" panose="02020603050405020304" pitchFamily="18" charset="0"/>
              </a:rPr>
              <a:t>: виконує команду SELECT. Повертає об'єкт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який містить результати запиту. </a:t>
            </a:r>
            <a:r>
              <a:rPr lang="uk-UA" sz="2400" dirty="0" err="1">
                <a:latin typeface="Times New Roman" panose="02020603050405020304" pitchFamily="18" charset="0"/>
                <a:cs typeface="Times New Roman" panose="02020603050405020304" pitchFamily="18" charset="0"/>
              </a:rPr>
              <a:t>execute</a:t>
            </a:r>
            <a:r>
              <a:rPr lang="uk-UA"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виконує будь-які команди та повертає значення </a:t>
            </a:r>
            <a:r>
              <a:rPr lang="uk-UA" sz="2400" dirty="0" err="1">
                <a:latin typeface="Times New Roman" panose="02020603050405020304" pitchFamily="18" charset="0"/>
                <a:cs typeface="Times New Roman" panose="02020603050405020304" pitchFamily="18" charset="0"/>
              </a:rPr>
              <a:t>boolean</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true</a:t>
            </a:r>
            <a:r>
              <a:rPr lang="uk-UA" sz="2400" dirty="0">
                <a:latin typeface="Times New Roman" panose="02020603050405020304" pitchFamily="18" charset="0"/>
                <a:cs typeface="Times New Roman" panose="02020603050405020304" pitchFamily="18" charset="0"/>
              </a:rPr>
              <a:t> - якщо команда повертає набір рядків (SELECT), інакше повертається </a:t>
            </a:r>
            <a:r>
              <a:rPr lang="uk-UA" sz="2400" dirty="0" err="1">
                <a:latin typeface="Times New Roman" panose="02020603050405020304" pitchFamily="18" charset="0"/>
                <a:cs typeface="Times New Roman" panose="02020603050405020304" pitchFamily="18" charset="0"/>
              </a:rPr>
              <a:t>false</a:t>
            </a:r>
            <a:r>
              <a:rPr lang="uk-UA"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99285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9074405-C2E7-36F3-AAE6-62516ED78E66}"/>
              </a:ext>
            </a:extLst>
          </p:cNvPr>
          <p:cNvSpPr txBox="1">
            <a:spLocks/>
          </p:cNvSpPr>
          <p:nvPr/>
        </p:nvSpPr>
        <p:spPr>
          <a:xfrm>
            <a:off x="0" y="0"/>
            <a:ext cx="12192000"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000" dirty="0">
                <a:solidFill>
                  <a:srgbClr val="252525"/>
                </a:solidFill>
                <a:highlight>
                  <a:srgbClr val="FFFFFF"/>
                </a:highlight>
                <a:latin typeface="Times New Roman" panose="02020603050405020304" pitchFamily="18" charset="0"/>
                <a:cs typeface="Times New Roman" panose="02020603050405020304" pitchFamily="18" charset="0"/>
              </a:rPr>
              <a:t>Виконання команд. Метод </a:t>
            </a:r>
            <a:r>
              <a:rPr lang="en-US" sz="4000" dirty="0" err="1">
                <a:solidFill>
                  <a:srgbClr val="252525"/>
                </a:solidFill>
                <a:highlight>
                  <a:srgbClr val="FFFFFF"/>
                </a:highlight>
                <a:latin typeface="Times New Roman" panose="02020603050405020304" pitchFamily="18" charset="0"/>
                <a:cs typeface="Times New Roman" panose="02020603050405020304" pitchFamily="18" charset="0"/>
              </a:rPr>
              <a:t>executeUpdate</a:t>
            </a:r>
            <a:endParaRPr lang="uk-UA"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0E3F258-A8C3-1010-4C2E-31CF0C26E833}"/>
              </a:ext>
            </a:extLst>
          </p:cNvPr>
          <p:cNvSpPr txBox="1"/>
          <p:nvPr/>
        </p:nvSpPr>
        <p:spPr>
          <a:xfrm>
            <a:off x="0" y="681037"/>
            <a:ext cx="12192000"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Розглянемо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спосіб</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executeUpdate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параметр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власне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SQL:</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E2823F1-2FED-EC31-06F2-A50E22DA974B}"/>
              </a:ext>
            </a:extLst>
          </p:cNvPr>
          <p:cNvSpPr>
            <a:spLocks noChangeArrowheads="1"/>
          </p:cNvSpPr>
          <p:nvPr/>
        </p:nvSpPr>
        <p:spPr bwMode="auto">
          <a:xfrm>
            <a:off x="52304" y="1228906"/>
            <a:ext cx="354424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tx1"/>
                </a:solidFill>
                <a:effectLst/>
                <a:highlight>
                  <a:srgbClr val="C0C0C0"/>
                </a:highlight>
                <a:latin typeface="Courier New" panose="02070309020205020404" pitchFamily="49" charset="0"/>
                <a:cs typeface="Courier New" panose="02070309020205020404" pitchFamily="49" charset="0"/>
              </a:rPr>
              <a:t>int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executeUpdate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chemeClr val="tx1"/>
                </a:solidFill>
                <a:effectLst/>
                <a:highlight>
                  <a:srgbClr val="C0C0C0"/>
                </a:highlight>
                <a:latin typeface="Courier New" panose="02070309020205020404" pitchFamily="49" charset="0"/>
                <a:cs typeface="Courier New" panose="02070309020205020404" pitchFamily="49" charset="0"/>
              </a:rPr>
              <a:t>Команда_SQL</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F27C9B5B-8612-10DB-0BCD-44A19D068325}"/>
              </a:ext>
            </a:extLst>
          </p:cNvPr>
          <p:cNvSpPr txBox="1"/>
          <p:nvPr/>
        </p:nvSpPr>
        <p:spPr>
          <a:xfrm>
            <a:off x="0" y="1530554"/>
            <a:ext cx="12192000"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Раніше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створена база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store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але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порожня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початкові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9B124D6C-AAB8-DAFA-391D-667DB054E230}"/>
              </a:ext>
            </a:extLst>
          </p:cNvPr>
          <p:cNvSpPr>
            <a:spLocks noChangeArrowheads="1"/>
          </p:cNvSpPr>
          <p:nvPr/>
        </p:nvSpPr>
        <p:spPr bwMode="auto">
          <a:xfrm>
            <a:off x="192107" y="2361551"/>
            <a:ext cx="11562736"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import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java.sql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Program</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static</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args</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jdbc:</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mysql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localhost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store?serverTimezone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Europe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Moscow&amp;useSSL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false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root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Class.forName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com.mysql.cj.jdbc.Driver</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getDeclaredConstructor</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newInstance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команда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создания</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таблицы</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sqlCommand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"CREATE TABLE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DriverManager.getConnection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conn.createStatement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создание</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таблицы</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sqlCommand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Database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has</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been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Exception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failed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026956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4A23366E-A041-2A6F-1C1A-92DF135F6311}"/>
              </a:ext>
            </a:extLst>
          </p:cNvPr>
          <p:cNvSpPr txBox="1">
            <a:spLocks/>
          </p:cNvSpPr>
          <p:nvPr/>
        </p:nvSpPr>
        <p:spPr>
          <a:xfrm>
            <a:off x="0" y="0"/>
            <a:ext cx="12192000"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000" dirty="0">
                <a:solidFill>
                  <a:srgbClr val="252525"/>
                </a:solidFill>
                <a:highlight>
                  <a:srgbClr val="FFFFFF"/>
                </a:highlight>
                <a:latin typeface="Times New Roman" panose="02020603050405020304" pitchFamily="18" charset="0"/>
                <a:cs typeface="Times New Roman" panose="02020603050405020304" pitchFamily="18" charset="0"/>
              </a:rPr>
              <a:t>Виконання команд. Метод </a:t>
            </a:r>
            <a:r>
              <a:rPr lang="en-US" sz="4000" dirty="0" err="1">
                <a:solidFill>
                  <a:srgbClr val="252525"/>
                </a:solidFill>
                <a:highlight>
                  <a:srgbClr val="FFFFFF"/>
                </a:highlight>
                <a:latin typeface="Times New Roman" panose="02020603050405020304" pitchFamily="18" charset="0"/>
                <a:cs typeface="Times New Roman" panose="02020603050405020304" pitchFamily="18" charset="0"/>
              </a:rPr>
              <a:t>executeUpdate</a:t>
            </a:r>
            <a:endParaRPr lang="uk-UA"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1EF51E-C7A1-2769-0575-E7686908D3E5}"/>
              </a:ext>
            </a:extLst>
          </p:cNvPr>
          <p:cNvSpPr txBox="1"/>
          <p:nvPr/>
        </p:nvSpPr>
        <p:spPr>
          <a:xfrm>
            <a:off x="243673" y="681037"/>
            <a:ext cx="11673672" cy="2677656"/>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Тобто в даному випадку ми виконуємо команду CREATE TABLE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INT PRIMARY KEY AUTO_INCREMENT,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VARCHAR(20),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INT), яка створює таблицю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з трьома стовпцями: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 ідентифікатор стоки,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 рядкова назва товару та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 число ціна товару. </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При цьому, якщо необхідно виконати відразу кілька команд, то необов'язково створювати новий об'єкт </a:t>
            </a:r>
            <a:r>
              <a:rPr lang="uk-UA" sz="2400" dirty="0" err="1">
                <a:latin typeface="Times New Roman" panose="02020603050405020304" pitchFamily="18" charset="0"/>
                <a:cs typeface="Times New Roman" panose="02020603050405020304" pitchFamily="18" charset="0"/>
              </a:rPr>
              <a:t>Statement</a:t>
            </a:r>
            <a:r>
              <a:rPr lang="uk-UA" sz="2400" dirty="0">
                <a:latin typeface="Times New Roman" panose="02020603050405020304" pitchFamily="18" charset="0"/>
                <a:cs typeface="Times New Roman" panose="02020603050405020304" pitchFamily="18" charset="0"/>
              </a:rPr>
              <a:t>:</a:t>
            </a:r>
          </a:p>
        </p:txBody>
      </p:sp>
      <p:sp>
        <p:nvSpPr>
          <p:cNvPr id="7" name="Rectangle 2">
            <a:extLst>
              <a:ext uri="{FF2B5EF4-FFF2-40B4-BE49-F238E27FC236}">
                <a16:creationId xmlns:a16="http://schemas.microsoft.com/office/drawing/2014/main" id="{4915809B-6E53-916A-1E2D-8126A744113A}"/>
              </a:ext>
            </a:extLst>
          </p:cNvPr>
          <p:cNvSpPr>
            <a:spLocks noChangeArrowheads="1"/>
          </p:cNvSpPr>
          <p:nvPr/>
        </p:nvSpPr>
        <p:spPr bwMode="auto">
          <a:xfrm>
            <a:off x="243673" y="3358693"/>
            <a:ext cx="483305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Statement statement = conn.createStatement();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statement.executeUpdate("Команда_SQL1");</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statement.executeUpdate("Команда_SQL2");</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statement.executeUpdate("Команда_SQL3");</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601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C923868D-6775-F545-E093-C60874F548E4}"/>
              </a:ext>
            </a:extLst>
          </p:cNvPr>
          <p:cNvSpPr txBox="1">
            <a:spLocks/>
          </p:cNvSpPr>
          <p:nvPr/>
        </p:nvSpPr>
        <p:spPr>
          <a:xfrm>
            <a:off x="838200" y="134732"/>
            <a:ext cx="105156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a:t>
            </a:r>
            <a:r>
              <a:rPr lang="en-US" sz="4800" dirty="0">
                <a:solidFill>
                  <a:srgbClr val="252525"/>
                </a:solidFill>
                <a:highlight>
                  <a:srgbClr val="FFFFFF"/>
                </a:highlight>
                <a:latin typeface="Times New Roman" panose="02020603050405020304" pitchFamily="18" charset="0"/>
                <a:cs typeface="Times New Roman" panose="02020603050405020304" pitchFamily="18" charset="0"/>
              </a:rPr>
              <a:t>MySQL. </a:t>
            </a: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Текстові типи</a:t>
            </a:r>
            <a:endParaRPr lang="uk-UA" sz="4800" dirty="0">
              <a:latin typeface="Times New Roman" panose="02020603050405020304" pitchFamily="18" charset="0"/>
              <a:cs typeface="Times New Roman" panose="02020603050405020304" pitchFamily="18" charset="0"/>
            </a:endParaRPr>
          </a:p>
        </p:txBody>
      </p:sp>
      <p:graphicFrame>
        <p:nvGraphicFramePr>
          <p:cNvPr id="7" name="Таблица 6">
            <a:extLst>
              <a:ext uri="{FF2B5EF4-FFF2-40B4-BE49-F238E27FC236}">
                <a16:creationId xmlns:a16="http://schemas.microsoft.com/office/drawing/2014/main" id="{7677AC29-DBB9-1BB1-77E1-C9D06F644DCD}"/>
              </a:ext>
            </a:extLst>
          </p:cNvPr>
          <p:cNvGraphicFramePr>
            <a:graphicFrameLocks noGrp="1"/>
          </p:cNvGraphicFramePr>
          <p:nvPr>
            <p:extLst>
              <p:ext uri="{D42A27DB-BD31-4B8C-83A1-F6EECF244321}">
                <p14:modId xmlns:p14="http://schemas.microsoft.com/office/powerpoint/2010/main" val="4101575241"/>
              </p:ext>
            </p:extLst>
          </p:nvPr>
        </p:nvGraphicFramePr>
        <p:xfrm>
          <a:off x="1419829" y="838271"/>
          <a:ext cx="9352342" cy="5077479"/>
        </p:xfrm>
        <a:graphic>
          <a:graphicData uri="http://schemas.openxmlformats.org/drawingml/2006/table">
            <a:tbl>
              <a:tblPr>
                <a:tableStyleId>{ED083AE6-46FA-4A59-8FB0-9F97EB10719F}</a:tableStyleId>
              </a:tblPr>
              <a:tblGrid>
                <a:gridCol w="1775655">
                  <a:extLst>
                    <a:ext uri="{9D8B030D-6E8A-4147-A177-3AD203B41FA5}">
                      <a16:colId xmlns:a16="http://schemas.microsoft.com/office/drawing/2014/main" val="4144280321"/>
                    </a:ext>
                  </a:extLst>
                </a:gridCol>
                <a:gridCol w="7576687">
                  <a:extLst>
                    <a:ext uri="{9D8B030D-6E8A-4147-A177-3AD203B41FA5}">
                      <a16:colId xmlns:a16="http://schemas.microsoft.com/office/drawing/2014/main" val="1637014448"/>
                    </a:ext>
                  </a:extLst>
                </a:gridCol>
              </a:tblGrid>
              <a:tr h="235207">
                <a:tc>
                  <a:txBody>
                    <a:bodyPr/>
                    <a:lstStyle/>
                    <a:p>
                      <a:pPr algn="ctr"/>
                      <a:r>
                        <a:rPr lang="uk-UA" sz="1600"/>
                        <a:t>Тип</a:t>
                      </a:r>
                      <a:endParaRPr lang="uk-UA"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uk-UA" sz="1600"/>
                        <a:t>Опис</a:t>
                      </a:r>
                      <a:endParaRPr lang="uk-UA"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1300523796"/>
                  </a:ext>
                </a:extLst>
              </a:tr>
              <a:tr h="411613">
                <a:tc>
                  <a:txBody>
                    <a:bodyPr/>
                    <a:lstStyle/>
                    <a:p>
                      <a:pPr algn="ctr"/>
                      <a:r>
                        <a:rPr lang="en-US" sz="1600"/>
                        <a:t>CHAR()</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сталої довжини, заданої у дужках,</a:t>
                      </a:r>
                      <a:br>
                        <a:rPr lang="ru-RU" sz="1600"/>
                      </a:br>
                      <a:r>
                        <a:rPr lang="ru-RU" sz="1600"/>
                        <a:t>до 255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2262028905"/>
                  </a:ext>
                </a:extLst>
              </a:tr>
              <a:tr h="588019">
                <a:tc>
                  <a:txBody>
                    <a:bodyPr/>
                    <a:lstStyle/>
                    <a:p>
                      <a:pPr algn="ctr"/>
                      <a:r>
                        <a:rPr lang="en-US" sz="1600"/>
                        <a:t>VARCHAR()</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змінної довжини до заданої у дужках,</a:t>
                      </a:r>
                      <a:br>
                        <a:rPr lang="ru-RU" sz="1600"/>
                      </a:br>
                      <a:r>
                        <a:rPr lang="ru-RU" sz="1600"/>
                        <a:t>до 255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1804569278"/>
                  </a:ext>
                </a:extLst>
              </a:tr>
              <a:tr h="235207">
                <a:tc>
                  <a:txBody>
                    <a:bodyPr/>
                    <a:lstStyle/>
                    <a:p>
                      <a:pPr algn="ctr"/>
                      <a:r>
                        <a:rPr lang="en-US" sz="1600"/>
                        <a:t>TEXT</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до 65 535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2562716934"/>
                  </a:ext>
                </a:extLst>
              </a:tr>
              <a:tr h="235207">
                <a:tc>
                  <a:txBody>
                    <a:bodyPr/>
                    <a:lstStyle/>
                    <a:p>
                      <a:pPr algn="ctr"/>
                      <a:r>
                        <a:rPr lang="en-US" sz="1600"/>
                        <a:t>BLOB</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Двійковий об'єкт до 65 535 байт даних</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1258607488"/>
                  </a:ext>
                </a:extLst>
              </a:tr>
              <a:tr h="235207">
                <a:tc>
                  <a:txBody>
                    <a:bodyPr/>
                    <a:lstStyle/>
                    <a:p>
                      <a:pPr algn="ctr"/>
                      <a:r>
                        <a:rPr lang="en-US" sz="1600"/>
                        <a:t>MEDIUMTEXT</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до 16 777 215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616876662"/>
                  </a:ext>
                </a:extLst>
              </a:tr>
              <a:tr h="235207">
                <a:tc>
                  <a:txBody>
                    <a:bodyPr/>
                    <a:lstStyle/>
                    <a:p>
                      <a:pPr algn="ctr"/>
                      <a:r>
                        <a:rPr lang="en-US" sz="1600"/>
                        <a:t>MEDIUMBLOB</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Двійковий об'єкт до 16 Мегабайт даних</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817366020"/>
                  </a:ext>
                </a:extLst>
              </a:tr>
              <a:tr h="235207">
                <a:tc>
                  <a:txBody>
                    <a:bodyPr/>
                    <a:lstStyle/>
                    <a:p>
                      <a:pPr algn="ctr"/>
                      <a:r>
                        <a:rPr lang="en-US" sz="1600"/>
                        <a:t>LONGTEXT</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до 4 294 967 295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3823962753"/>
                  </a:ext>
                </a:extLst>
              </a:tr>
              <a:tr h="235207">
                <a:tc>
                  <a:txBody>
                    <a:bodyPr/>
                    <a:lstStyle/>
                    <a:p>
                      <a:pPr algn="ctr"/>
                      <a:r>
                        <a:rPr lang="en-US" sz="1600"/>
                        <a:t>LONGBLOB</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Двійковий об'єкт до 4 Гігабайт даних</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3622735014"/>
                  </a:ext>
                </a:extLst>
              </a:tr>
              <a:tr h="940830">
                <a:tc>
                  <a:txBody>
                    <a:bodyPr/>
                    <a:lstStyle/>
                    <a:p>
                      <a:pPr algn="ctr"/>
                      <a:r>
                        <a:rPr lang="en-US" sz="1600"/>
                        <a:t>ENUM(x,y,…)</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Список можливих значень, до 65 535 різних. Якщо</a:t>
                      </a:r>
                      <a:br>
                        <a:rPr lang="ru-RU" sz="1600"/>
                      </a:br>
                      <a:r>
                        <a:rPr lang="ru-RU" sz="1600"/>
                        <a:t>значення, що вставляють у поле, не перелічене у</a:t>
                      </a:r>
                      <a:br>
                        <a:rPr lang="ru-RU" sz="1600"/>
                      </a:br>
                      <a:r>
                        <a:rPr lang="ru-RU" sz="1600"/>
                        <a:t>списку, буде вставлено порожнє значення.</a:t>
                      </a:r>
                      <a:br>
                        <a:rPr lang="ru-RU" sz="1600"/>
                      </a:br>
                      <a:r>
                        <a:rPr lang="ru-RU" sz="1600"/>
                        <a:t>Упорядкування — у порядку запису</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824243922"/>
                  </a:ext>
                </a:extLst>
              </a:tr>
              <a:tr h="764424">
                <a:tc>
                  <a:txBody>
                    <a:bodyPr/>
                    <a:lstStyle/>
                    <a:p>
                      <a:pPr algn="ctr"/>
                      <a:r>
                        <a:rPr lang="en-US" sz="1600" dirty="0"/>
                        <a:t>SET(</a:t>
                      </a:r>
                      <a:r>
                        <a:rPr lang="en-US" sz="1600" dirty="0" err="1"/>
                        <a:t>x,y</a:t>
                      </a:r>
                      <a:r>
                        <a:rPr lang="en-US" sz="1600" dirty="0"/>
                        <a:t>,…)</a:t>
                      </a:r>
                      <a:endParaRPr lang="en-US" sz="1600" dirty="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dirty="0" err="1"/>
                        <a:t>Подібно</a:t>
                      </a:r>
                      <a:r>
                        <a:rPr lang="ru-RU" sz="1600" dirty="0"/>
                        <a:t> до ENUM, </a:t>
                      </a:r>
                      <a:r>
                        <a:rPr lang="ru-RU" sz="1600" dirty="0" err="1"/>
                        <a:t>але</a:t>
                      </a:r>
                      <a:r>
                        <a:rPr lang="ru-RU" sz="1600" dirty="0"/>
                        <a:t> </a:t>
                      </a:r>
                      <a:r>
                        <a:rPr lang="ru-RU" sz="1600" dirty="0" err="1"/>
                        <a:t>може</a:t>
                      </a:r>
                      <a:r>
                        <a:rPr lang="ru-RU" sz="1600" dirty="0"/>
                        <a:t> </a:t>
                      </a:r>
                      <a:r>
                        <a:rPr lang="ru-RU" sz="1600" dirty="0" err="1"/>
                        <a:t>містити</a:t>
                      </a:r>
                      <a:r>
                        <a:rPr lang="ru-RU" sz="1600" dirty="0"/>
                        <a:t> до 64 </a:t>
                      </a:r>
                      <a:r>
                        <a:rPr lang="ru-RU" sz="1600" dirty="0" err="1"/>
                        <a:t>значень</a:t>
                      </a:r>
                      <a:br>
                        <a:rPr lang="ru-RU" sz="1600" dirty="0"/>
                      </a:br>
                      <a:r>
                        <a:rPr lang="ru-RU" sz="1600" dirty="0"/>
                        <a:t>у списку. </a:t>
                      </a:r>
                      <a:r>
                        <a:rPr lang="ru-RU" sz="1600" dirty="0" err="1"/>
                        <a:t>Комірка</a:t>
                      </a:r>
                      <a:r>
                        <a:rPr lang="ru-RU" sz="1600" dirty="0"/>
                        <a:t> </a:t>
                      </a:r>
                      <a:r>
                        <a:rPr lang="ru-RU" sz="1600" dirty="0" err="1"/>
                        <a:t>може</a:t>
                      </a:r>
                      <a:r>
                        <a:rPr lang="ru-RU" sz="1600" dirty="0"/>
                        <a:t> </a:t>
                      </a:r>
                      <a:r>
                        <a:rPr lang="ru-RU" sz="1600" dirty="0" err="1"/>
                        <a:t>містити</a:t>
                      </a:r>
                      <a:r>
                        <a:rPr lang="ru-RU" sz="1600" dirty="0"/>
                        <a:t> </a:t>
                      </a:r>
                      <a:r>
                        <a:rPr lang="ru-RU" sz="1600" dirty="0" err="1"/>
                        <a:t>довільну</a:t>
                      </a:r>
                      <a:br>
                        <a:rPr lang="ru-RU" sz="1600" dirty="0"/>
                      </a:br>
                      <a:r>
                        <a:rPr lang="ru-RU" sz="1600" dirty="0" err="1"/>
                        <a:t>підмножину</a:t>
                      </a:r>
                      <a:r>
                        <a:rPr lang="ru-RU" sz="1600" dirty="0"/>
                        <a:t> </a:t>
                      </a:r>
                      <a:r>
                        <a:rPr lang="ru-RU" sz="1600" dirty="0" err="1"/>
                        <a:t>множини</a:t>
                      </a:r>
                      <a:r>
                        <a:rPr lang="ru-RU" sz="1600" dirty="0"/>
                        <a:t> </a:t>
                      </a:r>
                      <a:r>
                        <a:rPr lang="ru-RU" sz="1600" dirty="0" err="1"/>
                        <a:t>перелічених</a:t>
                      </a:r>
                      <a:r>
                        <a:rPr lang="ru-RU" sz="1600" dirty="0"/>
                        <a:t> </a:t>
                      </a:r>
                      <a:r>
                        <a:rPr lang="ru-RU" sz="1600" dirty="0" err="1"/>
                        <a:t>значень</a:t>
                      </a:r>
                      <a:endParaRPr lang="ru-RU" sz="1600" dirty="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3722356879"/>
                  </a:ext>
                </a:extLst>
              </a:tr>
            </a:tbl>
          </a:graphicData>
        </a:graphic>
      </p:graphicFrame>
    </p:spTree>
    <p:extLst>
      <p:ext uri="{BB962C8B-B14F-4D97-AF65-F5344CB8AC3E}">
        <p14:creationId xmlns:p14="http://schemas.microsoft.com/office/powerpoint/2010/main" val="353258825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E525BA-3B9B-5BA1-A650-A1BAD8F367DA}"/>
              </a:ext>
            </a:extLst>
          </p:cNvPr>
          <p:cNvSpPr>
            <a:spLocks noGrp="1"/>
          </p:cNvSpPr>
          <p:nvPr>
            <p:ph type="title"/>
          </p:nvPr>
        </p:nvSpPr>
        <p:spPr>
          <a:xfrm>
            <a:off x="0" y="1"/>
            <a:ext cx="12192000" cy="681036"/>
          </a:xfrm>
        </p:spPr>
        <p:txBody>
          <a:bodyPr>
            <a:normAutofit/>
          </a:bodyPr>
          <a:lstStyle/>
          <a:p>
            <a:pPr algn="ct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зміна</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AB8CD8C-E205-0A18-5AAA-85C70C969487}"/>
              </a:ext>
            </a:extLst>
          </p:cNvPr>
          <p:cNvSpPr txBox="1"/>
          <p:nvPr/>
        </p:nvSpPr>
        <p:spPr>
          <a:xfrm>
            <a:off x="137651" y="593606"/>
            <a:ext cx="11779045"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редагування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розглянутий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минулій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темі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метод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executeUpdate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результату методу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проконтролювати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скільки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додано,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змінено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7FCFEE7-4761-2BDF-109B-EE402755AC75}"/>
              </a:ext>
            </a:extLst>
          </p:cNvPr>
          <p:cNvSpPr txBox="1"/>
          <p:nvPr/>
        </p:nvSpPr>
        <p:spPr>
          <a:xfrm>
            <a:off x="137651" y="1884176"/>
            <a:ext cx="10785988"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візьмемо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створену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минулій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темі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Products:</a:t>
            </a:r>
            <a:endParaRPr lang="uk-UA" sz="24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57F86AA7-A592-FA9E-7641-A7726FCF2177}"/>
              </a:ext>
            </a:extLst>
          </p:cNvPr>
          <p:cNvSpPr>
            <a:spLocks noChangeArrowheads="1"/>
          </p:cNvSpPr>
          <p:nvPr/>
        </p:nvSpPr>
        <p:spPr bwMode="auto">
          <a:xfrm>
            <a:off x="245806" y="2436082"/>
            <a:ext cx="41886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VARCHAR(20),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INT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16282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20F65F3-46DB-85D3-D4B0-7ED8EE6AC0B1}"/>
              </a:ext>
            </a:extLst>
          </p:cNvPr>
          <p:cNvSpPr>
            <a:spLocks noChangeArrowheads="1"/>
          </p:cNvSpPr>
          <p:nvPr/>
        </p:nvSpPr>
        <p:spPr bwMode="auto">
          <a:xfrm>
            <a:off x="68826" y="1145893"/>
            <a:ext cx="1205434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import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java.sql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Program</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static</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void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args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jdbc:</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mysql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localhost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store?serverTimezone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Europe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Moscow&amp;useSSL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false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root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Class.forName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com.mysql.cj.jdbc.Driver</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getDeclaredConstructor</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newInstance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DriverManager.getConnection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conn.createStatement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rows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VALUES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iPhone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X', 76000)," +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Galaxy</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S9', 45000),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Nokia</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9', 36000)");</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System.out.printf</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Added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rows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rows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catch</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Exception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failed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1EBE5045-802C-B083-68F1-2D0DD820B30C}"/>
              </a:ext>
            </a:extLst>
          </p:cNvPr>
          <p:cNvSpPr>
            <a:spLocks noGrp="1"/>
          </p:cNvSpPr>
          <p:nvPr>
            <p:ph type="title"/>
          </p:nvPr>
        </p:nvSpPr>
        <p:spPr>
          <a:xfrm>
            <a:off x="0" y="1"/>
            <a:ext cx="12192000" cy="681036"/>
          </a:xfrm>
        </p:spPr>
        <p:txBody>
          <a:bodyPr>
            <a:normAutofit/>
          </a:bodyPr>
          <a:lstStyle/>
          <a:p>
            <a:pPr algn="ct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зміна</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F107FC-A9D2-CDBB-2978-8968196BC70C}"/>
              </a:ext>
            </a:extLst>
          </p:cNvPr>
          <p:cNvSpPr txBox="1"/>
          <p:nvPr/>
        </p:nvSpPr>
        <p:spPr>
          <a:xfrm>
            <a:off x="68826" y="573657"/>
            <a:ext cx="6096000"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цієї таблиці кілька об'єктів:</a:t>
            </a:r>
          </a:p>
        </p:txBody>
      </p:sp>
      <p:sp>
        <p:nvSpPr>
          <p:cNvPr id="8" name="TextBox 7">
            <a:extLst>
              <a:ext uri="{FF2B5EF4-FFF2-40B4-BE49-F238E27FC236}">
                <a16:creationId xmlns:a16="http://schemas.microsoft.com/office/drawing/2014/main" id="{CE62C45D-361B-9A95-004F-D79D807A2FFE}"/>
              </a:ext>
            </a:extLst>
          </p:cNvPr>
          <p:cNvSpPr txBox="1"/>
          <p:nvPr/>
        </p:nvSpPr>
        <p:spPr>
          <a:xfrm>
            <a:off x="0" y="5499641"/>
            <a:ext cx="11857703"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БД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INSERT.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Products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об'єкта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17967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6D205C7-6E35-FD83-9E9D-16865AA99BAF}"/>
              </a:ext>
            </a:extLst>
          </p:cNvPr>
          <p:cNvSpPr>
            <a:spLocks noChangeArrowheads="1"/>
          </p:cNvSpPr>
          <p:nvPr/>
        </p:nvSpPr>
        <p:spPr bwMode="auto">
          <a:xfrm>
            <a:off x="93722" y="981444"/>
            <a:ext cx="61350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C:\Java&gt;javac Program.java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 -</a:t>
            </a:r>
            <a:r>
              <a:rPr kumimoji="0" lang="uk-UA" altLang="uk-UA" sz="12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classpath</a:t>
            </a: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c:\Java\mysql-connector-java-8.0.11.jar;</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 </a:t>
            </a:r>
            <a:r>
              <a:rPr kumimoji="0" lang="uk-UA" altLang="uk-UA" sz="12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Program</a:t>
            </a: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Added</a:t>
            </a: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3 </a:t>
            </a:r>
            <a:r>
              <a:rPr kumimoji="0" lang="uk-UA" altLang="uk-UA" sz="12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rows</a:t>
            </a: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a:t>
            </a:r>
            <a:r>
              <a:rPr kumimoji="0" lang="uk-UA" altLang="uk-UA" sz="800" b="0" i="0" u="none" strike="noStrike" cap="none" normalizeH="0" baseline="0" dirty="0">
                <a:ln>
                  <a:noFill/>
                </a:ln>
                <a:solidFill>
                  <a:schemeClr val="bg1"/>
                </a:solidFill>
                <a:effectLst/>
                <a:highlight>
                  <a:srgbClr val="000000"/>
                </a:highlight>
              </a:rPr>
              <a:t> </a:t>
            </a:r>
            <a:endParaRPr kumimoji="0" lang="uk-UA" altLang="uk-UA"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TextBox 5">
            <a:extLst>
              <a:ext uri="{FF2B5EF4-FFF2-40B4-BE49-F238E27FC236}">
                <a16:creationId xmlns:a16="http://schemas.microsoft.com/office/drawing/2014/main" id="{2A3CB6B9-BEF0-979C-EA3C-88A4F9D71FF2}"/>
              </a:ext>
            </a:extLst>
          </p:cNvPr>
          <p:cNvSpPr txBox="1"/>
          <p:nvPr/>
        </p:nvSpPr>
        <p:spPr>
          <a:xfrm>
            <a:off x="103239" y="612112"/>
            <a:ext cx="11823290"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програми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консолі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побачимо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число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об’єктів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Заголовок 1">
            <a:extLst>
              <a:ext uri="{FF2B5EF4-FFF2-40B4-BE49-F238E27FC236}">
                <a16:creationId xmlns:a16="http://schemas.microsoft.com/office/drawing/2014/main" id="{B4062228-BB35-DF99-B2F6-F79BC51EFFED}"/>
              </a:ext>
            </a:extLst>
          </p:cNvPr>
          <p:cNvSpPr>
            <a:spLocks noGrp="1"/>
          </p:cNvSpPr>
          <p:nvPr>
            <p:ph type="title"/>
          </p:nvPr>
        </p:nvSpPr>
        <p:spPr>
          <a:xfrm>
            <a:off x="0" y="1"/>
            <a:ext cx="12192000" cy="681036"/>
          </a:xfrm>
        </p:spPr>
        <p:txBody>
          <a:bodyPr>
            <a:normAutofit/>
          </a:bodyPr>
          <a:lstStyle/>
          <a:p>
            <a:pPr algn="ct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зміна</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3C9EFBE-C60E-6CCA-BADA-7EC560EC41E8}"/>
              </a:ext>
            </a:extLst>
          </p:cNvPr>
          <p:cNvSpPr txBox="1"/>
          <p:nvPr/>
        </p:nvSpPr>
        <p:spPr>
          <a:xfrm>
            <a:off x="93721" y="1812441"/>
            <a:ext cx="10849581"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побачити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MySQL:</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42C602BF-2591-CB1F-EA53-8F4435DA8946}"/>
              </a:ext>
            </a:extLst>
          </p:cNvPr>
          <p:cNvPicPr>
            <a:picLocks noChangeAspect="1"/>
          </p:cNvPicPr>
          <p:nvPr/>
        </p:nvPicPr>
        <p:blipFill>
          <a:blip r:embed="rId2"/>
          <a:stretch>
            <a:fillRect/>
          </a:stretch>
        </p:blipFill>
        <p:spPr>
          <a:xfrm>
            <a:off x="3314700" y="2274106"/>
            <a:ext cx="5562600" cy="4276725"/>
          </a:xfrm>
          <a:prstGeom prst="rect">
            <a:avLst/>
          </a:prstGeom>
        </p:spPr>
      </p:pic>
    </p:spTree>
    <p:extLst>
      <p:ext uri="{BB962C8B-B14F-4D97-AF65-F5344CB8AC3E}">
        <p14:creationId xmlns:p14="http://schemas.microsoft.com/office/powerpoint/2010/main" val="319676344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360D803-CAA2-1E89-E0CA-6B231431CD8C}"/>
              </a:ext>
            </a:extLst>
          </p:cNvPr>
          <p:cNvSpPr txBox="1">
            <a:spLocks/>
          </p:cNvSpPr>
          <p:nvPr/>
        </p:nvSpPr>
        <p:spPr>
          <a:xfrm>
            <a:off x="0" y="1"/>
            <a:ext cx="12192000" cy="6810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Редагування</a:t>
            </a:r>
            <a:r>
              <a:rPr lang="ru-RU" sz="3600"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2CEA00A-57A9-9646-DE40-36FA96F17242}"/>
              </a:ext>
            </a:extLst>
          </p:cNvPr>
          <p:cNvSpPr txBox="1"/>
          <p:nvPr/>
        </p:nvSpPr>
        <p:spPr>
          <a:xfrm>
            <a:off x="157317" y="681037"/>
            <a:ext cx="11838038"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зменшимо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 на 5000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одиниць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UPDATE:</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9EF5141D-FFFF-5868-C338-54752F26B728}"/>
              </a:ext>
            </a:extLst>
          </p:cNvPr>
          <p:cNvSpPr>
            <a:spLocks noChangeArrowheads="1"/>
          </p:cNvSpPr>
          <p:nvPr/>
        </p:nvSpPr>
        <p:spPr bwMode="auto">
          <a:xfrm>
            <a:off x="157317" y="1656575"/>
            <a:ext cx="920444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java.sql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jdbc:</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mysql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localhost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store?serverTimezone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Europe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Moscow&amp;useSSL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false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root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Class.forName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com.mysql.cj.jdbc.Driver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getDeclaredConstructor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newInstance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DriverManager.getConnection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conn.createStatement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statement.executeUpdate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- 5000");</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Updated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Exception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failed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70478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FD84A7D-F96B-0863-B748-213B64D0F2E1}"/>
              </a:ext>
            </a:extLst>
          </p:cNvPr>
          <p:cNvSpPr txBox="1">
            <a:spLocks/>
          </p:cNvSpPr>
          <p:nvPr/>
        </p:nvSpPr>
        <p:spPr>
          <a:xfrm>
            <a:off x="0" y="1"/>
            <a:ext cx="12192000" cy="6810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Видалення</a:t>
            </a:r>
            <a:r>
              <a:rPr lang="ru-RU" sz="3600"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F124145-F013-82E5-6139-E37565787FC8}"/>
              </a:ext>
            </a:extLst>
          </p:cNvPr>
          <p:cNvSpPr txBox="1"/>
          <p:nvPr/>
        </p:nvSpPr>
        <p:spPr>
          <a:xfrm>
            <a:off x="206477" y="681037"/>
            <a:ext cx="9144000"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один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об'єкт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DELETE:</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F10E70FC-D09C-43CC-72EC-BF08FC82B15A}"/>
              </a:ext>
            </a:extLst>
          </p:cNvPr>
          <p:cNvSpPr>
            <a:spLocks noChangeArrowheads="1"/>
          </p:cNvSpPr>
          <p:nvPr/>
        </p:nvSpPr>
        <p:spPr bwMode="auto">
          <a:xfrm>
            <a:off x="206477" y="1142702"/>
            <a:ext cx="920444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java.sql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jdbc:</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mysql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localhost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store?serverTimezone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Europe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Moscow&amp;useSSL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false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root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Class.forName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com.mysql.cj.jdbc.Driver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getDeclaredConstructor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newInstance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DriverManager.getConnection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conn.createStatement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statement.executeUpdate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("DELETE FROM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WHERE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3");</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deleted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Exception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failed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64026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1FBF4D-70FE-808D-94F9-4679647E9719}"/>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Метод </a:t>
            </a:r>
            <a:r>
              <a:rPr lang="en-US"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executeQuery</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DD67B5-BC03-5400-88E2-342B0CFC2F3D}"/>
              </a:ext>
            </a:extLst>
          </p:cNvPr>
          <p:cNvSpPr txBox="1"/>
          <p:nvPr/>
        </p:nvSpPr>
        <p:spPr>
          <a:xfrm>
            <a:off x="265471" y="726582"/>
            <a:ext cx="11592232"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SELECT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метод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executeQuery</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23964C6-70BC-9F31-C61A-DA962609571E}"/>
              </a:ext>
            </a:extLst>
          </p:cNvPr>
          <p:cNvSpPr txBox="1"/>
          <p:nvPr/>
        </p:nvSpPr>
        <p:spPr>
          <a:xfrm>
            <a:off x="265471" y="1332722"/>
            <a:ext cx="6096000" cy="369332"/>
          </a:xfrm>
          <a:prstGeom prst="rect">
            <a:avLst/>
          </a:prstGeom>
          <a:noFill/>
        </p:spPr>
        <p:txBody>
          <a:bodyPr wrap="square">
            <a:spAutoFit/>
          </a:bodyPr>
          <a:lstStyle/>
          <a:p>
            <a:pPr algn="l"/>
            <a:r>
              <a:rPr lang="en-US" b="0" i="0">
                <a:solidFill>
                  <a:srgbClr val="252525"/>
                </a:solidFill>
                <a:effectLst/>
                <a:highlight>
                  <a:srgbClr val="FFFFFF"/>
                </a:highlight>
                <a:latin typeface="Courier New" panose="02070309020205020404" pitchFamily="49" charset="0"/>
                <a:cs typeface="Courier New" panose="02070309020205020404" pitchFamily="49" charset="0"/>
              </a:rPr>
              <a:t>ResultSet executeQuery("</a:t>
            </a:r>
            <a:r>
              <a:rPr lang="uk-UA" b="0" i="0">
                <a:solidFill>
                  <a:srgbClr val="252525"/>
                </a:solidFill>
                <a:effectLst/>
                <a:highlight>
                  <a:srgbClr val="FFFFFF"/>
                </a:highlight>
                <a:latin typeface="Courier New" panose="02070309020205020404" pitchFamily="49" charset="0"/>
                <a:cs typeface="Courier New" panose="02070309020205020404" pitchFamily="49" charset="0"/>
              </a:rPr>
              <a:t>Команда_</a:t>
            </a:r>
            <a:r>
              <a:rPr lang="en-US" b="0" i="0">
                <a:solidFill>
                  <a:srgbClr val="252525"/>
                </a:solidFill>
                <a:effectLst/>
                <a:highlight>
                  <a:srgbClr val="FFFFFF"/>
                </a:highlight>
                <a:latin typeface="Courier New" panose="02070309020205020404" pitchFamily="49" charset="0"/>
                <a:cs typeface="Courier New" panose="02070309020205020404" pitchFamily="49" charset="0"/>
              </a:rPr>
              <a:t>SQL")</a:t>
            </a:r>
            <a:endParaRPr lang="en-US" b="0" i="0" dirty="0">
              <a:solidFill>
                <a:srgbClr val="252525"/>
              </a:solidFill>
              <a:effectLst/>
              <a:highlight>
                <a:srgbClr val="FFFFFF"/>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D24AA23-8DD7-73F7-448B-8A111DCD5F28}"/>
              </a:ext>
            </a:extLst>
          </p:cNvPr>
          <p:cNvSpPr txBox="1"/>
          <p:nvPr/>
        </p:nvSpPr>
        <p:spPr>
          <a:xfrm>
            <a:off x="265471" y="1846529"/>
            <a:ext cx="11592232"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Метод повертає об'єкт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який містить усі отримані дані. Як отримати ці дані? В об'єкті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ітератор</a:t>
            </a:r>
            <a:r>
              <a:rPr lang="uk-UA" sz="2400" dirty="0">
                <a:latin typeface="Times New Roman" panose="02020603050405020304" pitchFamily="18" charset="0"/>
                <a:cs typeface="Times New Roman" panose="02020603050405020304" pitchFamily="18" charset="0"/>
              </a:rPr>
              <a:t> встановлюється на позиції перед першим рядком. І щоб переміститися до першого рядка (і всіх наступних) необхідно викликати метод </a:t>
            </a:r>
            <a:r>
              <a:rPr lang="uk-UA" sz="2400" dirty="0" err="1">
                <a:latin typeface="Times New Roman" panose="02020603050405020304" pitchFamily="18" charset="0"/>
                <a:cs typeface="Times New Roman" panose="02020603050405020304" pitchFamily="18" charset="0"/>
              </a:rPr>
              <a:t>next</a:t>
            </a:r>
            <a:r>
              <a:rPr lang="uk-UA" sz="2400" dirty="0">
                <a:latin typeface="Times New Roman" panose="02020603050405020304" pitchFamily="18" charset="0"/>
                <a:cs typeface="Times New Roman" panose="02020603050405020304" pitchFamily="18" charset="0"/>
              </a:rPr>
              <a:t>(). Поки в наборі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є рядки, метод </a:t>
            </a:r>
            <a:r>
              <a:rPr lang="uk-UA" sz="2400" dirty="0" err="1">
                <a:latin typeface="Times New Roman" panose="02020603050405020304" pitchFamily="18" charset="0"/>
                <a:cs typeface="Times New Roman" panose="02020603050405020304" pitchFamily="18" charset="0"/>
              </a:rPr>
              <a:t>next</a:t>
            </a:r>
            <a:r>
              <a:rPr lang="uk-UA" sz="2400" dirty="0">
                <a:latin typeface="Times New Roman" panose="02020603050405020304" pitchFamily="18" charset="0"/>
                <a:cs typeface="Times New Roman" panose="02020603050405020304" pitchFamily="18" charset="0"/>
              </a:rPr>
              <a:t> повертатиме </a:t>
            </a:r>
            <a:r>
              <a:rPr lang="uk-UA" sz="2400" dirty="0" err="1">
                <a:latin typeface="Times New Roman" panose="02020603050405020304" pitchFamily="18" charset="0"/>
                <a:cs typeface="Times New Roman" panose="02020603050405020304" pitchFamily="18" charset="0"/>
              </a:rPr>
              <a:t>true</a:t>
            </a:r>
            <a:r>
              <a:rPr lang="uk-UA" sz="2400" dirty="0">
                <a:latin typeface="Times New Roman" panose="02020603050405020304" pitchFamily="18" charset="0"/>
                <a:cs typeface="Times New Roman" panose="02020603050405020304" pitchFamily="18" charset="0"/>
              </a:rPr>
              <a:t>. Типове переміщення по набору рядків:</a:t>
            </a:r>
          </a:p>
        </p:txBody>
      </p:sp>
      <p:sp>
        <p:nvSpPr>
          <p:cNvPr id="10" name="Rectangle 2">
            <a:extLst>
              <a:ext uri="{FF2B5EF4-FFF2-40B4-BE49-F238E27FC236}">
                <a16:creationId xmlns:a16="http://schemas.microsoft.com/office/drawing/2014/main" id="{DCF5B125-131D-4E4C-8DB0-5CF41596600B}"/>
              </a:ext>
            </a:extLst>
          </p:cNvPr>
          <p:cNvSpPr>
            <a:spLocks noChangeArrowheads="1"/>
          </p:cNvSpPr>
          <p:nvPr/>
        </p:nvSpPr>
        <p:spPr bwMode="auto">
          <a:xfrm>
            <a:off x="265471" y="3929996"/>
            <a:ext cx="762548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statement.executeQuery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resultSet.next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отримання інформації зі строк</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AD6CA3FE-D61C-93E6-3A35-A228039F4D5C}"/>
              </a:ext>
            </a:extLst>
          </p:cNvPr>
          <p:cNvSpPr txBox="1"/>
          <p:nvPr/>
        </p:nvSpPr>
        <p:spPr>
          <a:xfrm>
            <a:off x="265471" y="5063613"/>
            <a:ext cx="1159223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Тобто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resultset</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є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доступні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буде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виконуватися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цикл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while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переходити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рядка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наборі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44616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B8E0D9-70EE-EBE7-0AA0-63AA44A425FE}"/>
              </a:ext>
            </a:extLst>
          </p:cNvPr>
          <p:cNvSpPr txBox="1"/>
          <p:nvPr/>
        </p:nvSpPr>
        <p:spPr>
          <a:xfrm>
            <a:off x="235974" y="596829"/>
            <a:ext cx="11651226" cy="378565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Після переходу до рядка ми можемо отримати його вміст. Для цього у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визначено низку методів. Деякі з них: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getBoolean</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boolean</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getDate</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Date</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getDouble</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double</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getInt</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int</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getFloat</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float</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getLong</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long</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getNString</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String</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getString</a:t>
            </a:r>
            <a:r>
              <a:rPr lang="uk-UA" sz="2400" dirty="0">
                <a:latin typeface="Times New Roman" panose="02020603050405020304" pitchFamily="18" charset="0"/>
                <a:cs typeface="Times New Roman" panose="02020603050405020304" pitchFamily="18" charset="0"/>
              </a:rPr>
              <a:t> значення </a:t>
            </a:r>
            <a:r>
              <a:rPr lang="uk-UA" sz="2400" dirty="0" err="1">
                <a:latin typeface="Times New Roman" panose="02020603050405020304" pitchFamily="18" charset="0"/>
                <a:cs typeface="Times New Roman" panose="02020603050405020304" pitchFamily="18" charset="0"/>
              </a:rPr>
              <a:t>String</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C975351C-253E-E36B-94DB-2B27DA611CD3}"/>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Метод </a:t>
            </a:r>
            <a:r>
              <a:rPr lang="en-US"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executeQuery</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57A00B-6112-203B-9521-844C7EE3DDE3}"/>
              </a:ext>
            </a:extLst>
          </p:cNvPr>
          <p:cNvSpPr txBox="1"/>
          <p:nvPr/>
        </p:nvSpPr>
        <p:spPr>
          <a:xfrm>
            <a:off x="235974" y="4382481"/>
            <a:ext cx="11651226"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Залежно від цього, дані якого тип зберігаються у тому чи іншому стовпці, ми можемо використовувати той чи інший метод. Кожен із цих методів має дві версії:</a:t>
            </a:r>
            <a:endParaRPr lang="uk-UA" sz="24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2FD532EA-B4A3-2D3A-66DE-D18678D1613C}"/>
              </a:ext>
            </a:extLst>
          </p:cNvPr>
          <p:cNvSpPr>
            <a:spLocks noChangeArrowheads="1"/>
          </p:cNvSpPr>
          <p:nvPr/>
        </p:nvSpPr>
        <p:spPr bwMode="auto">
          <a:xfrm>
            <a:off x="304800" y="5213478"/>
            <a:ext cx="322203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int getInt(int columnIndex)</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int getInt(String columnLabel)</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7FF00DF7-3BB8-9C07-C5E7-B2209C3997B9}"/>
              </a:ext>
            </a:extLst>
          </p:cNvPr>
          <p:cNvSpPr txBox="1"/>
          <p:nvPr/>
        </p:nvSpPr>
        <p:spPr>
          <a:xfrm>
            <a:off x="235973" y="5799506"/>
            <a:ext cx="11651225"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Перша версія отримує дані зі стовпця з номером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columnIndex</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Друга версія отримує дані зі стовпця під назвою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columnLabel</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2628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C650C83-7D83-377C-6C9F-75BDFBCB5629}"/>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Метод </a:t>
            </a:r>
            <a:r>
              <a:rPr lang="en-US" dirty="0" err="1">
                <a:solidFill>
                  <a:srgbClr val="252525"/>
                </a:solidFill>
                <a:highlight>
                  <a:srgbClr val="FFFFFF"/>
                </a:highlight>
                <a:latin typeface="Times New Roman" panose="02020603050405020304" pitchFamily="18" charset="0"/>
                <a:cs typeface="Times New Roman" panose="02020603050405020304" pitchFamily="18" charset="0"/>
              </a:rPr>
              <a:t>executeQuery</a:t>
            </a:r>
            <a:r>
              <a:rPr lang="en-US"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dirty="0">
                <a:solidFill>
                  <a:srgbClr val="252525"/>
                </a:solidFill>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E205D0-9C5E-7530-8A0E-95FA13D737B3}"/>
              </a:ext>
            </a:extLst>
          </p:cNvPr>
          <p:cNvSpPr txBox="1"/>
          <p:nvPr/>
        </p:nvSpPr>
        <p:spPr>
          <a:xfrm>
            <a:off x="285135" y="515688"/>
            <a:ext cx="10176388"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минулих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темах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створено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AD8CA11-7B2A-2FEB-27B9-191F1EFE8ADE}"/>
              </a:ext>
            </a:extLst>
          </p:cNvPr>
          <p:cNvSpPr>
            <a:spLocks noChangeArrowheads="1"/>
          </p:cNvSpPr>
          <p:nvPr/>
        </p:nvSpPr>
        <p:spPr bwMode="auto">
          <a:xfrm>
            <a:off x="285135" y="954792"/>
            <a:ext cx="41886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E2E95F3-7EEC-E57F-974E-D85DED28A213}"/>
              </a:ext>
            </a:extLst>
          </p:cNvPr>
          <p:cNvSpPr txBox="1"/>
          <p:nvPr/>
        </p:nvSpPr>
        <p:spPr>
          <a:xfrm>
            <a:off x="285135" y="2032010"/>
            <a:ext cx="6096000"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Отримаємо з неї дані:</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1A51A072-0082-2B7A-56FE-59773BDA8A29}"/>
              </a:ext>
            </a:extLst>
          </p:cNvPr>
          <p:cNvSpPr>
            <a:spLocks noChangeArrowheads="1"/>
          </p:cNvSpPr>
          <p:nvPr/>
        </p:nvSpPr>
        <p:spPr bwMode="auto">
          <a:xfrm>
            <a:off x="285135" y="2426016"/>
            <a:ext cx="1077615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java.sql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Program</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static</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jdbc:</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mysql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localhost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store?serverTimezone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Europe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Moscow&amp;useSSL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false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root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Class.forName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com.mysql.cj.jdbc.Driver</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getDeclaredConstructor</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newInstance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DriverManager.getConnection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conn.createStatement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statement.executeQuery</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while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resultSet.next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resultSet.getInt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highlight>
                  <a:srgbClr val="C0C0C0"/>
                </a:highligh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resultSet.getString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highlight>
                  <a:srgbClr val="C0C0C0"/>
                </a:highlight>
                <a:latin typeface="Courier New" panose="02070309020205020404" pitchFamily="49" charset="0"/>
                <a:cs typeface="Courier New" panose="02070309020205020404" pitchFamily="49" charset="0"/>
              </a:rPr>
              <a:t>2</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resultSet.getInt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highlight>
                  <a:srgbClr val="C0C0C0"/>
                </a:highlight>
                <a:latin typeface="Courier New" panose="02070309020205020404" pitchFamily="49" charset="0"/>
                <a:cs typeface="Courier New" panose="02070309020205020404" pitchFamily="49" charset="0"/>
              </a:rPr>
              <a:t>3</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("%d. %s - %d \n",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catch</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Exception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failed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704496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917EC0F-E24C-00F7-59E4-6D53BDF15540}"/>
              </a:ext>
            </a:extLst>
          </p:cNvPr>
          <p:cNvSpPr>
            <a:spLocks noGrp="1"/>
          </p:cNvSpPr>
          <p:nvPr>
            <p:ph idx="1"/>
          </p:nvPr>
        </p:nvSpPr>
        <p:spPr>
          <a:xfrm>
            <a:off x="334297" y="776748"/>
            <a:ext cx="11464413" cy="5400215"/>
          </a:xfrm>
        </p:spPr>
        <p:txBody>
          <a:bodyPr>
            <a:normAutofit/>
          </a:bodyPr>
          <a:lstStyle/>
          <a:p>
            <a:pPr marL="0" indent="0">
              <a:buNone/>
            </a:pPr>
            <a:r>
              <a:rPr lang="uk-UA" sz="2400" dirty="0">
                <a:latin typeface="Times New Roman" panose="02020603050405020304" pitchFamily="18" charset="0"/>
                <a:cs typeface="Times New Roman" panose="02020603050405020304" pitchFamily="18" charset="0"/>
              </a:rPr>
              <a:t>Перший стовпець таблиці - стовпець </a:t>
            </a:r>
            <a:r>
              <a:rPr lang="en-US" sz="2400" dirty="0">
                <a:latin typeface="Times New Roman" panose="02020603050405020304" pitchFamily="18" charset="0"/>
                <a:cs typeface="Times New Roman" panose="02020603050405020304" pitchFamily="18" charset="0"/>
              </a:rPr>
              <a:t>Id </a:t>
            </a:r>
            <a:r>
              <a:rPr lang="uk-UA" sz="2400" dirty="0">
                <a:latin typeface="Times New Roman" panose="02020603050405020304" pitchFamily="18" charset="0"/>
                <a:cs typeface="Times New Roman" panose="02020603050405020304" pitchFamily="18" charset="0"/>
              </a:rPr>
              <a:t>представляє тип </a:t>
            </a:r>
            <a:r>
              <a:rPr lang="en-US" sz="2400" dirty="0">
                <a:latin typeface="Times New Roman" panose="02020603050405020304" pitchFamily="18" charset="0"/>
                <a:cs typeface="Times New Roman" panose="02020603050405020304" pitchFamily="18" charset="0"/>
              </a:rPr>
              <a:t>int, </a:t>
            </a:r>
            <a:r>
              <a:rPr lang="uk-UA" sz="2400" dirty="0">
                <a:latin typeface="Times New Roman" panose="02020603050405020304" pitchFamily="18" charset="0"/>
                <a:cs typeface="Times New Roman" panose="02020603050405020304" pitchFamily="18" charset="0"/>
              </a:rPr>
              <a:t>для його отримання використовується метод </a:t>
            </a:r>
            <a:r>
              <a:rPr lang="en-US" sz="2400" dirty="0" err="1">
                <a:latin typeface="Times New Roman" panose="02020603050405020304" pitchFamily="18" charset="0"/>
                <a:cs typeface="Times New Roman" panose="02020603050405020304" pitchFamily="18" charset="0"/>
              </a:rPr>
              <a:t>getInt</a:t>
            </a:r>
            <a:r>
              <a:rPr lang="en-US" sz="2400" dirty="0">
                <a:latin typeface="Times New Roman" panose="02020603050405020304" pitchFamily="18" charset="0"/>
                <a:cs typeface="Times New Roman" panose="02020603050405020304" pitchFamily="18" charset="0"/>
              </a:rPr>
              <a:t>(). </a:t>
            </a:r>
            <a:r>
              <a:rPr lang="uk-UA" sz="2400" dirty="0">
                <a:latin typeface="Times New Roman" panose="02020603050405020304" pitchFamily="18" charset="0"/>
                <a:cs typeface="Times New Roman" panose="02020603050405020304" pitchFamily="18" charset="0"/>
              </a:rPr>
              <a:t>Другий стовпець - </a:t>
            </a:r>
            <a:r>
              <a:rPr lang="en-US" sz="2400" dirty="0">
                <a:latin typeface="Times New Roman" panose="02020603050405020304" pitchFamily="18" charset="0"/>
                <a:cs typeface="Times New Roman" panose="02020603050405020304" pitchFamily="18" charset="0"/>
              </a:rPr>
              <a:t>ProductName </a:t>
            </a:r>
            <a:r>
              <a:rPr lang="uk-UA" sz="2400" dirty="0">
                <a:latin typeface="Times New Roman" panose="02020603050405020304" pitchFamily="18" charset="0"/>
                <a:cs typeface="Times New Roman" panose="02020603050405020304" pitchFamily="18" charset="0"/>
              </a:rPr>
              <a:t>представляє рядок, для отримання його даних застосовується метод </a:t>
            </a:r>
            <a:r>
              <a:rPr lang="en-US" sz="2400" dirty="0" err="1">
                <a:latin typeface="Times New Roman" panose="02020603050405020304" pitchFamily="18" charset="0"/>
                <a:cs typeface="Times New Roman" panose="02020603050405020304" pitchFamily="18" charset="0"/>
              </a:rPr>
              <a:t>getString</a:t>
            </a:r>
            <a:r>
              <a:rPr lang="en-US" sz="2400" dirty="0">
                <a:latin typeface="Times New Roman" panose="02020603050405020304" pitchFamily="18" charset="0"/>
                <a:cs typeface="Times New Roman" panose="02020603050405020304" pitchFamily="18" charset="0"/>
              </a:rPr>
              <a:t>(). </a:t>
            </a:r>
            <a:r>
              <a:rPr lang="uk-UA" sz="2400" dirty="0">
                <a:latin typeface="Times New Roman" panose="02020603050405020304" pitchFamily="18" charset="0"/>
                <a:cs typeface="Times New Roman" panose="02020603050405020304" pitchFamily="18" charset="0"/>
              </a:rPr>
              <a:t>Тобто між типом даних та методом є відповідність. І ми можемо, наприклад, отримати значення стовпця </a:t>
            </a:r>
            <a:r>
              <a:rPr lang="en-US" sz="2400" dirty="0">
                <a:latin typeface="Times New Roman" panose="02020603050405020304" pitchFamily="18" charset="0"/>
                <a:cs typeface="Times New Roman" panose="02020603050405020304" pitchFamily="18" charset="0"/>
              </a:rPr>
              <a:t>ProductName </a:t>
            </a:r>
            <a:r>
              <a:rPr lang="uk-UA" sz="2400" dirty="0">
                <a:latin typeface="Times New Roman" panose="02020603050405020304" pitchFamily="18" charset="0"/>
                <a:cs typeface="Times New Roman" panose="02020603050405020304" pitchFamily="18" charset="0"/>
              </a:rPr>
              <a:t>з допомогою методу </a:t>
            </a:r>
            <a:r>
              <a:rPr lang="en-US" sz="2400" dirty="0" err="1">
                <a:latin typeface="Times New Roman" panose="02020603050405020304" pitchFamily="18" charset="0"/>
                <a:cs typeface="Times New Roman" panose="02020603050405020304" pitchFamily="18" charset="0"/>
              </a:rPr>
              <a:t>getInt</a:t>
            </a:r>
            <a:r>
              <a:rPr lang="en-US" sz="2400" dirty="0">
                <a:latin typeface="Times New Roman" panose="02020603050405020304" pitchFamily="18" charset="0"/>
                <a:cs typeface="Times New Roman" panose="02020603050405020304" pitchFamily="18" charset="0"/>
              </a:rPr>
              <a:t>. </a:t>
            </a:r>
            <a:r>
              <a:rPr lang="uk-UA" sz="2400" dirty="0">
                <a:latin typeface="Times New Roman" panose="02020603050405020304" pitchFamily="18" charset="0"/>
                <a:cs typeface="Times New Roman" panose="02020603050405020304" pitchFamily="18" charset="0"/>
              </a:rPr>
              <a:t>Також зазначу, що індексація шпальт починається з 1, а не з 0.</a:t>
            </a:r>
          </a:p>
        </p:txBody>
      </p:sp>
      <p:sp>
        <p:nvSpPr>
          <p:cNvPr id="4" name="Заголовок 1">
            <a:extLst>
              <a:ext uri="{FF2B5EF4-FFF2-40B4-BE49-F238E27FC236}">
                <a16:creationId xmlns:a16="http://schemas.microsoft.com/office/drawing/2014/main" id="{B8826920-7DCD-C411-F8AE-B14AD19530D2}"/>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Метод </a:t>
            </a:r>
            <a:r>
              <a:rPr lang="en-US" dirty="0" err="1">
                <a:solidFill>
                  <a:srgbClr val="252525"/>
                </a:solidFill>
                <a:highlight>
                  <a:srgbClr val="FFFFFF"/>
                </a:highlight>
                <a:latin typeface="Times New Roman" panose="02020603050405020304" pitchFamily="18" charset="0"/>
                <a:cs typeface="Times New Roman" panose="02020603050405020304" pitchFamily="18" charset="0"/>
              </a:rPr>
              <a:t>executeQuery</a:t>
            </a:r>
            <a:r>
              <a:rPr lang="en-US"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dirty="0">
                <a:solidFill>
                  <a:srgbClr val="252525"/>
                </a:solidFill>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E4C06DD-DE0F-1D3F-6303-3036C0A81012}"/>
              </a:ext>
            </a:extLst>
          </p:cNvPr>
          <p:cNvSpPr txBox="1"/>
          <p:nvPr/>
        </p:nvSpPr>
        <p:spPr>
          <a:xfrm>
            <a:off x="334297" y="2887915"/>
            <a:ext cx="6096000"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Можливий консольний висновок програми:</a:t>
            </a:r>
            <a:endParaRPr lang="uk-UA" sz="24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3A856ADF-9498-5313-3C89-4CD3EFA5854A}"/>
              </a:ext>
            </a:extLst>
          </p:cNvPr>
          <p:cNvSpPr>
            <a:spLocks noChangeArrowheads="1"/>
          </p:cNvSpPr>
          <p:nvPr/>
        </p:nvSpPr>
        <p:spPr bwMode="auto">
          <a:xfrm>
            <a:off x="334297" y="3457302"/>
            <a:ext cx="877676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C:\Java&gt;javac Program.java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classpath</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c:\Java\mysql-connector-java-8.0.11.jar;c:\Java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Program</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iPhone</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X - 71000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2.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Galaxy</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S9 - 40000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 </a:t>
            </a:r>
          </a:p>
        </p:txBody>
      </p:sp>
    </p:spTree>
    <p:extLst>
      <p:ext uri="{BB962C8B-B14F-4D97-AF65-F5344CB8AC3E}">
        <p14:creationId xmlns:p14="http://schemas.microsoft.com/office/powerpoint/2010/main" val="212481123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3DECC8E-9312-DA7F-968D-CA4AB6497AF7}"/>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Метод </a:t>
            </a:r>
            <a:r>
              <a:rPr lang="en-US" dirty="0" err="1">
                <a:solidFill>
                  <a:srgbClr val="252525"/>
                </a:solidFill>
                <a:highlight>
                  <a:srgbClr val="FFFFFF"/>
                </a:highlight>
                <a:latin typeface="Times New Roman" panose="02020603050405020304" pitchFamily="18" charset="0"/>
                <a:cs typeface="Times New Roman" panose="02020603050405020304" pitchFamily="18" charset="0"/>
              </a:rPr>
              <a:t>executeQuery</a:t>
            </a:r>
            <a:r>
              <a:rPr lang="en-US"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dirty="0">
                <a:solidFill>
                  <a:srgbClr val="252525"/>
                </a:solidFill>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F68927D-47B8-0A2E-B6AD-79298520F1D6}"/>
              </a:ext>
            </a:extLst>
          </p:cNvPr>
          <p:cNvSpPr txBox="1"/>
          <p:nvPr/>
        </p:nvSpPr>
        <p:spPr>
          <a:xfrm>
            <a:off x="275304" y="630662"/>
            <a:ext cx="1146441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Однак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точно не знати порядок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дотримання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отриманого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набору.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номерів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49D77F1E-3A7D-0A8B-A94D-0C3D900D95E3}"/>
              </a:ext>
            </a:extLst>
          </p:cNvPr>
          <p:cNvSpPr>
            <a:spLocks noChangeArrowheads="1"/>
          </p:cNvSpPr>
          <p:nvPr/>
        </p:nvSpPr>
        <p:spPr bwMode="auto">
          <a:xfrm>
            <a:off x="275304" y="1598084"/>
            <a:ext cx="762548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statement.executeQuery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resultSet.next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resultSet.getInt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resultSet.getString</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resultSet.getInt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 %s - %d \n",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1037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D803CCD9-E33F-52FA-2766-0F9C1079E946}"/>
              </a:ext>
            </a:extLst>
          </p:cNvPr>
          <p:cNvSpPr txBox="1">
            <a:spLocks/>
          </p:cNvSpPr>
          <p:nvPr/>
        </p:nvSpPr>
        <p:spPr>
          <a:xfrm>
            <a:off x="838200" y="134732"/>
            <a:ext cx="105156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a:t>
            </a:r>
            <a:r>
              <a:rPr lang="en-US" sz="4800" dirty="0">
                <a:solidFill>
                  <a:srgbClr val="252525"/>
                </a:solidFill>
                <a:highlight>
                  <a:srgbClr val="FFFFFF"/>
                </a:highlight>
                <a:latin typeface="Times New Roman" panose="02020603050405020304" pitchFamily="18" charset="0"/>
                <a:cs typeface="Times New Roman" panose="02020603050405020304" pitchFamily="18" charset="0"/>
              </a:rPr>
              <a:t>MySQL. </a:t>
            </a: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Числові типи</a:t>
            </a:r>
            <a:endParaRPr lang="uk-UA" sz="48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89E5DD08-B8A5-F824-39FC-E70A492926F8}"/>
              </a:ext>
            </a:extLst>
          </p:cNvPr>
          <p:cNvSpPr>
            <a:spLocks noChangeArrowheads="1"/>
          </p:cNvSpPr>
          <p:nvPr/>
        </p:nvSpPr>
        <p:spPr bwMode="auto">
          <a:xfrm>
            <a:off x="481780" y="818223"/>
            <a:ext cx="112284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ubuntu" panose="020B0504030602030204" pitchFamily="34" charset="0"/>
              </a:rPr>
              <a:t>Для роботи з </a:t>
            </a:r>
            <a:r>
              <a:rPr kumimoji="0" lang="uk-UA" altLang="uk-UA" sz="1800" b="0" i="1" u="none" strike="noStrike" cap="none" normalizeH="0" baseline="0" dirty="0">
                <a:ln>
                  <a:noFill/>
                </a:ln>
                <a:solidFill>
                  <a:srgbClr val="000000"/>
                </a:solidFill>
                <a:effectLst/>
                <a:latin typeface="ubuntu" panose="020B0504030602030204" pitchFamily="34" charset="0"/>
              </a:rPr>
              <a:t>невід'ємними</a:t>
            </a:r>
            <a:r>
              <a:rPr kumimoji="0" lang="uk-UA" altLang="uk-UA" sz="1800" b="0" i="0" u="none" strike="noStrike" cap="none" normalizeH="0" baseline="0" dirty="0">
                <a:ln>
                  <a:noFill/>
                </a:ln>
                <a:solidFill>
                  <a:srgbClr val="000000"/>
                </a:solidFill>
                <a:effectLst/>
                <a:latin typeface="ubuntu" panose="020B0504030602030204" pitchFamily="34" charset="0"/>
              </a:rPr>
              <a:t> цілими числами потрібно вписати службове слово </a:t>
            </a:r>
            <a:r>
              <a:rPr kumimoji="0" lang="uk-UA" altLang="uk-UA" sz="1000" b="0" i="0" u="none" strike="noStrike" cap="none" normalizeH="0" baseline="0" dirty="0">
                <a:ln>
                  <a:noFill/>
                </a:ln>
                <a:solidFill>
                  <a:srgbClr val="000000"/>
                </a:solidFill>
                <a:effectLst/>
                <a:latin typeface="Arial Unicode MS"/>
              </a:rPr>
              <a:t>UNSIGNED</a:t>
            </a:r>
            <a:r>
              <a:rPr kumimoji="0" lang="uk-UA" altLang="uk-UA" sz="800" b="0" i="0" u="none" strike="noStrike" cap="none" normalizeH="0" baseline="0" dirty="0">
                <a:ln>
                  <a:noFill/>
                </a:ln>
                <a:solidFill>
                  <a:srgbClr val="000000"/>
                </a:solidFill>
                <a:effectLst/>
                <a:latin typeface="ubuntu" panose="020B0504030602030204" pitchFamily="34" charset="0"/>
              </a:rPr>
              <a:t> </a:t>
            </a:r>
            <a:r>
              <a:rPr kumimoji="0" lang="uk-UA" altLang="uk-UA" sz="1800" b="0" i="0" u="none" strike="noStrike" cap="none" normalizeH="0" baseline="0" dirty="0">
                <a:ln>
                  <a:noFill/>
                </a:ln>
                <a:solidFill>
                  <a:srgbClr val="000000"/>
                </a:solidFill>
                <a:effectLst/>
                <a:latin typeface="ubuntu" panose="020B0504030602030204" pitchFamily="34" charset="0"/>
              </a:rPr>
              <a:t>після назви типу.</a:t>
            </a:r>
            <a:r>
              <a:rPr kumimoji="0" lang="uk-UA" altLang="uk-UA" sz="1800" b="0" i="0" u="none" strike="noStrike" cap="none" normalizeH="0" baseline="0" dirty="0">
                <a:ln>
                  <a:noFill/>
                </a:ln>
                <a:solidFill>
                  <a:schemeClr val="tx1"/>
                </a:solidFill>
                <a:effectLst/>
              </a:rPr>
              <a:t> </a:t>
            </a: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Таблица 5">
            <a:extLst>
              <a:ext uri="{FF2B5EF4-FFF2-40B4-BE49-F238E27FC236}">
                <a16:creationId xmlns:a16="http://schemas.microsoft.com/office/drawing/2014/main" id="{7F3C9A6A-8C59-59F7-2E11-D49020C9FFDD}"/>
              </a:ext>
            </a:extLst>
          </p:cNvPr>
          <p:cNvGraphicFramePr>
            <a:graphicFrameLocks noGrp="1"/>
          </p:cNvGraphicFramePr>
          <p:nvPr>
            <p:extLst>
              <p:ext uri="{D42A27DB-BD31-4B8C-83A1-F6EECF244321}">
                <p14:modId xmlns:p14="http://schemas.microsoft.com/office/powerpoint/2010/main" val="2870380696"/>
              </p:ext>
            </p:extLst>
          </p:nvPr>
        </p:nvGraphicFramePr>
        <p:xfrm>
          <a:off x="1234333" y="1317963"/>
          <a:ext cx="7496712" cy="4717668"/>
        </p:xfrm>
        <a:graphic>
          <a:graphicData uri="http://schemas.openxmlformats.org/drawingml/2006/table">
            <a:tbl>
              <a:tblPr>
                <a:tableStyleId>{ED083AE6-46FA-4A59-8FB0-9F97EB10719F}</a:tableStyleId>
              </a:tblPr>
              <a:tblGrid>
                <a:gridCol w="1794002">
                  <a:extLst>
                    <a:ext uri="{9D8B030D-6E8A-4147-A177-3AD203B41FA5}">
                      <a16:colId xmlns:a16="http://schemas.microsoft.com/office/drawing/2014/main" val="2669483384"/>
                    </a:ext>
                  </a:extLst>
                </a:gridCol>
                <a:gridCol w="5702710">
                  <a:extLst>
                    <a:ext uri="{9D8B030D-6E8A-4147-A177-3AD203B41FA5}">
                      <a16:colId xmlns:a16="http://schemas.microsoft.com/office/drawing/2014/main" val="913867008"/>
                    </a:ext>
                  </a:extLst>
                </a:gridCol>
              </a:tblGrid>
              <a:tr h="276275">
                <a:tc>
                  <a:txBody>
                    <a:bodyPr/>
                    <a:lstStyle/>
                    <a:p>
                      <a:pPr algn="ctr"/>
                      <a:r>
                        <a:rPr lang="uk-UA" sz="1600"/>
                        <a:t>Тип</a:t>
                      </a:r>
                    </a:p>
                  </a:txBody>
                  <a:tcPr marL="69069" marR="69069" marT="34534" marB="34534" anchor="ctr"/>
                </a:tc>
                <a:tc>
                  <a:txBody>
                    <a:bodyPr/>
                    <a:lstStyle/>
                    <a:p>
                      <a:pPr algn="ctr"/>
                      <a:r>
                        <a:rPr lang="uk-UA" sz="1600"/>
                        <a:t>Опис</a:t>
                      </a:r>
                    </a:p>
                  </a:txBody>
                  <a:tcPr marL="69069" marR="69069" marT="34534" marB="34534" anchor="ctr"/>
                </a:tc>
                <a:extLst>
                  <a:ext uri="{0D108BD9-81ED-4DB2-BD59-A6C34878D82A}">
                    <a16:rowId xmlns:a16="http://schemas.microsoft.com/office/drawing/2014/main" val="3307693620"/>
                  </a:ext>
                </a:extLst>
              </a:tr>
              <a:tr h="276275">
                <a:tc>
                  <a:txBody>
                    <a:bodyPr/>
                    <a:lstStyle/>
                    <a:p>
                      <a:pPr algn="ctr"/>
                      <a:r>
                        <a:rPr lang="en-US" sz="1600"/>
                        <a:t>TINYINT</a:t>
                      </a:r>
                    </a:p>
                  </a:txBody>
                  <a:tcPr marL="69069" marR="69069" marT="34534" marB="34534" anchor="ctr"/>
                </a:tc>
                <a:tc>
                  <a:txBody>
                    <a:bodyPr/>
                    <a:lstStyle/>
                    <a:p>
                      <a:pPr algn="ctr"/>
                      <a:r>
                        <a:rPr lang="ru-RU" sz="1600"/>
                        <a:t>Ціле від –128 до 127 або від 0 до 255</a:t>
                      </a:r>
                    </a:p>
                  </a:txBody>
                  <a:tcPr marL="69069" marR="69069" marT="34534" marB="34534" anchor="ctr"/>
                </a:tc>
                <a:extLst>
                  <a:ext uri="{0D108BD9-81ED-4DB2-BD59-A6C34878D82A}">
                    <a16:rowId xmlns:a16="http://schemas.microsoft.com/office/drawing/2014/main" val="3790588781"/>
                  </a:ext>
                </a:extLst>
              </a:tr>
              <a:tr h="276275">
                <a:tc>
                  <a:txBody>
                    <a:bodyPr/>
                    <a:lstStyle/>
                    <a:p>
                      <a:pPr algn="ctr"/>
                      <a:r>
                        <a:rPr lang="en-US" sz="1600"/>
                        <a:t>SMALLINT</a:t>
                      </a:r>
                    </a:p>
                  </a:txBody>
                  <a:tcPr marL="69069" marR="69069" marT="34534" marB="34534" anchor="ctr"/>
                </a:tc>
                <a:tc>
                  <a:txBody>
                    <a:bodyPr/>
                    <a:lstStyle/>
                    <a:p>
                      <a:pPr algn="ctr"/>
                      <a:r>
                        <a:rPr lang="ru-RU" sz="1600"/>
                        <a:t>Ціле від –32 768 до 32 767 або від 0 до 65 535</a:t>
                      </a:r>
                    </a:p>
                  </a:txBody>
                  <a:tcPr marL="69069" marR="69069" marT="34534" marB="34534" anchor="ctr"/>
                </a:tc>
                <a:extLst>
                  <a:ext uri="{0D108BD9-81ED-4DB2-BD59-A6C34878D82A}">
                    <a16:rowId xmlns:a16="http://schemas.microsoft.com/office/drawing/2014/main" val="2803654824"/>
                  </a:ext>
                </a:extLst>
              </a:tr>
              <a:tr h="483482">
                <a:tc>
                  <a:txBody>
                    <a:bodyPr/>
                    <a:lstStyle/>
                    <a:p>
                      <a:pPr algn="ctr"/>
                      <a:r>
                        <a:rPr lang="en-US" sz="1600"/>
                        <a:t>MEDIUMINT</a:t>
                      </a:r>
                    </a:p>
                  </a:txBody>
                  <a:tcPr marL="69069" marR="69069" marT="34534" marB="34534" anchor="ctr"/>
                </a:tc>
                <a:tc>
                  <a:txBody>
                    <a:bodyPr/>
                    <a:lstStyle/>
                    <a:p>
                      <a:pPr algn="ctr"/>
                      <a:r>
                        <a:rPr lang="ru-RU" sz="1600"/>
                        <a:t>Ціле від –8 388 608 до 8 388 607 або від 0 до 16 777 215</a:t>
                      </a:r>
                    </a:p>
                  </a:txBody>
                  <a:tcPr marL="69069" marR="69069" marT="34534" marB="34534" anchor="ctr"/>
                </a:tc>
                <a:extLst>
                  <a:ext uri="{0D108BD9-81ED-4DB2-BD59-A6C34878D82A}">
                    <a16:rowId xmlns:a16="http://schemas.microsoft.com/office/drawing/2014/main" val="848259055"/>
                  </a:ext>
                </a:extLst>
              </a:tr>
              <a:tr h="483482">
                <a:tc>
                  <a:txBody>
                    <a:bodyPr/>
                    <a:lstStyle/>
                    <a:p>
                      <a:pPr algn="ctr"/>
                      <a:r>
                        <a:rPr lang="en-US" sz="1600" dirty="0"/>
                        <a:t>INT</a:t>
                      </a:r>
                    </a:p>
                  </a:txBody>
                  <a:tcPr marL="69069" marR="69069" marT="34534" marB="34534" anchor="ctr"/>
                </a:tc>
                <a:tc>
                  <a:txBody>
                    <a:bodyPr/>
                    <a:lstStyle/>
                    <a:p>
                      <a:pPr algn="ctr"/>
                      <a:r>
                        <a:rPr lang="ru-RU" sz="1600"/>
                        <a:t>Ціле від –2 147 483 648 до 2 147 483 647</a:t>
                      </a:r>
                      <a:br>
                        <a:rPr lang="ru-RU" sz="1600"/>
                      </a:br>
                      <a:r>
                        <a:rPr lang="ru-RU" sz="1600"/>
                        <a:t>або від 0 до 4 294 967 295</a:t>
                      </a:r>
                    </a:p>
                  </a:txBody>
                  <a:tcPr marL="69069" marR="69069" marT="34534" marB="34534" anchor="ctr"/>
                </a:tc>
                <a:extLst>
                  <a:ext uri="{0D108BD9-81ED-4DB2-BD59-A6C34878D82A}">
                    <a16:rowId xmlns:a16="http://schemas.microsoft.com/office/drawing/2014/main" val="3705799268"/>
                  </a:ext>
                </a:extLst>
              </a:tr>
              <a:tr h="690689">
                <a:tc>
                  <a:txBody>
                    <a:bodyPr/>
                    <a:lstStyle/>
                    <a:p>
                      <a:pPr algn="ctr"/>
                      <a:r>
                        <a:rPr lang="en-US" sz="1600"/>
                        <a:t>BIGINT</a:t>
                      </a:r>
                    </a:p>
                  </a:txBody>
                  <a:tcPr marL="69069" marR="69069" marT="34534" marB="34534" anchor="ctr"/>
                </a:tc>
                <a:tc>
                  <a:txBody>
                    <a:bodyPr/>
                    <a:lstStyle/>
                    <a:p>
                      <a:pPr algn="ctr"/>
                      <a:r>
                        <a:rPr lang="ru-RU" sz="1600"/>
                        <a:t>Ціле –9 223 372 036 854 775 808 до 9 223 372 036 854 775 807</a:t>
                      </a:r>
                      <a:br>
                        <a:rPr lang="ru-RU" sz="1600"/>
                      </a:br>
                      <a:r>
                        <a:rPr lang="ru-RU" sz="1600"/>
                        <a:t>або від 0 до 18 446 744 073 709 551 615</a:t>
                      </a:r>
                    </a:p>
                  </a:txBody>
                  <a:tcPr marL="69069" marR="69069" marT="34534" marB="34534" anchor="ctr"/>
                </a:tc>
                <a:extLst>
                  <a:ext uri="{0D108BD9-81ED-4DB2-BD59-A6C34878D82A}">
                    <a16:rowId xmlns:a16="http://schemas.microsoft.com/office/drawing/2014/main" val="597177170"/>
                  </a:ext>
                </a:extLst>
              </a:tr>
              <a:tr h="483482">
                <a:tc>
                  <a:txBody>
                    <a:bodyPr/>
                    <a:lstStyle/>
                    <a:p>
                      <a:pPr algn="ctr"/>
                      <a:r>
                        <a:rPr lang="en-US" sz="1600"/>
                        <a:t>FLOAT(n,k)</a:t>
                      </a:r>
                    </a:p>
                  </a:txBody>
                  <a:tcPr marL="69069" marR="69069" marT="34534" marB="34534" anchor="ctr"/>
                </a:tc>
                <a:tc>
                  <a:txBody>
                    <a:bodyPr/>
                    <a:lstStyle/>
                    <a:p>
                      <a:pPr algn="ctr"/>
                      <a:r>
                        <a:rPr lang="ru-RU" sz="1600"/>
                        <a:t>Число з рухомою крапкою (4 байти)</a:t>
                      </a:r>
                      <a:br>
                        <a:rPr lang="ru-RU" sz="1600"/>
                      </a:br>
                      <a:r>
                        <a:rPr lang="ru-RU" sz="1600"/>
                        <a:t>з додатним модулем від 1.2 · 10</a:t>
                      </a:r>
                      <a:r>
                        <a:rPr lang="ru-RU" sz="1600" baseline="30000"/>
                        <a:t>–39</a:t>
                      </a:r>
                      <a:r>
                        <a:rPr lang="ru-RU" sz="1600"/>
                        <a:t> до 3.4 · 10</a:t>
                      </a:r>
                      <a:r>
                        <a:rPr lang="ru-RU" sz="1600" baseline="30000"/>
                        <a:t>38</a:t>
                      </a:r>
                      <a:endParaRPr lang="ru-RU" sz="1600"/>
                    </a:p>
                  </a:txBody>
                  <a:tcPr marL="69069" marR="69069" marT="34534" marB="34534" anchor="ctr"/>
                </a:tc>
                <a:extLst>
                  <a:ext uri="{0D108BD9-81ED-4DB2-BD59-A6C34878D82A}">
                    <a16:rowId xmlns:a16="http://schemas.microsoft.com/office/drawing/2014/main" val="4198505236"/>
                  </a:ext>
                </a:extLst>
              </a:tr>
              <a:tr h="690689">
                <a:tc>
                  <a:txBody>
                    <a:bodyPr/>
                    <a:lstStyle/>
                    <a:p>
                      <a:pPr algn="ctr"/>
                      <a:r>
                        <a:rPr lang="en-US" sz="1600"/>
                        <a:t>DOUBLE(n,k)</a:t>
                      </a:r>
                    </a:p>
                  </a:txBody>
                  <a:tcPr marL="69069" marR="69069" marT="34534" marB="34534" anchor="ctr"/>
                </a:tc>
                <a:tc>
                  <a:txBody>
                    <a:bodyPr/>
                    <a:lstStyle/>
                    <a:p>
                      <a:pPr algn="ctr"/>
                      <a:r>
                        <a:rPr lang="ru-RU" sz="1600"/>
                        <a:t>Число з рухомою крапкою подвійної точності (8 байт)</a:t>
                      </a:r>
                      <a:br>
                        <a:rPr lang="ru-RU" sz="1600"/>
                      </a:br>
                      <a:r>
                        <a:rPr lang="ru-RU" sz="1600"/>
                        <a:t>з додатним модулем від 2.2 · 10</a:t>
                      </a:r>
                      <a:r>
                        <a:rPr lang="ru-RU" sz="1600" baseline="30000"/>
                        <a:t>–308</a:t>
                      </a:r>
                      <a:r>
                        <a:rPr lang="ru-RU" sz="1600"/>
                        <a:t> до 1.8 · 10</a:t>
                      </a:r>
                      <a:r>
                        <a:rPr lang="ru-RU" sz="1600" baseline="30000"/>
                        <a:t>308</a:t>
                      </a:r>
                      <a:endParaRPr lang="ru-RU" sz="1600"/>
                    </a:p>
                  </a:txBody>
                  <a:tcPr marL="69069" marR="69069" marT="34534" marB="34534" anchor="ctr"/>
                </a:tc>
                <a:extLst>
                  <a:ext uri="{0D108BD9-81ED-4DB2-BD59-A6C34878D82A}">
                    <a16:rowId xmlns:a16="http://schemas.microsoft.com/office/drawing/2014/main" val="880341974"/>
                  </a:ext>
                </a:extLst>
              </a:tr>
              <a:tr h="690689">
                <a:tc>
                  <a:txBody>
                    <a:bodyPr/>
                    <a:lstStyle/>
                    <a:p>
                      <a:pPr algn="ctr"/>
                      <a:r>
                        <a:rPr lang="pt-BR" sz="1600"/>
                        <a:t>DECIMAL(n,k),</a:t>
                      </a:r>
                      <a:br>
                        <a:rPr lang="pt-BR" sz="1600"/>
                      </a:br>
                      <a:r>
                        <a:rPr lang="pt-BR" sz="1600"/>
                        <a:t>NUMERIC(n,k)</a:t>
                      </a:r>
                      <a:br>
                        <a:rPr lang="pt-BR" sz="1600"/>
                      </a:br>
                      <a:r>
                        <a:rPr lang="pt-BR" sz="1600"/>
                        <a:t>або DEC(n,k)</a:t>
                      </a:r>
                    </a:p>
                  </a:txBody>
                  <a:tcPr marL="69069" marR="69069" marT="34534" marB="34534" anchor="ctr"/>
                </a:tc>
                <a:tc>
                  <a:txBody>
                    <a:bodyPr/>
                    <a:lstStyle/>
                    <a:p>
                      <a:pPr algn="ctr"/>
                      <a:r>
                        <a:rPr lang="ru-RU" sz="1600" dirty="0"/>
                        <a:t>Число з </a:t>
                      </a:r>
                      <a:r>
                        <a:rPr lang="ru-RU" sz="1600" dirty="0" err="1"/>
                        <a:t>рухомою</a:t>
                      </a:r>
                      <a:r>
                        <a:rPr lang="ru-RU" sz="1600" dirty="0"/>
                        <a:t> </a:t>
                      </a:r>
                      <a:r>
                        <a:rPr lang="ru-RU" sz="1600" dirty="0" err="1"/>
                        <a:t>крапкою</a:t>
                      </a:r>
                      <a:r>
                        <a:rPr lang="ru-RU" sz="1600" dirty="0"/>
                        <a:t>, </a:t>
                      </a:r>
                      <a:r>
                        <a:rPr lang="ru-RU" sz="1600" dirty="0" err="1"/>
                        <a:t>збережене</a:t>
                      </a:r>
                      <a:r>
                        <a:rPr lang="ru-RU" sz="1600" dirty="0"/>
                        <a:t> як рядок,</a:t>
                      </a:r>
                      <a:br>
                        <a:rPr lang="ru-RU" sz="1600" dirty="0"/>
                      </a:br>
                      <a:r>
                        <a:rPr lang="ru-RU" sz="1600" dirty="0"/>
                        <a:t>(M + 2) </a:t>
                      </a:r>
                      <a:r>
                        <a:rPr lang="ru-RU" sz="1600" dirty="0" err="1"/>
                        <a:t>байти</a:t>
                      </a:r>
                      <a:endParaRPr lang="ru-RU" sz="1600" dirty="0"/>
                    </a:p>
                  </a:txBody>
                  <a:tcPr marL="69069" marR="69069" marT="34534" marB="34534" anchor="ctr"/>
                </a:tc>
                <a:extLst>
                  <a:ext uri="{0D108BD9-81ED-4DB2-BD59-A6C34878D82A}">
                    <a16:rowId xmlns:a16="http://schemas.microsoft.com/office/drawing/2014/main" val="3216743435"/>
                  </a:ext>
                </a:extLst>
              </a:tr>
            </a:tbl>
          </a:graphicData>
        </a:graphic>
      </p:graphicFrame>
      <p:sp>
        <p:nvSpPr>
          <p:cNvPr id="7" name="Rectangle 2">
            <a:extLst>
              <a:ext uri="{FF2B5EF4-FFF2-40B4-BE49-F238E27FC236}">
                <a16:creationId xmlns:a16="http://schemas.microsoft.com/office/drawing/2014/main" id="{0292283E-9BD5-5F8E-B06E-097AEFA029D9}"/>
              </a:ext>
            </a:extLst>
          </p:cNvPr>
          <p:cNvSpPr>
            <a:spLocks noChangeArrowheads="1"/>
          </p:cNvSpPr>
          <p:nvPr/>
        </p:nvSpPr>
        <p:spPr bwMode="auto">
          <a:xfrm>
            <a:off x="9212825" y="1859339"/>
            <a:ext cx="271370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Максимальну кількість цифр чисел з рухомою крапкою вказують як параметр </a:t>
            </a:r>
            <a:r>
              <a:rPr kumimoji="0" lang="uk-UA" altLang="uk-UA"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Максимальну кількість цифр після десяткової крапки вказують як параметр </a:t>
            </a:r>
            <a:r>
              <a:rPr kumimoji="0" lang="uk-UA" altLang="uk-UA"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Тип </a:t>
            </a:r>
            <a:r>
              <a:rPr kumimoji="0" lang="uk-UA" altLang="uk-UA" sz="1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BOOL</a:t>
            </a:r>
            <a:r>
              <a:rPr kumimoji="0" lang="uk-UA" altLang="uk-UA"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синонім до </a:t>
            </a:r>
            <a:r>
              <a:rPr kumimoji="0" lang="uk-UA" altLang="uk-UA" sz="1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TINYINT</a:t>
            </a:r>
            <a:r>
              <a:rPr kumimoji="0" lang="uk-UA" altLang="uk-UA"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а сталі</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та </a:t>
            </a:r>
            <a:r>
              <a:rPr kumimoji="0" lang="uk-UA" altLang="uk-UA" sz="1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 1 та 0 відповідно.</a:t>
            </a:r>
            <a:r>
              <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369246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AB577C-D34E-E4AC-754C-E5E03BD90BB0}"/>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079738-8D60-2506-4854-CC7950F75009}"/>
              </a:ext>
            </a:extLst>
          </p:cNvPr>
          <p:cNvSpPr txBox="1"/>
          <p:nvPr/>
        </p:nvSpPr>
        <p:spPr>
          <a:xfrm>
            <a:off x="265470" y="825910"/>
            <a:ext cx="11543071"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Крім класу </a:t>
            </a:r>
            <a:r>
              <a:rPr lang="uk-UA" sz="2400" dirty="0" err="1">
                <a:latin typeface="Times New Roman" panose="02020603050405020304" pitchFamily="18" charset="0"/>
                <a:cs typeface="Times New Roman" panose="02020603050405020304" pitchFamily="18" charset="0"/>
              </a:rPr>
              <a:t>Statement</a:t>
            </a:r>
            <a:r>
              <a:rPr lang="uk-UA" sz="2400" dirty="0">
                <a:latin typeface="Times New Roman" panose="02020603050405020304" pitchFamily="18" charset="0"/>
                <a:cs typeface="Times New Roman" panose="02020603050405020304" pitchFamily="18" charset="0"/>
              </a:rPr>
              <a:t> в </a:t>
            </a:r>
            <a:r>
              <a:rPr lang="uk-UA" sz="2400" dirty="0" err="1">
                <a:latin typeface="Times New Roman" panose="02020603050405020304" pitchFamily="18" charset="0"/>
                <a:cs typeface="Times New Roman" panose="02020603050405020304" pitchFamily="18" charset="0"/>
              </a:rPr>
              <a:t>java.sql</a:t>
            </a:r>
            <a:r>
              <a:rPr lang="uk-UA" sz="2400" dirty="0">
                <a:latin typeface="Times New Roman" panose="02020603050405020304" pitchFamily="18" charset="0"/>
                <a:cs typeface="Times New Roman" panose="02020603050405020304" pitchFamily="18" charset="0"/>
              </a:rPr>
              <a:t> ми можемо використовувати для виконання запитів ще один клас – </a:t>
            </a:r>
            <a:r>
              <a:rPr lang="uk-UA" sz="2400" dirty="0" err="1">
                <a:latin typeface="Times New Roman" panose="02020603050405020304" pitchFamily="18" charset="0"/>
                <a:cs typeface="Times New Roman" panose="02020603050405020304" pitchFamily="18" charset="0"/>
              </a:rPr>
              <a:t>PreparedStatement</a:t>
            </a:r>
            <a:r>
              <a:rPr lang="uk-UA" sz="2400" dirty="0">
                <a:latin typeface="Times New Roman" panose="02020603050405020304" pitchFamily="18" charset="0"/>
                <a:cs typeface="Times New Roman" panose="02020603050405020304" pitchFamily="18" charset="0"/>
              </a:rPr>
              <a:t>. Крім виконання запиту цей клас дозволяє підготувати запит, </a:t>
            </a:r>
            <a:r>
              <a:rPr lang="uk-UA" sz="2400" dirty="0" err="1">
                <a:latin typeface="Times New Roman" panose="02020603050405020304" pitchFamily="18" charset="0"/>
                <a:cs typeface="Times New Roman" panose="02020603050405020304" pitchFamily="18" charset="0"/>
              </a:rPr>
              <a:t>відформатувати</a:t>
            </a:r>
            <a:r>
              <a:rPr lang="uk-UA" sz="2400" dirty="0">
                <a:latin typeface="Times New Roman" panose="02020603050405020304" pitchFamily="18" charset="0"/>
                <a:cs typeface="Times New Roman" panose="02020603050405020304" pitchFamily="18" charset="0"/>
              </a:rPr>
              <a:t> його належним чином. Наприклад, у минулих темах було створено таблицю, яка має три стовпці:</a:t>
            </a:r>
          </a:p>
        </p:txBody>
      </p:sp>
      <p:sp>
        <p:nvSpPr>
          <p:cNvPr id="6" name="Rectangle 2">
            <a:extLst>
              <a:ext uri="{FF2B5EF4-FFF2-40B4-BE49-F238E27FC236}">
                <a16:creationId xmlns:a16="http://schemas.microsoft.com/office/drawing/2014/main" id="{BD69B1C5-5D1D-66A3-4E82-B20562D76CB9}"/>
              </a:ext>
            </a:extLst>
          </p:cNvPr>
          <p:cNvSpPr>
            <a:spLocks noChangeArrowheads="1"/>
          </p:cNvSpPr>
          <p:nvPr/>
        </p:nvSpPr>
        <p:spPr bwMode="auto">
          <a:xfrm>
            <a:off x="265470" y="2395570"/>
            <a:ext cx="41886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VARCHAR(20),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INT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18784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8197974-FDDC-0DE1-7522-CCC7F559A16C}"/>
              </a:ext>
            </a:extLst>
          </p:cNvPr>
          <p:cNvSpPr>
            <a:spLocks noChangeArrowheads="1"/>
          </p:cNvSpPr>
          <p:nvPr/>
        </p:nvSpPr>
        <p:spPr bwMode="auto">
          <a:xfrm>
            <a:off x="255639" y="1231305"/>
            <a:ext cx="11936361"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java.sql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java.util.Scanner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jdbc:</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mysql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localhost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store?serverTimezone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Europe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Moscow&amp;useSSL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false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root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(System.in);</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Class.forName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com.mysql.cj.jdbc.Driver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getDeclaredConstructor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newInstance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Input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scanner.nextLine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Input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scanner.nextInt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DriverManager.getConnection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"INSERT INTO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conn.prepareStatement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preparedStatement.setString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preparedStatement.setInt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2</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preparedStatement.executeUpdate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Exception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failed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7829505C-6A32-68A0-C232-4FCC47A22218}"/>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EA157F7-9F41-ECF1-374C-07673678369F}"/>
              </a:ext>
            </a:extLst>
          </p:cNvPr>
          <p:cNvSpPr txBox="1"/>
          <p:nvPr/>
        </p:nvSpPr>
        <p:spPr>
          <a:xfrm>
            <a:off x="186812" y="595077"/>
            <a:ext cx="9792930"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PreparedStatement</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один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об'єкт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5560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A3E4ACD-CDFF-036D-2AF8-5746C7BA711D}"/>
              </a:ext>
            </a:extLst>
          </p:cNvPr>
          <p:cNvSpPr txBox="1"/>
          <p:nvPr/>
        </p:nvSpPr>
        <p:spPr>
          <a:xfrm>
            <a:off x="393291" y="825910"/>
            <a:ext cx="11543070" cy="5016758"/>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В даному випадку дані вводяться з консолі і додаються до бази даних. Для створення об'єкта </a:t>
            </a:r>
            <a:r>
              <a:rPr lang="uk-UA" sz="2000" dirty="0" err="1">
                <a:latin typeface="Times New Roman" panose="02020603050405020304" pitchFamily="18" charset="0"/>
                <a:cs typeface="Times New Roman" panose="02020603050405020304" pitchFamily="18" charset="0"/>
              </a:rPr>
              <a:t>PreparedStatement</a:t>
            </a:r>
            <a:r>
              <a:rPr lang="uk-UA" sz="2000" dirty="0">
                <a:latin typeface="Times New Roman" panose="02020603050405020304" pitchFamily="18" charset="0"/>
                <a:cs typeface="Times New Roman" panose="02020603050405020304" pitchFamily="18" charset="0"/>
              </a:rPr>
              <a:t> застосовується метод </a:t>
            </a:r>
            <a:r>
              <a:rPr lang="uk-UA" sz="2000" dirty="0" err="1">
                <a:latin typeface="Times New Roman" panose="02020603050405020304" pitchFamily="18" charset="0"/>
                <a:cs typeface="Times New Roman" panose="02020603050405020304" pitchFamily="18" charset="0"/>
              </a:rPr>
              <a:t>prepareStatement</a:t>
            </a:r>
            <a:r>
              <a:rPr lang="uk-UA" sz="2000" dirty="0">
                <a:latin typeface="Times New Roman" panose="02020603050405020304" pitchFamily="18" charset="0"/>
                <a:cs typeface="Times New Roman" panose="02020603050405020304" pitchFamily="18" charset="0"/>
              </a:rPr>
              <a:t>() класу </a:t>
            </a:r>
            <a:r>
              <a:rPr lang="uk-UA" sz="2000" dirty="0" err="1">
                <a:latin typeface="Times New Roman" panose="02020603050405020304" pitchFamily="18" charset="0"/>
                <a:cs typeface="Times New Roman" panose="02020603050405020304" pitchFamily="18" charset="0"/>
              </a:rPr>
              <a:t>Connection</a:t>
            </a:r>
            <a:r>
              <a:rPr lang="uk-UA" sz="2000" dirty="0">
                <a:latin typeface="Times New Roman" panose="02020603050405020304" pitchFamily="18" charset="0"/>
                <a:cs typeface="Times New Roman" panose="02020603050405020304" pitchFamily="18" charset="0"/>
              </a:rPr>
              <a:t>. Цей метод передається вираз </a:t>
            </a:r>
            <a:r>
              <a:rPr lang="uk-UA" sz="2000" dirty="0" err="1">
                <a:latin typeface="Times New Roman" panose="02020603050405020304" pitchFamily="18" charset="0"/>
                <a:cs typeface="Times New Roman" panose="02020603050405020304" pitchFamily="18" charset="0"/>
              </a:rPr>
              <a:t>sql</a:t>
            </a:r>
            <a:r>
              <a:rPr lang="uk-UA" sz="2000" dirty="0">
                <a:latin typeface="Times New Roman" panose="02020603050405020304" pitchFamily="18" charset="0"/>
                <a:cs typeface="Times New Roman" panose="02020603050405020304" pitchFamily="18" charset="0"/>
              </a:rPr>
              <a:t> INSERT INTO </a:t>
            </a:r>
            <a:r>
              <a:rPr lang="uk-UA" sz="2000" dirty="0" err="1">
                <a:latin typeface="Times New Roman" panose="02020603050405020304" pitchFamily="18" charset="0"/>
                <a:cs typeface="Times New Roman" panose="02020603050405020304" pitchFamily="18" charset="0"/>
              </a:rPr>
              <a:t>Products</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ProductName</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Price</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Values</a:t>
            </a:r>
            <a:r>
              <a:rPr lang="uk-UA" sz="2000" dirty="0">
                <a:latin typeface="Times New Roman" panose="02020603050405020304" pitchFamily="18" charset="0"/>
                <a:cs typeface="Times New Roman" panose="02020603050405020304" pitchFamily="18" charset="0"/>
              </a:rPr>
              <a:t> ​​(?, ?). Це вираз може містити знаки питання? - знаки підстановки, замість яких вставлятимуться реальні значення. </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Щоб зв'язати окремі знаки підстановки з конкретними значеннями, у класу </a:t>
            </a:r>
            <a:r>
              <a:rPr lang="uk-UA" sz="2000" dirty="0" err="1">
                <a:latin typeface="Times New Roman" panose="02020603050405020304" pitchFamily="18" charset="0"/>
                <a:cs typeface="Times New Roman" panose="02020603050405020304" pitchFamily="18" charset="0"/>
              </a:rPr>
              <a:t>PreparedStatement</a:t>
            </a:r>
            <a:r>
              <a:rPr lang="uk-UA" sz="2000" dirty="0">
                <a:latin typeface="Times New Roman" panose="02020603050405020304" pitchFamily="18" charset="0"/>
                <a:cs typeface="Times New Roman" panose="02020603050405020304" pitchFamily="18" charset="0"/>
              </a:rPr>
              <a:t> визначено ряд методів для різних типів даних. Всі методи, які постачають значення замість знаків підстановки, як перший параметр приймають порядковий номер </a:t>
            </a:r>
            <a:r>
              <a:rPr lang="uk-UA" sz="2000" dirty="0" err="1">
                <a:latin typeface="Times New Roman" panose="02020603050405020304" pitchFamily="18" charset="0"/>
                <a:cs typeface="Times New Roman" panose="02020603050405020304" pitchFamily="18" charset="0"/>
              </a:rPr>
              <a:t>знака</a:t>
            </a:r>
            <a:r>
              <a:rPr lang="uk-UA" sz="2000" dirty="0">
                <a:latin typeface="Times New Roman" panose="02020603050405020304" pitchFamily="18" charset="0"/>
                <a:cs typeface="Times New Roman" panose="02020603050405020304" pitchFamily="18" charset="0"/>
              </a:rPr>
              <a:t> підстановки (нумерація починається з 1), а як другий параметр - власне значення, яке вставляється замість </a:t>
            </a:r>
            <a:r>
              <a:rPr lang="uk-UA" sz="2000" dirty="0" err="1">
                <a:latin typeface="Times New Roman" panose="02020603050405020304" pitchFamily="18" charset="0"/>
                <a:cs typeface="Times New Roman" panose="02020603050405020304" pitchFamily="18" charset="0"/>
              </a:rPr>
              <a:t>знака</a:t>
            </a:r>
            <a:r>
              <a:rPr lang="uk-UA" sz="2000" dirty="0">
                <a:latin typeface="Times New Roman" panose="02020603050405020304" pitchFamily="18" charset="0"/>
                <a:cs typeface="Times New Roman" panose="02020603050405020304" pitchFamily="18" charset="0"/>
              </a:rPr>
              <a:t> підстановки. </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Наприклад, перший знак підстановки ? у виразі </a:t>
            </a:r>
            <a:r>
              <a:rPr lang="uk-UA" sz="2000" dirty="0" err="1">
                <a:latin typeface="Times New Roman" panose="02020603050405020304" pitchFamily="18" charset="0"/>
                <a:cs typeface="Times New Roman" panose="02020603050405020304" pitchFamily="18" charset="0"/>
              </a:rPr>
              <a:t>sql</a:t>
            </a:r>
            <a:r>
              <a:rPr lang="uk-UA" sz="2000" dirty="0">
                <a:latin typeface="Times New Roman" panose="02020603050405020304" pitchFamily="18" charset="0"/>
                <a:cs typeface="Times New Roman" panose="02020603050405020304" pitchFamily="18" charset="0"/>
              </a:rPr>
              <a:t> є значення для стовпця </a:t>
            </a:r>
            <a:r>
              <a:rPr lang="uk-UA" sz="2000" dirty="0" err="1">
                <a:latin typeface="Times New Roman" panose="02020603050405020304" pitchFamily="18" charset="0"/>
                <a:cs typeface="Times New Roman" panose="02020603050405020304" pitchFamily="18" charset="0"/>
              </a:rPr>
              <a:t>ProductName</a:t>
            </a:r>
            <a:r>
              <a:rPr lang="uk-UA" sz="2000" dirty="0">
                <a:latin typeface="Times New Roman" panose="02020603050405020304" pitchFamily="18" charset="0"/>
                <a:cs typeface="Times New Roman" panose="02020603050405020304" pitchFamily="18" charset="0"/>
              </a:rPr>
              <a:t>, який зберігає рядок. Тому для зв'язку значення з першим знаком підстановки застосовується метод </a:t>
            </a:r>
            <a:r>
              <a:rPr lang="uk-UA" sz="2000" dirty="0" err="1">
                <a:latin typeface="Times New Roman" panose="02020603050405020304" pitchFamily="18" charset="0"/>
                <a:cs typeface="Times New Roman" panose="02020603050405020304" pitchFamily="18" charset="0"/>
              </a:rPr>
              <a:t>preparedStatement.setString</a:t>
            </a:r>
            <a:r>
              <a:rPr lang="uk-UA" sz="2000" dirty="0">
                <a:latin typeface="Times New Roman" panose="02020603050405020304" pitchFamily="18" charset="0"/>
                <a:cs typeface="Times New Roman" panose="02020603050405020304" pitchFamily="18" charset="0"/>
              </a:rPr>
              <a:t>(1, </a:t>
            </a:r>
            <a:r>
              <a:rPr lang="uk-UA" sz="2000" dirty="0" err="1">
                <a:latin typeface="Times New Roman" panose="02020603050405020304" pitchFamily="18" charset="0"/>
                <a:cs typeface="Times New Roman" panose="02020603050405020304" pitchFamily="18" charset="0"/>
              </a:rPr>
              <a:t>name</a:t>
            </a:r>
            <a:r>
              <a:rPr lang="uk-UA" sz="2000" dirty="0">
                <a:latin typeface="Times New Roman" panose="02020603050405020304" pitchFamily="18" charset="0"/>
                <a:cs typeface="Times New Roman" panose="02020603050405020304" pitchFamily="18" charset="0"/>
              </a:rPr>
              <a:t>). </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Другий знак підстановки повинен передавати значення для стовпця </a:t>
            </a:r>
            <a:r>
              <a:rPr lang="uk-UA" sz="2000" dirty="0" err="1">
                <a:latin typeface="Times New Roman" panose="02020603050405020304" pitchFamily="18" charset="0"/>
                <a:cs typeface="Times New Roman" panose="02020603050405020304" pitchFamily="18" charset="0"/>
              </a:rPr>
              <a:t>Price</a:t>
            </a:r>
            <a:r>
              <a:rPr lang="uk-UA" sz="2000" dirty="0">
                <a:latin typeface="Times New Roman" panose="02020603050405020304" pitchFamily="18" charset="0"/>
                <a:cs typeface="Times New Roman" panose="02020603050405020304" pitchFamily="18" charset="0"/>
              </a:rPr>
              <a:t>, що зберігає цілі числа. Тому для вставок значення використовується метод </a:t>
            </a:r>
            <a:r>
              <a:rPr lang="uk-UA" sz="2000" dirty="0" err="1">
                <a:latin typeface="Times New Roman" panose="02020603050405020304" pitchFamily="18" charset="0"/>
                <a:cs typeface="Times New Roman" panose="02020603050405020304" pitchFamily="18" charset="0"/>
              </a:rPr>
              <a:t>preparedStatement.setInt</a:t>
            </a:r>
            <a:r>
              <a:rPr lang="uk-UA" sz="2000" dirty="0">
                <a:latin typeface="Times New Roman" panose="02020603050405020304" pitchFamily="18" charset="0"/>
                <a:cs typeface="Times New Roman" panose="02020603050405020304" pitchFamily="18" charset="0"/>
              </a:rPr>
              <a:t>(2, </a:t>
            </a:r>
            <a:r>
              <a:rPr lang="uk-UA" sz="2000" dirty="0" err="1">
                <a:latin typeface="Times New Roman" panose="02020603050405020304" pitchFamily="18" charset="0"/>
                <a:cs typeface="Times New Roman" panose="02020603050405020304" pitchFamily="18" charset="0"/>
              </a:rPr>
              <a:t>price</a:t>
            </a:r>
            <a:r>
              <a:rPr lang="uk-UA" sz="2000" dirty="0">
                <a:latin typeface="Times New Roman" panose="02020603050405020304" pitchFamily="18" charset="0"/>
                <a:cs typeface="Times New Roman" panose="02020603050405020304" pitchFamily="18" charset="0"/>
              </a:rPr>
              <a:t>)</a:t>
            </a:r>
          </a:p>
        </p:txBody>
      </p:sp>
      <p:sp>
        <p:nvSpPr>
          <p:cNvPr id="7" name="Заголовок 1">
            <a:extLst>
              <a:ext uri="{FF2B5EF4-FFF2-40B4-BE49-F238E27FC236}">
                <a16:creationId xmlns:a16="http://schemas.microsoft.com/office/drawing/2014/main" id="{7E3C8F5C-4C1E-C688-16C5-F67B7616130A}"/>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12016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FEFDB6-0291-59DB-1D58-C899F76AFD56}"/>
              </a:ext>
            </a:extLst>
          </p:cNvPr>
          <p:cNvSpPr txBox="1"/>
          <p:nvPr/>
        </p:nvSpPr>
        <p:spPr>
          <a:xfrm>
            <a:off x="373626" y="751344"/>
            <a:ext cx="11218606" cy="4708981"/>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Крім </a:t>
            </a:r>
            <a:r>
              <a:rPr lang="uk-UA" sz="2000" dirty="0" err="1">
                <a:latin typeface="Times New Roman" panose="02020603050405020304" pitchFamily="18" charset="0"/>
                <a:cs typeface="Times New Roman" panose="02020603050405020304" pitchFamily="18" charset="0"/>
              </a:rPr>
              <a:t>setString</a:t>
            </a:r>
            <a:r>
              <a:rPr lang="uk-UA" sz="2000" dirty="0">
                <a:latin typeface="Times New Roman" panose="02020603050405020304" pitchFamily="18" charset="0"/>
                <a:cs typeface="Times New Roman" panose="02020603050405020304" pitchFamily="18" charset="0"/>
              </a:rPr>
              <a:t> і </a:t>
            </a:r>
            <a:r>
              <a:rPr lang="uk-UA" sz="2000" dirty="0" err="1">
                <a:latin typeface="Times New Roman" panose="02020603050405020304" pitchFamily="18" charset="0"/>
                <a:cs typeface="Times New Roman" panose="02020603050405020304" pitchFamily="18" charset="0"/>
              </a:rPr>
              <a:t>setInt</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PreparedStatement</a:t>
            </a:r>
            <a:r>
              <a:rPr lang="uk-UA" sz="2000" dirty="0">
                <a:latin typeface="Times New Roman" panose="02020603050405020304" pitchFamily="18" charset="0"/>
                <a:cs typeface="Times New Roman" panose="02020603050405020304" pitchFamily="18" charset="0"/>
              </a:rPr>
              <a:t> має ще ряд подібних методів, які працюють подібним чином. Деякі з них: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setBigDecimal</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setBoolean</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setDate</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setDouble</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setFloat</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setLong</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setNull</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setTime</a:t>
            </a:r>
            <a:r>
              <a:rPr lang="uk-UA" sz="2000" b="1" dirty="0">
                <a:latin typeface="Times New Roman" panose="02020603050405020304" pitchFamily="18" charset="0"/>
                <a:cs typeface="Times New Roman" panose="02020603050405020304" pitchFamily="18" charset="0"/>
              </a:rPr>
              <a:t> </a:t>
            </a:r>
          </a:p>
          <a:p>
            <a:r>
              <a:rPr lang="uk-UA" sz="2000" dirty="0">
                <a:latin typeface="Times New Roman" panose="02020603050405020304" pitchFamily="18" charset="0"/>
                <a:cs typeface="Times New Roman" panose="02020603050405020304" pitchFamily="18" charset="0"/>
              </a:rPr>
              <a:t>Для виконання запиту </a:t>
            </a:r>
            <a:r>
              <a:rPr lang="uk-UA" sz="2000" dirty="0" err="1">
                <a:latin typeface="Times New Roman" panose="02020603050405020304" pitchFamily="18" charset="0"/>
                <a:cs typeface="Times New Roman" panose="02020603050405020304" pitchFamily="18" charset="0"/>
              </a:rPr>
              <a:t>PreparedStatement</a:t>
            </a:r>
            <a:r>
              <a:rPr lang="uk-UA" sz="2000" dirty="0">
                <a:latin typeface="Times New Roman" panose="02020603050405020304" pitchFamily="18" charset="0"/>
                <a:cs typeface="Times New Roman" panose="02020603050405020304" pitchFamily="18" charset="0"/>
              </a:rPr>
              <a:t> має три методи: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boolean</a:t>
            </a:r>
            <a:r>
              <a:rPr lang="uk-UA" sz="2000" b="1" dirty="0">
                <a:latin typeface="Times New Roman" panose="02020603050405020304" pitchFamily="18" charset="0"/>
                <a:cs typeface="Times New Roman" panose="02020603050405020304" pitchFamily="18" charset="0"/>
              </a:rPr>
              <a:t> </a:t>
            </a:r>
            <a:r>
              <a:rPr lang="uk-UA" sz="2000" b="1" dirty="0" err="1">
                <a:latin typeface="Times New Roman" panose="02020603050405020304" pitchFamily="18" charset="0"/>
                <a:cs typeface="Times New Roman" panose="02020603050405020304" pitchFamily="18" charset="0"/>
              </a:rPr>
              <a:t>execute</a:t>
            </a:r>
            <a:r>
              <a:rPr lang="uk-UA" sz="2000" b="1" dirty="0">
                <a:latin typeface="Times New Roman" panose="02020603050405020304" pitchFamily="18" charset="0"/>
                <a:cs typeface="Times New Roman" panose="02020603050405020304" pitchFamily="18" charset="0"/>
              </a:rPr>
              <a:t>(): </a:t>
            </a:r>
            <a:r>
              <a:rPr lang="uk-UA" sz="2000" dirty="0">
                <a:latin typeface="Times New Roman" panose="02020603050405020304" pitchFamily="18" charset="0"/>
                <a:cs typeface="Times New Roman" panose="02020603050405020304" pitchFamily="18" charset="0"/>
              </a:rPr>
              <a:t>виконує будь-яку SQL-команду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ResultSet</a:t>
            </a:r>
            <a:r>
              <a:rPr lang="uk-UA" sz="2000" b="1" dirty="0">
                <a:latin typeface="Times New Roman" panose="02020603050405020304" pitchFamily="18" charset="0"/>
                <a:cs typeface="Times New Roman" panose="02020603050405020304" pitchFamily="18" charset="0"/>
              </a:rPr>
              <a:t> </a:t>
            </a:r>
            <a:r>
              <a:rPr lang="uk-UA" sz="2000" b="1" dirty="0" err="1">
                <a:latin typeface="Times New Roman" panose="02020603050405020304" pitchFamily="18" charset="0"/>
                <a:cs typeface="Times New Roman" panose="02020603050405020304" pitchFamily="18" charset="0"/>
              </a:rPr>
              <a:t>executeQuery</a:t>
            </a:r>
            <a:r>
              <a:rPr lang="uk-UA" sz="2000" b="1" dirty="0">
                <a:latin typeface="Times New Roman" panose="02020603050405020304" pitchFamily="18" charset="0"/>
                <a:cs typeface="Times New Roman" panose="02020603050405020304" pitchFamily="18" charset="0"/>
              </a:rPr>
              <a:t>(): </a:t>
            </a:r>
            <a:r>
              <a:rPr lang="uk-UA" sz="2000" dirty="0">
                <a:latin typeface="Times New Roman" panose="02020603050405020304" pitchFamily="18" charset="0"/>
                <a:cs typeface="Times New Roman" panose="02020603050405020304" pitchFamily="18" charset="0"/>
              </a:rPr>
              <a:t>виконує команду SELECT, яка повертає дані у вигляді </a:t>
            </a:r>
            <a:r>
              <a:rPr lang="uk-UA" sz="2000" dirty="0" err="1">
                <a:latin typeface="Times New Roman" panose="02020603050405020304" pitchFamily="18" charset="0"/>
                <a:cs typeface="Times New Roman" panose="02020603050405020304" pitchFamily="18" charset="0"/>
              </a:rPr>
              <a:t>Resul</a:t>
            </a:r>
            <a:r>
              <a:rPr lang="en-US" sz="2000" dirty="0" err="1">
                <a:latin typeface="Times New Roman" panose="02020603050405020304" pitchFamily="18" charset="0"/>
                <a:cs typeface="Times New Roman" panose="02020603050405020304" pitchFamily="18" charset="0"/>
              </a:rPr>
              <a:t>tSet</a:t>
            </a:r>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b="1" i="0" dirty="0">
                <a:solidFill>
                  <a:srgbClr val="000000"/>
                </a:solidFill>
                <a:effectLst/>
                <a:highlight>
                  <a:srgbClr val="F7F7FA"/>
                </a:highlight>
                <a:latin typeface="Times New Roman" panose="02020603050405020304" pitchFamily="18" charset="0"/>
                <a:cs typeface="Times New Roman" panose="02020603050405020304" pitchFamily="18" charset="0"/>
              </a:rPr>
              <a:t>int </a:t>
            </a:r>
            <a:r>
              <a:rPr lang="en-US" sz="2000" b="1" i="0" dirty="0" err="1">
                <a:solidFill>
                  <a:srgbClr val="000000"/>
                </a:solidFill>
                <a:effectLst/>
                <a:highlight>
                  <a:srgbClr val="F7F7FA"/>
                </a:highlight>
                <a:latin typeface="Times New Roman" panose="02020603050405020304" pitchFamily="18" charset="0"/>
                <a:cs typeface="Times New Roman" panose="02020603050405020304" pitchFamily="18" charset="0"/>
              </a:rPr>
              <a:t>executeUpdate</a:t>
            </a:r>
            <a:r>
              <a:rPr lang="en-US" sz="2000" b="1" i="0" dirty="0">
                <a:solidFill>
                  <a:srgbClr val="000000"/>
                </a:solidFill>
                <a:effectLst/>
                <a:highlight>
                  <a:srgbClr val="F7F7FA"/>
                </a:highlight>
                <a:latin typeface="Times New Roman" panose="02020603050405020304" pitchFamily="18" charset="0"/>
                <a:cs typeface="Times New Roman" panose="02020603050405020304" pitchFamily="18" charset="0"/>
              </a:rPr>
              <a:t>() </a:t>
            </a:r>
            <a:r>
              <a:rPr lang="uk-UA" sz="2000" dirty="0">
                <a:latin typeface="Times New Roman" panose="02020603050405020304" pitchFamily="18" charset="0"/>
                <a:cs typeface="Times New Roman" panose="02020603050405020304" pitchFamily="18" charset="0"/>
              </a:rPr>
              <a:t>виконує такі SQL-команди, як INSERT, UPDATE, DELETE, CREATE та повертає кількість змінених рядків</a:t>
            </a:r>
          </a:p>
        </p:txBody>
      </p:sp>
      <p:sp>
        <p:nvSpPr>
          <p:cNvPr id="6" name="Заголовок 1">
            <a:extLst>
              <a:ext uri="{FF2B5EF4-FFF2-40B4-BE49-F238E27FC236}">
                <a16:creationId xmlns:a16="http://schemas.microsoft.com/office/drawing/2014/main" id="{6B801C14-2D24-4EE1-DA96-CF99BCA7055E}"/>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14073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1BCF2E-E94B-AFB9-7D28-6C3D97C9526C}"/>
              </a:ext>
            </a:extLst>
          </p:cNvPr>
          <p:cNvSpPr txBox="1"/>
          <p:nvPr/>
        </p:nvSpPr>
        <p:spPr>
          <a:xfrm>
            <a:off x="344130" y="825910"/>
            <a:ext cx="11484076"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відміну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методів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Statement</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методи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приймають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SQL-</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Приклад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програми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3B8C415F-81C0-CD61-DAC6-714EDE71A0DC}"/>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634F952D-D462-F9BC-B4B2-8F30F0C20FCE}"/>
              </a:ext>
            </a:extLst>
          </p:cNvPr>
          <p:cNvSpPr>
            <a:spLocks noChangeArrowheads="1"/>
          </p:cNvSpPr>
          <p:nvPr/>
        </p:nvSpPr>
        <p:spPr bwMode="auto">
          <a:xfrm>
            <a:off x="344130" y="1651819"/>
            <a:ext cx="877676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C:\Java&gt;javac Program.java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classpath</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c:\Java\mysql-connector-java-8.0.11.jar;c:\Java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Program</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Inpit</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name</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Xiaomi</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Mi</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8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Input</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35000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1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rows</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added</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uk-UA" sz="1400" dirty="0">
              <a:solidFill>
                <a:schemeClr val="bg1"/>
              </a:solidFill>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 </a:t>
            </a:r>
          </a:p>
        </p:txBody>
      </p:sp>
      <p:sp>
        <p:nvSpPr>
          <p:cNvPr id="9" name="TextBox 8">
            <a:extLst>
              <a:ext uri="{FF2B5EF4-FFF2-40B4-BE49-F238E27FC236}">
                <a16:creationId xmlns:a16="http://schemas.microsoft.com/office/drawing/2014/main" id="{FF0231A2-9E88-9122-55C2-A2723827615F}"/>
              </a:ext>
            </a:extLst>
          </p:cNvPr>
          <p:cNvSpPr txBox="1"/>
          <p:nvPr/>
        </p:nvSpPr>
        <p:spPr>
          <a:xfrm>
            <a:off x="344130" y="3252257"/>
            <a:ext cx="11484076"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Подібним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чином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висловлювання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50000:</a:t>
            </a:r>
            <a:endParaRPr lang="uk-UA" sz="2400"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2E673F6C-E486-3BC9-502A-40C19D124BD5}"/>
              </a:ext>
            </a:extLst>
          </p:cNvPr>
          <p:cNvSpPr>
            <a:spLocks noChangeArrowheads="1"/>
          </p:cNvSpPr>
          <p:nvPr/>
        </p:nvSpPr>
        <p:spPr bwMode="auto">
          <a:xfrm>
            <a:off x="373627" y="4078166"/>
            <a:ext cx="1095492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int maxPrice = </a:t>
            </a:r>
            <a:r>
              <a:rPr kumimoji="0" lang="uk-UA" altLang="uk-UA" sz="1400" b="0" i="0" u="none" strike="noStrike" cap="none" normalizeH="0" baseline="0">
                <a:ln>
                  <a:noFill/>
                </a:ln>
                <a:solidFill>
                  <a:srgbClr val="009900"/>
                </a:solidFill>
                <a:effectLst/>
                <a:highlight>
                  <a:srgbClr val="C0C0C0"/>
                </a:highlight>
                <a:latin typeface="Courier New" panose="02070309020205020404" pitchFamily="49" charset="0"/>
                <a:cs typeface="Courier New" panose="02070309020205020404" pitchFamily="49" charset="0"/>
              </a:rPr>
              <a:t>50000</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PreparedStatement preparedStatement = conn.prepareStatement("SELECT * FROM Products WHERE Price &lt;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preparedStatement.setInt(</a:t>
            </a:r>
            <a:r>
              <a:rPr kumimoji="0" lang="uk-UA" altLang="uk-UA" sz="1400" b="0" i="0" u="none" strike="noStrike" cap="none" normalizeH="0" baseline="0">
                <a:ln>
                  <a:noFill/>
                </a:ln>
                <a:solidFill>
                  <a:srgbClr val="009900"/>
                </a:solidFill>
                <a:effectLst/>
                <a:highlight>
                  <a:srgbClr val="C0C0C0"/>
                </a:highlight>
                <a:latin typeface="Courier New" panose="02070309020205020404" pitchFamily="49" charset="0"/>
                <a:cs typeface="Courier New" panose="02070309020205020404" pitchFamily="49" charset="0"/>
              </a:rPr>
              <a:t>1</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maxPrice);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ResultSet resultSet = preparedStatement.executeQuery();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while(resultSet.next()){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int id = resultSet.getInt("Id");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String name = resultSet.getString("ProductName");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int price = resultSet.getInt("Price");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System.out.printf("%d. %s - %d \n", id, name, 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8345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87B9C8E-A508-ED51-5698-EAE6A7FF72A5}"/>
              </a:ext>
            </a:extLst>
          </p:cNvPr>
          <p:cNvSpPr txBox="1">
            <a:spLocks/>
          </p:cNvSpPr>
          <p:nvPr/>
        </p:nvSpPr>
        <p:spPr>
          <a:xfrm>
            <a:off x="0" y="134732"/>
            <a:ext cx="121920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a:t>
            </a:r>
            <a:r>
              <a:rPr lang="en-US" sz="4800" dirty="0">
                <a:solidFill>
                  <a:srgbClr val="252525"/>
                </a:solidFill>
                <a:highlight>
                  <a:srgbClr val="FFFFFF"/>
                </a:highlight>
                <a:latin typeface="Times New Roman" panose="02020603050405020304" pitchFamily="18" charset="0"/>
                <a:cs typeface="Times New Roman" panose="02020603050405020304" pitchFamily="18" charset="0"/>
              </a:rPr>
              <a:t>MySQL. </a:t>
            </a: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та часу</a:t>
            </a:r>
            <a:endParaRPr lang="uk-UA" sz="4800" dirty="0">
              <a:latin typeface="Times New Roman" panose="02020603050405020304" pitchFamily="18" charset="0"/>
              <a:cs typeface="Times New Roman" panose="02020603050405020304" pitchFamily="18" charset="0"/>
            </a:endParaRPr>
          </a:p>
        </p:txBody>
      </p:sp>
      <p:graphicFrame>
        <p:nvGraphicFramePr>
          <p:cNvPr id="5" name="Таблица 4">
            <a:extLst>
              <a:ext uri="{FF2B5EF4-FFF2-40B4-BE49-F238E27FC236}">
                <a16:creationId xmlns:a16="http://schemas.microsoft.com/office/drawing/2014/main" id="{D9406B90-E8FD-AEC1-DD75-99A1DC649A14}"/>
              </a:ext>
            </a:extLst>
          </p:cNvPr>
          <p:cNvGraphicFramePr>
            <a:graphicFrameLocks noGrp="1"/>
          </p:cNvGraphicFramePr>
          <p:nvPr>
            <p:extLst>
              <p:ext uri="{D42A27DB-BD31-4B8C-83A1-F6EECF244321}">
                <p14:modId xmlns:p14="http://schemas.microsoft.com/office/powerpoint/2010/main" val="3130253822"/>
              </p:ext>
            </p:extLst>
          </p:nvPr>
        </p:nvGraphicFramePr>
        <p:xfrm>
          <a:off x="2113647" y="1009547"/>
          <a:ext cx="7964706" cy="5165108"/>
        </p:xfrm>
        <a:graphic>
          <a:graphicData uri="http://schemas.openxmlformats.org/drawingml/2006/table">
            <a:tbl>
              <a:tblPr>
                <a:tableStyleId>{ED083AE6-46FA-4A59-8FB0-9F97EB10719F}</a:tableStyleId>
              </a:tblPr>
              <a:tblGrid>
                <a:gridCol w="1988681">
                  <a:extLst>
                    <a:ext uri="{9D8B030D-6E8A-4147-A177-3AD203B41FA5}">
                      <a16:colId xmlns:a16="http://schemas.microsoft.com/office/drawing/2014/main" val="2411470262"/>
                    </a:ext>
                  </a:extLst>
                </a:gridCol>
                <a:gridCol w="5976025">
                  <a:extLst>
                    <a:ext uri="{9D8B030D-6E8A-4147-A177-3AD203B41FA5}">
                      <a16:colId xmlns:a16="http://schemas.microsoft.com/office/drawing/2014/main" val="833395436"/>
                    </a:ext>
                  </a:extLst>
                </a:gridCol>
              </a:tblGrid>
              <a:tr h="338715">
                <a:tc>
                  <a:txBody>
                    <a:bodyPr/>
                    <a:lstStyle/>
                    <a:p>
                      <a:pPr algn="ctr"/>
                      <a:r>
                        <a:rPr lang="uk-UA" sz="1600" dirty="0"/>
                        <a:t>Тип</a:t>
                      </a:r>
                    </a:p>
                  </a:txBody>
                  <a:tcPr marL="72522" marR="72522" marT="36261" marB="36261" anchor="ctr"/>
                </a:tc>
                <a:tc>
                  <a:txBody>
                    <a:bodyPr/>
                    <a:lstStyle/>
                    <a:p>
                      <a:pPr algn="ctr"/>
                      <a:r>
                        <a:rPr lang="uk-UA" sz="1600" dirty="0"/>
                        <a:t>Опис</a:t>
                      </a:r>
                    </a:p>
                  </a:txBody>
                  <a:tcPr marL="72522" marR="72522" marT="36261" marB="36261" anchor="ctr"/>
                </a:tc>
                <a:extLst>
                  <a:ext uri="{0D108BD9-81ED-4DB2-BD59-A6C34878D82A}">
                    <a16:rowId xmlns:a16="http://schemas.microsoft.com/office/drawing/2014/main" val="3596268405"/>
                  </a:ext>
                </a:extLst>
              </a:tr>
              <a:tr h="860851">
                <a:tc>
                  <a:txBody>
                    <a:bodyPr/>
                    <a:lstStyle/>
                    <a:p>
                      <a:pPr algn="ctr"/>
                      <a:r>
                        <a:rPr lang="en-US" sz="1600"/>
                        <a:t>DATE</a:t>
                      </a:r>
                    </a:p>
                  </a:txBody>
                  <a:tcPr marL="72522" marR="72522" marT="36261" marB="36261" anchor="ctr"/>
                </a:tc>
                <a:tc>
                  <a:txBody>
                    <a:bodyPr/>
                    <a:lstStyle/>
                    <a:p>
                      <a:pPr algn="ctr"/>
                      <a:r>
                        <a:rPr lang="ru-RU" sz="1600"/>
                        <a:t>Дата у форматі YYYY-MM-DD (3 байти). Підтримано</a:t>
                      </a:r>
                      <a:br>
                        <a:rPr lang="ru-RU" sz="1600"/>
                      </a:br>
                      <a:r>
                        <a:rPr lang="ru-RU" sz="1600"/>
                        <a:t>діапазон від '1000-01-01' до '9999-12-31'</a:t>
                      </a:r>
                    </a:p>
                  </a:txBody>
                  <a:tcPr marL="72522" marR="72522" marT="36261" marB="36261" anchor="ctr"/>
                </a:tc>
                <a:extLst>
                  <a:ext uri="{0D108BD9-81ED-4DB2-BD59-A6C34878D82A}">
                    <a16:rowId xmlns:a16="http://schemas.microsoft.com/office/drawing/2014/main" val="4294198078"/>
                  </a:ext>
                </a:extLst>
              </a:tr>
              <a:tr h="860851">
                <a:tc>
                  <a:txBody>
                    <a:bodyPr/>
                    <a:lstStyle/>
                    <a:p>
                      <a:pPr algn="ctr"/>
                      <a:r>
                        <a:rPr lang="en-US" sz="1600"/>
                        <a:t>DATETIME</a:t>
                      </a:r>
                    </a:p>
                  </a:txBody>
                  <a:tcPr marL="72522" marR="72522" marT="36261" marB="36261" anchor="ctr"/>
                </a:tc>
                <a:tc>
                  <a:txBody>
                    <a:bodyPr/>
                    <a:lstStyle/>
                    <a:p>
                      <a:pPr algn="ctr"/>
                      <a:r>
                        <a:rPr lang="uk-UA" sz="1600" dirty="0"/>
                        <a:t>Формат </a:t>
                      </a:r>
                      <a:r>
                        <a:rPr lang="en-US" sz="1600" dirty="0"/>
                        <a:t>YYYY-MM-DD HH:MM:SS (8 </a:t>
                      </a:r>
                      <a:r>
                        <a:rPr lang="uk-UA" sz="1600" dirty="0"/>
                        <a:t>байт).</a:t>
                      </a:r>
                      <a:br>
                        <a:rPr lang="uk-UA" sz="1600" dirty="0"/>
                      </a:br>
                      <a:r>
                        <a:rPr lang="uk-UA" sz="1600" dirty="0"/>
                        <a:t>Підтримано діапазон від '1000-01-01 00:00:00'</a:t>
                      </a:r>
                      <a:br>
                        <a:rPr lang="uk-UA" sz="1600" dirty="0"/>
                      </a:br>
                      <a:r>
                        <a:rPr lang="uk-UA" sz="1600" dirty="0"/>
                        <a:t>до '9999-12-31 23:59:59'</a:t>
                      </a:r>
                    </a:p>
                  </a:txBody>
                  <a:tcPr marL="72522" marR="72522" marT="36261" marB="36261" anchor="ctr"/>
                </a:tc>
                <a:extLst>
                  <a:ext uri="{0D108BD9-81ED-4DB2-BD59-A6C34878D82A}">
                    <a16:rowId xmlns:a16="http://schemas.microsoft.com/office/drawing/2014/main" val="338972709"/>
                  </a:ext>
                </a:extLst>
              </a:tr>
              <a:tr h="1121920">
                <a:tc>
                  <a:txBody>
                    <a:bodyPr/>
                    <a:lstStyle/>
                    <a:p>
                      <a:pPr algn="ctr"/>
                      <a:r>
                        <a:rPr lang="en-US" sz="1600"/>
                        <a:t>TIMESTAMP</a:t>
                      </a:r>
                    </a:p>
                  </a:txBody>
                  <a:tcPr marL="72522" marR="72522" marT="36261" marB="36261" anchor="ctr"/>
                </a:tc>
                <a:tc>
                  <a:txBody>
                    <a:bodyPr/>
                    <a:lstStyle/>
                    <a:p>
                      <a:pPr algn="ctr"/>
                      <a:r>
                        <a:rPr lang="uk-UA" sz="1600"/>
                        <a:t>Кількість секунд з початку епохи </a:t>
                      </a:r>
                      <a:r>
                        <a:rPr lang="en-US" sz="1600"/>
                        <a:t>Unix </a:t>
                      </a:r>
                      <a:r>
                        <a:rPr lang="uk-UA" sz="1600"/>
                        <a:t>у форматі</a:t>
                      </a:r>
                      <a:br>
                        <a:rPr lang="uk-UA" sz="1600"/>
                      </a:br>
                      <a:r>
                        <a:rPr lang="en-US" sz="1600"/>
                        <a:t>YYYY-MM-DD HH:MM:SS (4 </a:t>
                      </a:r>
                      <a:r>
                        <a:rPr lang="uk-UA" sz="1600"/>
                        <a:t>байти). Підтримано діапазон</a:t>
                      </a:r>
                      <a:br>
                        <a:rPr lang="uk-UA" sz="1600"/>
                      </a:br>
                      <a:r>
                        <a:rPr lang="uk-UA" sz="1600"/>
                        <a:t>від '1970-01-01 00:00:01' до '2038-01-09 03:14:07'</a:t>
                      </a:r>
                    </a:p>
                  </a:txBody>
                  <a:tcPr marL="72522" marR="72522" marT="36261" marB="36261" anchor="ctr"/>
                </a:tc>
                <a:extLst>
                  <a:ext uri="{0D108BD9-81ED-4DB2-BD59-A6C34878D82A}">
                    <a16:rowId xmlns:a16="http://schemas.microsoft.com/office/drawing/2014/main" val="2072031213"/>
                  </a:ext>
                </a:extLst>
              </a:tr>
              <a:tr h="599783">
                <a:tc>
                  <a:txBody>
                    <a:bodyPr/>
                    <a:lstStyle/>
                    <a:p>
                      <a:pPr algn="ctr"/>
                      <a:r>
                        <a:rPr lang="en-US" sz="1600"/>
                        <a:t>TIME</a:t>
                      </a:r>
                    </a:p>
                  </a:txBody>
                  <a:tcPr marL="72522" marR="72522" marT="36261" marB="36261" anchor="ctr"/>
                </a:tc>
                <a:tc>
                  <a:txBody>
                    <a:bodyPr/>
                    <a:lstStyle/>
                    <a:p>
                      <a:pPr algn="ctr"/>
                      <a:r>
                        <a:rPr lang="ru-RU" sz="1600"/>
                        <a:t>Час у форматі HH:MM:SS (3 байти). Підтримано</a:t>
                      </a:r>
                      <a:br>
                        <a:rPr lang="ru-RU" sz="1600"/>
                      </a:br>
                      <a:r>
                        <a:rPr lang="ru-RU" sz="1600"/>
                        <a:t>діапазон від '-838:59:59' до '838:59:59'</a:t>
                      </a:r>
                    </a:p>
                  </a:txBody>
                  <a:tcPr marL="72522" marR="72522" marT="36261" marB="36261" anchor="ctr"/>
                </a:tc>
                <a:extLst>
                  <a:ext uri="{0D108BD9-81ED-4DB2-BD59-A6C34878D82A}">
                    <a16:rowId xmlns:a16="http://schemas.microsoft.com/office/drawing/2014/main" val="263763786"/>
                  </a:ext>
                </a:extLst>
              </a:tr>
              <a:tr h="1382988">
                <a:tc>
                  <a:txBody>
                    <a:bodyPr/>
                    <a:lstStyle/>
                    <a:p>
                      <a:pPr algn="ctr"/>
                      <a:r>
                        <a:rPr lang="en-US" sz="1600"/>
                        <a:t>YEAR(M)</a:t>
                      </a:r>
                    </a:p>
                  </a:txBody>
                  <a:tcPr marL="72522" marR="72522" marT="36261" marB="36261" anchor="ctr"/>
                </a:tc>
                <a:tc>
                  <a:txBody>
                    <a:bodyPr/>
                    <a:lstStyle/>
                    <a:p>
                      <a:pPr algn="ctr"/>
                      <a:r>
                        <a:rPr lang="ru-RU" sz="1600" dirty="0" err="1"/>
                        <a:t>Рік</a:t>
                      </a:r>
                      <a:r>
                        <a:rPr lang="ru-RU" sz="1600" dirty="0"/>
                        <a:t> у М-цифровому </a:t>
                      </a:r>
                      <a:r>
                        <a:rPr lang="ru-RU" sz="1600" dirty="0" err="1"/>
                        <a:t>форматі</a:t>
                      </a:r>
                      <a:r>
                        <a:rPr lang="ru-RU" sz="1600" dirty="0"/>
                        <a:t> (M = 2, 4). </a:t>
                      </a:r>
                      <a:r>
                        <a:rPr lang="ru-RU" sz="1600" dirty="0" err="1"/>
                        <a:t>Значення</a:t>
                      </a:r>
                      <a:r>
                        <a:rPr lang="ru-RU" sz="1600" dirty="0"/>
                        <a:t>,</a:t>
                      </a:r>
                      <a:br>
                        <a:rPr lang="ru-RU" sz="1600" dirty="0"/>
                      </a:br>
                      <a:r>
                        <a:rPr lang="ru-RU" sz="1600" dirty="0" err="1"/>
                        <a:t>дозволені</a:t>
                      </a:r>
                      <a:r>
                        <a:rPr lang="ru-RU" sz="1600" dirty="0"/>
                        <a:t> в 4-цифровому </a:t>
                      </a:r>
                      <a:r>
                        <a:rPr lang="ru-RU" sz="1600" dirty="0" err="1"/>
                        <a:t>форматі</a:t>
                      </a:r>
                      <a:r>
                        <a:rPr lang="ru-RU" sz="1600" dirty="0"/>
                        <a:t>: </a:t>
                      </a:r>
                      <a:r>
                        <a:rPr lang="ru-RU" sz="1600" dirty="0" err="1"/>
                        <a:t>від</a:t>
                      </a:r>
                      <a:r>
                        <a:rPr lang="ru-RU" sz="1600" dirty="0"/>
                        <a:t> 1901 до</a:t>
                      </a:r>
                      <a:br>
                        <a:rPr lang="ru-RU" sz="1600" dirty="0"/>
                      </a:br>
                      <a:r>
                        <a:rPr lang="ru-RU" sz="1600" dirty="0"/>
                        <a:t>2155. </a:t>
                      </a:r>
                      <a:r>
                        <a:rPr lang="ru-RU" sz="1600" dirty="0" err="1"/>
                        <a:t>Значення</a:t>
                      </a:r>
                      <a:r>
                        <a:rPr lang="ru-RU" sz="1600" dirty="0"/>
                        <a:t> </a:t>
                      </a:r>
                      <a:r>
                        <a:rPr lang="ru-RU" sz="1600" dirty="0" err="1"/>
                        <a:t>дозволені</a:t>
                      </a:r>
                      <a:r>
                        <a:rPr lang="ru-RU" sz="1600" dirty="0"/>
                        <a:t> у 2-цифровому </a:t>
                      </a:r>
                      <a:r>
                        <a:rPr lang="ru-RU" sz="1600" dirty="0" err="1"/>
                        <a:t>форматі</a:t>
                      </a:r>
                      <a:r>
                        <a:rPr lang="ru-RU" sz="1600" dirty="0"/>
                        <a:t>:</a:t>
                      </a:r>
                      <a:br>
                        <a:rPr lang="ru-RU" sz="1600" dirty="0"/>
                      </a:br>
                      <a:r>
                        <a:rPr lang="ru-RU" sz="1600" dirty="0" err="1"/>
                        <a:t>від</a:t>
                      </a:r>
                      <a:r>
                        <a:rPr lang="ru-RU" sz="1600" dirty="0"/>
                        <a:t> 70 до 69, </a:t>
                      </a:r>
                      <a:r>
                        <a:rPr lang="ru-RU" sz="1600" dirty="0" err="1"/>
                        <a:t>що</a:t>
                      </a:r>
                      <a:r>
                        <a:rPr lang="ru-RU" sz="1600" dirty="0"/>
                        <a:t> </a:t>
                      </a:r>
                      <a:r>
                        <a:rPr lang="ru-RU" sz="1600" dirty="0" err="1"/>
                        <a:t>відповідає</a:t>
                      </a:r>
                      <a:r>
                        <a:rPr lang="ru-RU" sz="1600" dirty="0"/>
                        <a:t> 1970 та 2069.</a:t>
                      </a:r>
                    </a:p>
                  </a:txBody>
                  <a:tcPr marL="72522" marR="72522" marT="36261" marB="36261" anchor="ctr"/>
                </a:tc>
                <a:extLst>
                  <a:ext uri="{0D108BD9-81ED-4DB2-BD59-A6C34878D82A}">
                    <a16:rowId xmlns:a16="http://schemas.microsoft.com/office/drawing/2014/main" val="1763572264"/>
                  </a:ext>
                </a:extLst>
              </a:tr>
            </a:tbl>
          </a:graphicData>
        </a:graphic>
      </p:graphicFrame>
    </p:spTree>
    <p:extLst>
      <p:ext uri="{BB962C8B-B14F-4D97-AF65-F5344CB8AC3E}">
        <p14:creationId xmlns:p14="http://schemas.microsoft.com/office/powerpoint/2010/main" val="1202687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2F4A2DA2-8189-0E52-E34C-15A2DECE7A30}"/>
              </a:ext>
            </a:extLst>
          </p:cNvPr>
          <p:cNvGraphicFramePr>
            <a:graphicFrameLocks noGrp="1"/>
          </p:cNvGraphicFramePr>
          <p:nvPr>
            <p:ph idx="1"/>
            <p:extLst>
              <p:ext uri="{D42A27DB-BD31-4B8C-83A1-F6EECF244321}">
                <p14:modId xmlns:p14="http://schemas.microsoft.com/office/powerpoint/2010/main" val="3346427557"/>
              </p:ext>
            </p:extLst>
          </p:nvPr>
        </p:nvGraphicFramePr>
        <p:xfrm>
          <a:off x="2901745" y="2100928"/>
          <a:ext cx="6388510" cy="3654450"/>
        </p:xfrm>
        <a:graphic>
          <a:graphicData uri="http://schemas.openxmlformats.org/drawingml/2006/table">
            <a:tbl>
              <a:tblPr>
                <a:tableStyleId>{ED083AE6-46FA-4A59-8FB0-9F97EB10719F}</a:tableStyleId>
              </a:tblPr>
              <a:tblGrid>
                <a:gridCol w="2099636">
                  <a:extLst>
                    <a:ext uri="{9D8B030D-6E8A-4147-A177-3AD203B41FA5}">
                      <a16:colId xmlns:a16="http://schemas.microsoft.com/office/drawing/2014/main" val="2654752052"/>
                    </a:ext>
                  </a:extLst>
                </a:gridCol>
                <a:gridCol w="4288874">
                  <a:extLst>
                    <a:ext uri="{9D8B030D-6E8A-4147-A177-3AD203B41FA5}">
                      <a16:colId xmlns:a16="http://schemas.microsoft.com/office/drawing/2014/main" val="2875847103"/>
                    </a:ext>
                  </a:extLst>
                </a:gridCol>
              </a:tblGrid>
              <a:tr h="290089">
                <a:tc>
                  <a:txBody>
                    <a:bodyPr/>
                    <a:lstStyle/>
                    <a:p>
                      <a:pPr algn="ctr"/>
                      <a:r>
                        <a:rPr lang="uk-UA" sz="2400" dirty="0"/>
                        <a:t>Тип</a:t>
                      </a:r>
                    </a:p>
                  </a:txBody>
                  <a:tcPr marL="72522" marR="72522" marT="36261" marB="36261" anchor="ctr"/>
                </a:tc>
                <a:tc>
                  <a:txBody>
                    <a:bodyPr/>
                    <a:lstStyle/>
                    <a:p>
                      <a:pPr algn="ctr"/>
                      <a:r>
                        <a:rPr lang="uk-UA" sz="2400" dirty="0"/>
                        <a:t>Опис</a:t>
                      </a:r>
                    </a:p>
                  </a:txBody>
                  <a:tcPr marL="72522" marR="72522" marT="36261" marB="36261" anchor="ctr"/>
                </a:tc>
                <a:extLst>
                  <a:ext uri="{0D108BD9-81ED-4DB2-BD59-A6C34878D82A}">
                    <a16:rowId xmlns:a16="http://schemas.microsoft.com/office/drawing/2014/main" val="2046366126"/>
                  </a:ext>
                </a:extLst>
              </a:tr>
              <a:tr h="290089">
                <a:tc>
                  <a:txBody>
                    <a:bodyPr/>
                    <a:lstStyle/>
                    <a:p>
                      <a:pPr algn="ct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TINYBLOB</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tc>
                  <a:txBody>
                    <a:bodyPr/>
                    <a:lstStyle/>
                    <a:p>
                      <a:pPr algn="ct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зберігає</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бінарні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дані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у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вигляді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рядка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завдовжки</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до 255 байт.</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extLst>
                  <a:ext uri="{0D108BD9-81ED-4DB2-BD59-A6C34878D82A}">
                    <a16:rowId xmlns:a16="http://schemas.microsoft.com/office/drawing/2014/main" val="2742714577"/>
                  </a:ext>
                </a:extLst>
              </a:tr>
              <a:tr h="290089">
                <a:tc>
                  <a:txBody>
                    <a:bodyPr/>
                    <a:lstStyle/>
                    <a:p>
                      <a:pPr algn="ct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BLOB</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tc>
                  <a:txBody>
                    <a:bodyPr/>
                    <a:lstStyle/>
                    <a:p>
                      <a:pPr algn="ct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зберігає</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бінарні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дані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у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вигляді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рядка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завдовжки</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до 65 КБ</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extLst>
                  <a:ext uri="{0D108BD9-81ED-4DB2-BD59-A6C34878D82A}">
                    <a16:rowId xmlns:a16="http://schemas.microsoft.com/office/drawing/2014/main" val="4025376141"/>
                  </a:ext>
                </a:extLst>
              </a:tr>
              <a:tr h="290089">
                <a:tc>
                  <a:txBody>
                    <a:bodyPr/>
                    <a:lstStyle/>
                    <a:p>
                      <a:pPr algn="ct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MEDIUMBLOB</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tc>
                  <a:txBody>
                    <a:bodyPr/>
                    <a:lstStyle/>
                    <a:p>
                      <a:pPr algn="ct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зберігає</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бінарні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дані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у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вигляді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рядка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завдовжки</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до 16 МБ</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extLst>
                  <a:ext uri="{0D108BD9-81ED-4DB2-BD59-A6C34878D82A}">
                    <a16:rowId xmlns:a16="http://schemas.microsoft.com/office/drawing/2014/main" val="714078713"/>
                  </a:ext>
                </a:extLst>
              </a:tr>
              <a:tr h="290089">
                <a:tc>
                  <a:txBody>
                    <a:bodyPr/>
                    <a:lstStyle/>
                    <a:p>
                      <a:pPr algn="ct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LONGBLOB</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tc>
                  <a:txBody>
                    <a:bodyPr/>
                    <a:lstStyle/>
                    <a:p>
                      <a:pPr algn="ct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зберігає</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бінарні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дані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у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вигляді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рядка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завдовжки</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до 4 ГБ</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extLst>
                  <a:ext uri="{0D108BD9-81ED-4DB2-BD59-A6C34878D82A}">
                    <a16:rowId xmlns:a16="http://schemas.microsoft.com/office/drawing/2014/main" val="2770665808"/>
                  </a:ext>
                </a:extLst>
              </a:tr>
            </a:tbl>
          </a:graphicData>
        </a:graphic>
      </p:graphicFrame>
      <p:sp>
        <p:nvSpPr>
          <p:cNvPr id="5" name="Заголовок 1">
            <a:extLst>
              <a:ext uri="{FF2B5EF4-FFF2-40B4-BE49-F238E27FC236}">
                <a16:creationId xmlns:a16="http://schemas.microsoft.com/office/drawing/2014/main" id="{8A25B314-2E17-669C-1981-31CB5944C9D1}"/>
              </a:ext>
            </a:extLst>
          </p:cNvPr>
          <p:cNvSpPr txBox="1">
            <a:spLocks/>
          </p:cNvSpPr>
          <p:nvPr/>
        </p:nvSpPr>
        <p:spPr>
          <a:xfrm>
            <a:off x="0" y="134732"/>
            <a:ext cx="121920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a:t>
            </a:r>
            <a:r>
              <a:rPr lang="en-US" sz="4800" dirty="0">
                <a:solidFill>
                  <a:srgbClr val="252525"/>
                </a:solidFill>
                <a:highlight>
                  <a:srgbClr val="FFFFFF"/>
                </a:highlight>
                <a:latin typeface="Times New Roman" panose="02020603050405020304" pitchFamily="18" charset="0"/>
                <a:cs typeface="Times New Roman" panose="02020603050405020304" pitchFamily="18" charset="0"/>
              </a:rPr>
              <a:t>MySQL. </a:t>
            </a: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Бінарні типи</a:t>
            </a:r>
            <a:endParaRPr lang="uk-UA"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70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9547CC-751E-0AE2-8745-F41D58BCA7A0}"/>
              </a:ext>
            </a:extLst>
          </p:cNvPr>
          <p:cNvSpPr>
            <a:spLocks noGrp="1"/>
          </p:cNvSpPr>
          <p:nvPr>
            <p:ph type="title"/>
          </p:nvPr>
        </p:nvSpPr>
        <p:spPr>
          <a:xfrm>
            <a:off x="0" y="1"/>
            <a:ext cx="12192000" cy="776747"/>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PRIMARY KEY</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269AC0-D543-CE5E-2BF1-750D7F5FF0DC}"/>
              </a:ext>
            </a:extLst>
          </p:cNvPr>
          <p:cNvSpPr txBox="1"/>
          <p:nvPr/>
        </p:nvSpPr>
        <p:spPr>
          <a:xfrm>
            <a:off x="275303" y="934516"/>
            <a:ext cx="11651225"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атрибутів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настроїти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поведінку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Розглянемо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атрибути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64EB2CF-B370-94D9-210C-909CB4AB64E8}"/>
              </a:ext>
            </a:extLst>
          </p:cNvPr>
          <p:cNvSpPr txBox="1"/>
          <p:nvPr/>
        </p:nvSpPr>
        <p:spPr>
          <a:xfrm>
            <a:off x="275303" y="1811678"/>
            <a:ext cx="10068233"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PRIMARY KEY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визначає первинний ключ таблиці.</a:t>
            </a:r>
            <a:endParaRPr lang="uk-UA" sz="24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B3B57779-3865-188E-FF5F-86ECE622CA32}"/>
              </a:ext>
            </a:extLst>
          </p:cNvPr>
          <p:cNvSpPr>
            <a:spLocks noChangeArrowheads="1"/>
          </p:cNvSpPr>
          <p:nvPr/>
        </p:nvSpPr>
        <p:spPr bwMode="auto">
          <a:xfrm>
            <a:off x="275303" y="2500361"/>
            <a:ext cx="400173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USE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AFD98065-B9D1-DE42-1237-F39B874AA831}"/>
              </a:ext>
            </a:extLst>
          </p:cNvPr>
          <p:cNvSpPr txBox="1"/>
          <p:nvPr/>
        </p:nvSpPr>
        <p:spPr>
          <a:xfrm>
            <a:off x="157316" y="5220369"/>
            <a:ext cx="11651224"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Первинний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ідентифікує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рядок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первинний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необов'язково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повинні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виступати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типом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int</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будь-</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тип. </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25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6C121B4-6B82-A103-FCE8-E5686C8B8AB8}"/>
              </a:ext>
            </a:extLst>
          </p:cNvPr>
          <p:cNvSpPr>
            <a:spLocks noChangeArrowheads="1"/>
          </p:cNvSpPr>
          <p:nvPr/>
        </p:nvSpPr>
        <p:spPr bwMode="auto">
          <a:xfrm>
            <a:off x="476864" y="1614692"/>
            <a:ext cx="11238271"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USE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PRIMARY KEY(</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7" name="Заголовок 1">
            <a:extLst>
              <a:ext uri="{FF2B5EF4-FFF2-40B4-BE49-F238E27FC236}">
                <a16:creationId xmlns:a16="http://schemas.microsoft.com/office/drawing/2014/main" id="{9AE915C0-EA6F-D50D-A4FA-FAB5B8EE4B05}"/>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PRIMARY KEY</a:t>
            </a:r>
            <a:endParaRPr lang="uk-UA"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4577A72-59AE-EDC0-48C2-160D4D17B604}"/>
              </a:ext>
            </a:extLst>
          </p:cNvPr>
          <p:cNvSpPr txBox="1"/>
          <p:nvPr/>
        </p:nvSpPr>
        <p:spPr>
          <a:xfrm>
            <a:off x="476864" y="880465"/>
            <a:ext cx="8657304"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Установка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первинного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лише</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рівні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p>
        </p:txBody>
      </p:sp>
    </p:spTree>
    <p:extLst>
      <p:ext uri="{BB962C8B-B14F-4D97-AF65-F5344CB8AC3E}">
        <p14:creationId xmlns:p14="http://schemas.microsoft.com/office/powerpoint/2010/main" val="27275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0F2685-1517-147C-2518-1790F75D8FCE}"/>
              </a:ext>
            </a:extLst>
          </p:cNvPr>
          <p:cNvSpPr>
            <a:spLocks noGrp="1"/>
          </p:cNvSpPr>
          <p:nvPr>
            <p:ph type="title"/>
          </p:nvPr>
        </p:nvSpPr>
        <p:spPr>
          <a:xfrm>
            <a:off x="838200" y="0"/>
            <a:ext cx="10515600" cy="1325563"/>
          </a:xfrm>
        </p:spPr>
        <p:txBody>
          <a:bodyPr>
            <a:normAutofit/>
          </a:bodyPr>
          <a:lstStyle/>
          <a:p>
            <a:r>
              <a:rPr lang="uk-UA" dirty="0" err="1">
                <a:latin typeface="Times New Roman" panose="02020603050405020304" pitchFamily="18" charset="0"/>
                <a:cs typeface="Times New Roman" panose="02020603050405020304" pitchFamily="18" charset="0"/>
              </a:rPr>
              <a:t>Інсталювання</a:t>
            </a:r>
            <a:r>
              <a:rPr lang="uk-UA" dirty="0">
                <a:latin typeface="Times New Roman" panose="02020603050405020304" pitchFamily="18" charset="0"/>
                <a:cs typeface="Times New Roman" panose="02020603050405020304" pitchFamily="18" charset="0"/>
              </a:rPr>
              <a:t> всіх потрібних компонентів</a:t>
            </a:r>
          </a:p>
        </p:txBody>
      </p:sp>
      <p:sp>
        <p:nvSpPr>
          <p:cNvPr id="3" name="Объект 2">
            <a:extLst>
              <a:ext uri="{FF2B5EF4-FFF2-40B4-BE49-F238E27FC236}">
                <a16:creationId xmlns:a16="http://schemas.microsoft.com/office/drawing/2014/main" id="{00E037B7-ED96-BEF4-432C-593C93781E0D}"/>
              </a:ext>
            </a:extLst>
          </p:cNvPr>
          <p:cNvSpPr>
            <a:spLocks noGrp="1"/>
          </p:cNvSpPr>
          <p:nvPr>
            <p:ph idx="1"/>
          </p:nvPr>
        </p:nvSpPr>
        <p:spPr/>
        <p:txBody>
          <a:bodyPr/>
          <a:lstStyle/>
          <a:p>
            <a:r>
              <a:rPr lang="uk-UA" dirty="0">
                <a:latin typeface="Times New Roman" panose="02020603050405020304" pitchFamily="18" charset="0"/>
                <a:cs typeface="Times New Roman" panose="02020603050405020304" pitchFamily="18" charset="0"/>
              </a:rPr>
              <a:t>Для роботи з </a:t>
            </a:r>
            <a:r>
              <a:rPr lang="en-US" b="1" dirty="0">
                <a:latin typeface="Times New Roman" panose="02020603050405020304" pitchFamily="18" charset="0"/>
                <a:cs typeface="Times New Roman" panose="02020603050405020304" pitchFamily="18" charset="0"/>
              </a:rPr>
              <a:t>MySQL Server </a:t>
            </a:r>
            <a:r>
              <a:rPr lang="uk-UA" dirty="0">
                <a:latin typeface="Times New Roman" panose="02020603050405020304" pitchFamily="18" charset="0"/>
                <a:cs typeface="Times New Roman" panose="02020603050405020304" pitchFamily="18" charset="0"/>
              </a:rPr>
              <a:t>вам потрібно </a:t>
            </a:r>
            <a:r>
              <a:rPr lang="uk-UA" dirty="0" err="1">
                <a:latin typeface="Times New Roman" panose="02020603050405020304" pitchFamily="18" charset="0"/>
                <a:cs typeface="Times New Roman" panose="02020603050405020304" pitchFamily="18" charset="0"/>
              </a:rPr>
              <a:t>істалювати</a:t>
            </a:r>
            <a:r>
              <a:rPr lang="uk-UA" dirty="0">
                <a:latin typeface="Times New Roman" panose="02020603050405020304" pitchFamily="18" charset="0"/>
                <a:cs typeface="Times New Roman" panose="02020603050405020304" pitchFamily="18" charset="0"/>
              </a:rPr>
              <a:t> певний пакет програм. Інструкції щодо </a:t>
            </a:r>
            <a:r>
              <a:rPr lang="uk-UA" dirty="0" err="1">
                <a:latin typeface="Times New Roman" panose="02020603050405020304" pitchFamily="18" charset="0"/>
                <a:cs typeface="Times New Roman" panose="02020603050405020304" pitchFamily="18" charset="0"/>
              </a:rPr>
              <a:t>інсталювання</a:t>
            </a:r>
            <a:r>
              <a:rPr lang="uk-UA" dirty="0">
                <a:latin typeface="Times New Roman" panose="02020603050405020304" pitchFamily="18" charset="0"/>
                <a:cs typeface="Times New Roman" panose="02020603050405020304" pitchFamily="18" charset="0"/>
              </a:rPr>
              <a:t> пакету знаходяться в файлах:</a:t>
            </a:r>
          </a:p>
          <a:p>
            <a:pPr>
              <a:buFontTx/>
              <a:buChar char="-"/>
            </a:pPr>
            <a:r>
              <a:rPr lang="uk-UA" i="1" dirty="0" err="1">
                <a:latin typeface="Times New Roman" panose="02020603050405020304" pitchFamily="18" charset="0"/>
                <a:cs typeface="Times New Roman" panose="02020603050405020304" pitchFamily="18" charset="0"/>
              </a:rPr>
              <a:t>Інсталювання</a:t>
            </a:r>
            <a:r>
              <a:rPr lang="uk-UA"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MySQL(</a:t>
            </a:r>
            <a:r>
              <a:rPr lang="uk-UA" i="1" dirty="0">
                <a:latin typeface="Times New Roman" panose="02020603050405020304" pitchFamily="18" charset="0"/>
                <a:cs typeface="Times New Roman" panose="02020603050405020304" pitchFamily="18" charset="0"/>
              </a:rPr>
              <a:t>сервер)</a:t>
            </a:r>
          </a:p>
          <a:p>
            <a:pPr>
              <a:buFontTx/>
              <a:buChar char="-"/>
            </a:pPr>
            <a:r>
              <a:rPr lang="uk-UA" i="1" dirty="0" err="1">
                <a:latin typeface="Times New Roman" panose="02020603050405020304" pitchFamily="18" charset="0"/>
                <a:cs typeface="Times New Roman" panose="02020603050405020304" pitchFamily="18" charset="0"/>
              </a:rPr>
              <a:t>Інсталювання</a:t>
            </a:r>
            <a:r>
              <a:rPr lang="uk-UA"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MySQL Workbench(</a:t>
            </a:r>
            <a:r>
              <a:rPr lang="uk-UA" i="1" dirty="0">
                <a:latin typeface="Times New Roman" panose="02020603050405020304" pitchFamily="18" charset="0"/>
                <a:cs typeface="Times New Roman" panose="02020603050405020304" pitchFamily="18" charset="0"/>
              </a:rPr>
              <a:t>графічний </a:t>
            </a:r>
            <a:r>
              <a:rPr lang="uk-UA" i="1" dirty="0" err="1">
                <a:latin typeface="Times New Roman" panose="02020603050405020304" pitchFamily="18" charset="0"/>
                <a:cs typeface="Times New Roman" panose="02020603050405020304" pitchFamily="18" charset="0"/>
              </a:rPr>
              <a:t>кліент</a:t>
            </a:r>
            <a:r>
              <a:rPr lang="uk-UA" i="1" dirty="0">
                <a:latin typeface="Times New Roman" panose="02020603050405020304" pitchFamily="18" charset="0"/>
                <a:cs typeface="Times New Roman" panose="02020603050405020304" pitchFamily="18" charset="0"/>
              </a:rPr>
              <a:t>)</a:t>
            </a:r>
          </a:p>
          <a:p>
            <a:pPr>
              <a:buFontTx/>
              <a:buChar char="-"/>
            </a:pPr>
            <a:r>
              <a:rPr lang="uk-UA" i="1" dirty="0" err="1">
                <a:latin typeface="Times New Roman" panose="02020603050405020304" pitchFamily="18" charset="0"/>
                <a:cs typeface="Times New Roman" panose="02020603050405020304" pitchFamily="18" charset="0"/>
              </a:rPr>
              <a:t>Інсталювання</a:t>
            </a:r>
            <a:r>
              <a:rPr lang="uk-UA"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MySQL Connector-J(</a:t>
            </a:r>
            <a:r>
              <a:rPr lang="uk-UA" i="1" dirty="0">
                <a:latin typeface="Times New Roman" panose="02020603050405020304" pitchFamily="18" charset="0"/>
                <a:cs typeface="Times New Roman" panose="02020603050405020304" pitchFamily="18" charset="0"/>
              </a:rPr>
              <a:t>драйвер)</a:t>
            </a:r>
          </a:p>
        </p:txBody>
      </p:sp>
    </p:spTree>
    <p:extLst>
      <p:ext uri="{BB962C8B-B14F-4D97-AF65-F5344CB8AC3E}">
        <p14:creationId xmlns:p14="http://schemas.microsoft.com/office/powerpoint/2010/main" val="1321580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4135B8C-4ACB-ED39-C119-8DD528F48A92}"/>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PRIMARY KEY</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4F9DAF4-5FE7-1508-C80B-64B171A3746E}"/>
              </a:ext>
            </a:extLst>
          </p:cNvPr>
          <p:cNvSpPr txBox="1"/>
          <p:nvPr/>
        </p:nvSpPr>
        <p:spPr>
          <a:xfrm>
            <a:off x="648928" y="798946"/>
            <a:ext cx="11012129" cy="1384995"/>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Первинний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бути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складним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відразу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щоб</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ідентифікувати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рядок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6A0E7C46-7043-86D2-1DD3-41AEB58C6520}"/>
              </a:ext>
            </a:extLst>
          </p:cNvPr>
          <p:cNvSpPr>
            <a:spLocks noChangeArrowheads="1"/>
          </p:cNvSpPr>
          <p:nvPr/>
        </p:nvSpPr>
        <p:spPr bwMode="auto">
          <a:xfrm>
            <a:off x="648928" y="2226982"/>
            <a:ext cx="1176921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OrderLines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Quantity</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MONEY,</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PRIMARY KEY(</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16189724-6105-30A3-6B55-4148B4DD6F8B}"/>
              </a:ext>
            </a:extLst>
          </p:cNvPr>
          <p:cNvSpPr txBox="1"/>
          <p:nvPr/>
        </p:nvSpPr>
        <p:spPr>
          <a:xfrm>
            <a:off x="648928" y="4674060"/>
            <a:ext cx="8426245" cy="1815882"/>
          </a:xfrm>
          <a:prstGeom prst="rect">
            <a:avLst/>
          </a:prstGeom>
          <a:noFill/>
        </p:spPr>
        <p:txBody>
          <a:bodyPr wrap="square">
            <a:spAutoFit/>
          </a:bodyPr>
          <a:lstStyle/>
          <a:p>
            <a:r>
              <a:rPr lang="uk-UA" sz="2800" b="0" i="0" dirty="0">
                <a:solidFill>
                  <a:srgbClr val="252525"/>
                </a:solidFill>
                <a:effectLst/>
                <a:latin typeface="Times New Roman" panose="02020603050405020304" pitchFamily="18" charset="0"/>
                <a:cs typeface="Times New Roman" panose="02020603050405020304" pitchFamily="18" charset="0"/>
              </a:rPr>
              <a:t>Тут поля </a:t>
            </a:r>
            <a:r>
              <a:rPr lang="en-US" sz="2800" b="0" i="0" dirty="0" err="1">
                <a:solidFill>
                  <a:srgbClr val="252525"/>
                </a:solidFill>
                <a:effectLst/>
                <a:latin typeface="Times New Roman" panose="02020603050405020304" pitchFamily="18" charset="0"/>
                <a:cs typeface="Times New Roman" panose="02020603050405020304" pitchFamily="18" charset="0"/>
              </a:rPr>
              <a:t>OrderId</a:t>
            </a:r>
            <a:r>
              <a:rPr lang="en-US" sz="2800" b="0" i="0" dirty="0">
                <a:solidFill>
                  <a:srgbClr val="252525"/>
                </a:solidFill>
                <a:effectLst/>
                <a:latin typeface="Times New Roman" panose="02020603050405020304" pitchFamily="18" charset="0"/>
                <a:cs typeface="Times New Roman" panose="02020603050405020304" pitchFamily="18" charset="0"/>
              </a:rPr>
              <a:t> </a:t>
            </a:r>
            <a:r>
              <a:rPr lang="uk-UA" sz="2800" b="0" i="0" dirty="0">
                <a:solidFill>
                  <a:srgbClr val="252525"/>
                </a:solidFill>
                <a:effectLst/>
                <a:latin typeface="Times New Roman" panose="02020603050405020304" pitchFamily="18" charset="0"/>
                <a:cs typeface="Times New Roman" panose="02020603050405020304" pitchFamily="18" charset="0"/>
              </a:rPr>
              <a:t>та </a:t>
            </a:r>
            <a:r>
              <a:rPr lang="en-US" sz="2800" b="0" i="0" dirty="0" err="1">
                <a:solidFill>
                  <a:srgbClr val="252525"/>
                </a:solidFill>
                <a:effectLst/>
                <a:latin typeface="Times New Roman" panose="02020603050405020304" pitchFamily="18" charset="0"/>
                <a:cs typeface="Times New Roman" panose="02020603050405020304" pitchFamily="18" charset="0"/>
              </a:rPr>
              <a:t>ProductId</a:t>
            </a:r>
            <a:r>
              <a:rPr lang="en-US" sz="2800" b="0" i="0" dirty="0">
                <a:solidFill>
                  <a:srgbClr val="252525"/>
                </a:solidFill>
                <a:effectLst/>
                <a:latin typeface="Times New Roman" panose="02020603050405020304" pitchFamily="18" charset="0"/>
                <a:cs typeface="Times New Roman" panose="02020603050405020304" pitchFamily="18" charset="0"/>
              </a:rPr>
              <a:t> </a:t>
            </a:r>
            <a:r>
              <a:rPr lang="uk-UA" sz="2800" b="0" i="0" dirty="0">
                <a:solidFill>
                  <a:srgbClr val="252525"/>
                </a:solidFill>
                <a:effectLst/>
                <a:latin typeface="Times New Roman" panose="02020603050405020304" pitchFamily="18" charset="0"/>
                <a:cs typeface="Times New Roman" panose="02020603050405020304" pitchFamily="18" charset="0"/>
              </a:rPr>
              <a:t>разом виступають як складовий первинний ключ. Тобто в таблиці </a:t>
            </a:r>
            <a:r>
              <a:rPr lang="en-US" sz="2800" b="0" i="0" dirty="0" err="1">
                <a:solidFill>
                  <a:srgbClr val="252525"/>
                </a:solidFill>
                <a:effectLst/>
                <a:latin typeface="Times New Roman" panose="02020603050405020304" pitchFamily="18" charset="0"/>
                <a:cs typeface="Times New Roman" panose="02020603050405020304" pitchFamily="18" charset="0"/>
              </a:rPr>
              <a:t>OrderLines</a:t>
            </a:r>
            <a:r>
              <a:rPr lang="en-US" sz="2800" b="0" i="0" dirty="0">
                <a:solidFill>
                  <a:srgbClr val="252525"/>
                </a:solidFill>
                <a:effectLst/>
                <a:latin typeface="Times New Roman" panose="02020603050405020304" pitchFamily="18" charset="0"/>
                <a:cs typeface="Times New Roman" panose="02020603050405020304" pitchFamily="18" charset="0"/>
              </a:rPr>
              <a:t> </a:t>
            </a:r>
            <a:r>
              <a:rPr lang="uk-UA" sz="2800" b="0" i="0" dirty="0">
                <a:solidFill>
                  <a:srgbClr val="252525"/>
                </a:solidFill>
                <a:effectLst/>
                <a:latin typeface="Times New Roman" panose="02020603050405020304" pitchFamily="18" charset="0"/>
                <a:cs typeface="Times New Roman" panose="02020603050405020304" pitchFamily="18" charset="0"/>
              </a:rPr>
              <a:t>не може бути двох рядків, де для обох з цих полів одночасно були б ті самі значення.</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441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5E09FA6-7757-8332-A60B-3C4F31A538AE}"/>
              </a:ext>
            </a:extLst>
          </p:cNvPr>
          <p:cNvSpPr txBox="1">
            <a:spLocks/>
          </p:cNvSpPr>
          <p:nvPr/>
        </p:nvSpPr>
        <p:spPr>
          <a:xfrm>
            <a:off x="0" y="1"/>
            <a:ext cx="12192000" cy="77674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AUTO_INCREMENT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E43B454-4BAE-4915-1777-C0CB1604303E}"/>
              </a:ext>
            </a:extLst>
          </p:cNvPr>
          <p:cNvSpPr txBox="1"/>
          <p:nvPr/>
        </p:nvSpPr>
        <p:spPr>
          <a:xfrm>
            <a:off x="196645" y="854161"/>
            <a:ext cx="11641393" cy="1815882"/>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AUTO_INCREMENT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дозволяє вказати, що значення стовпця автоматично збільшуватиметься при додаванні нового рядка. Даний атрибут працює для стовпців, які представляють цілий тип або числа з плаваючою точкою.</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03F4B54-C431-F3FD-F2A3-2521D9B63820}"/>
              </a:ext>
            </a:extLst>
          </p:cNvPr>
          <p:cNvSpPr>
            <a:spLocks noChangeArrowheads="1"/>
          </p:cNvSpPr>
          <p:nvPr/>
        </p:nvSpPr>
        <p:spPr bwMode="auto">
          <a:xfrm>
            <a:off x="481779" y="2974831"/>
            <a:ext cx="1107112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F6CEE3B8-CB53-F1F0-C32C-3A7D3A345683}"/>
              </a:ext>
            </a:extLst>
          </p:cNvPr>
          <p:cNvSpPr txBox="1"/>
          <p:nvPr/>
        </p:nvSpPr>
        <p:spPr>
          <a:xfrm>
            <a:off x="196645" y="5315582"/>
            <a:ext cx="11779045" cy="954107"/>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Id</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кожного нового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доданого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збільшуватиметься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одиницю</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774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9130828-88A1-3BED-2330-3959317FB52A}"/>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UNIQUE</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14A5305-6459-9F4E-1A41-BE9E199352FB}"/>
              </a:ext>
            </a:extLst>
          </p:cNvPr>
          <p:cNvSpPr txBox="1"/>
          <p:nvPr/>
        </p:nvSpPr>
        <p:spPr>
          <a:xfrm>
            <a:off x="334296" y="876371"/>
            <a:ext cx="11543071"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UNIQUE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вказує, що стовпець може зберігати лише унікальні значення.</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3BA6085-9E37-5A69-D99B-8DF823D014F1}"/>
              </a:ext>
            </a:extLst>
          </p:cNvPr>
          <p:cNvSpPr>
            <a:spLocks noChangeArrowheads="1"/>
          </p:cNvSpPr>
          <p:nvPr/>
        </p:nvSpPr>
        <p:spPr bwMode="auto">
          <a:xfrm>
            <a:off x="334296" y="1806992"/>
            <a:ext cx="1201501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VARCHAR(13) UNIQUE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423401EA-C00C-C6FB-B301-FCB0A6157FF7}"/>
              </a:ext>
            </a:extLst>
          </p:cNvPr>
          <p:cNvSpPr txBox="1"/>
          <p:nvPr/>
        </p:nvSpPr>
        <p:spPr>
          <a:xfrm>
            <a:off x="334295" y="4214940"/>
            <a:ext cx="11543071" cy="1384995"/>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У цьому випадку стовпець </a:t>
            </a:r>
            <a:r>
              <a:rPr lang="uk-UA" sz="2800" dirty="0" err="1">
                <a:latin typeface="Times New Roman" panose="02020603050405020304" pitchFamily="18" charset="0"/>
                <a:cs typeface="Times New Roman" panose="02020603050405020304" pitchFamily="18" charset="0"/>
              </a:rPr>
              <a:t>Phone</a:t>
            </a:r>
            <a:r>
              <a:rPr lang="uk-UA" sz="2800" dirty="0">
                <a:latin typeface="Times New Roman" panose="02020603050405020304" pitchFamily="18" charset="0"/>
                <a:cs typeface="Times New Roman" panose="02020603050405020304" pitchFamily="18" charset="0"/>
              </a:rPr>
              <a:t>, який представляє телефон клієнта, може зберігати лише унікальні значення. І ми не зможемо додати до таблиці два рядки, які мають значення для цього стовпця співпадати. </a:t>
            </a:r>
          </a:p>
        </p:txBody>
      </p:sp>
    </p:spTree>
    <p:extLst>
      <p:ext uri="{BB962C8B-B14F-4D97-AF65-F5344CB8AC3E}">
        <p14:creationId xmlns:p14="http://schemas.microsoft.com/office/powerpoint/2010/main" val="1553132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93F60FD-961E-D50C-27D0-8B1C5300D5D6}"/>
              </a:ext>
            </a:extLst>
          </p:cNvPr>
          <p:cNvSpPr>
            <a:spLocks noChangeArrowheads="1"/>
          </p:cNvSpPr>
          <p:nvPr/>
        </p:nvSpPr>
        <p:spPr bwMode="auto">
          <a:xfrm>
            <a:off x="265470" y="1698915"/>
            <a:ext cx="1144474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B1F44166-6949-F1A2-713A-1D4E74D76B8F}"/>
              </a:ext>
            </a:extLst>
          </p:cNvPr>
          <p:cNvSpPr txBox="1"/>
          <p:nvPr/>
        </p:nvSpPr>
        <p:spPr>
          <a:xfrm>
            <a:off x="265470" y="1044367"/>
            <a:ext cx="10245213" cy="523220"/>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Також ми можемо визначити цей атрибут на рівні таблиці:</a:t>
            </a:r>
            <a:endParaRPr lang="uk-UA" sz="2800" dirty="0"/>
          </a:p>
        </p:txBody>
      </p:sp>
      <p:sp>
        <p:nvSpPr>
          <p:cNvPr id="7" name="Заголовок 1">
            <a:extLst>
              <a:ext uri="{FF2B5EF4-FFF2-40B4-BE49-F238E27FC236}">
                <a16:creationId xmlns:a16="http://schemas.microsoft.com/office/drawing/2014/main" id="{168D5E15-529D-5662-8E0D-0EB78BC3CB64}"/>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UNIQUE</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7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3524696-7FE2-6178-2427-4A05AA381D03}"/>
              </a:ext>
            </a:extLst>
          </p:cNvPr>
          <p:cNvSpPr txBox="1">
            <a:spLocks/>
          </p:cNvSpPr>
          <p:nvPr/>
        </p:nvSpPr>
        <p:spPr>
          <a:xfrm>
            <a:off x="0" y="1"/>
            <a:ext cx="12192000" cy="77674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i="0" dirty="0">
                <a:solidFill>
                  <a:srgbClr val="000000"/>
                </a:solidFill>
                <a:effectLst/>
                <a:latin typeface="Times New Roman" panose="02020603050405020304" pitchFamily="18" charset="0"/>
                <a:cs typeface="Times New Roman" panose="02020603050405020304" pitchFamily="18" charset="0"/>
              </a:rPr>
              <a:t>NULL </a:t>
            </a:r>
            <a:r>
              <a:rPr lang="uk-UA" i="0" dirty="0">
                <a:solidFill>
                  <a:srgbClr val="000000"/>
                </a:solidFill>
                <a:effectLst/>
                <a:latin typeface="Times New Roman" panose="02020603050405020304" pitchFamily="18" charset="0"/>
                <a:cs typeface="Times New Roman" panose="02020603050405020304" pitchFamily="18" charset="0"/>
              </a:rPr>
              <a:t>и </a:t>
            </a:r>
            <a:r>
              <a:rPr lang="en-US" i="0" dirty="0">
                <a:solidFill>
                  <a:srgbClr val="000000"/>
                </a:solidFill>
                <a:effectLst/>
                <a:latin typeface="Times New Roman" panose="02020603050405020304" pitchFamily="18" charset="0"/>
                <a:cs typeface="Times New Roman" panose="02020603050405020304" pitchFamily="18" charset="0"/>
              </a:rPr>
              <a:t>NOT NULL</a:t>
            </a:r>
          </a:p>
        </p:txBody>
      </p:sp>
      <p:sp>
        <p:nvSpPr>
          <p:cNvPr id="8" name="TextBox 7">
            <a:extLst>
              <a:ext uri="{FF2B5EF4-FFF2-40B4-BE49-F238E27FC236}">
                <a16:creationId xmlns:a16="http://schemas.microsoft.com/office/drawing/2014/main" id="{B9D060F3-BA39-B15C-EAF9-B00D970C203F}"/>
              </a:ext>
            </a:extLst>
          </p:cNvPr>
          <p:cNvSpPr txBox="1"/>
          <p:nvPr/>
        </p:nvSpPr>
        <p:spPr>
          <a:xfrm>
            <a:off x="206477" y="776748"/>
            <a:ext cx="11729884" cy="2677656"/>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Щоб вказати, чи може стовпець набувати значення NULL, при визначенні стовпця йому можна задати атрибут NULL або NOT NULL. Якщо цей атрибут явно не буде використаний, то за умовчанням стовпець допускатиме значення NULL. Винятком є ​​той випадок, коли стовпець виступає ролі первинного ключа - у разі за умовчанням стовпець має значення NOT NULL.</a:t>
            </a:r>
          </a:p>
        </p:txBody>
      </p:sp>
      <p:sp>
        <p:nvSpPr>
          <p:cNvPr id="9" name="Rectangle 2">
            <a:extLst>
              <a:ext uri="{FF2B5EF4-FFF2-40B4-BE49-F238E27FC236}">
                <a16:creationId xmlns:a16="http://schemas.microsoft.com/office/drawing/2014/main" id="{39A5CD6B-87EB-DEB4-36E6-D37922C4DDF5}"/>
              </a:ext>
            </a:extLst>
          </p:cNvPr>
          <p:cNvSpPr>
            <a:spLocks noChangeArrowheads="1"/>
          </p:cNvSpPr>
          <p:nvPr/>
        </p:nvSpPr>
        <p:spPr bwMode="auto">
          <a:xfrm>
            <a:off x="206477" y="3601662"/>
            <a:ext cx="12300155"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31725C2D-D59C-5980-5561-A18CA0532523}"/>
              </a:ext>
            </a:extLst>
          </p:cNvPr>
          <p:cNvSpPr txBox="1"/>
          <p:nvPr/>
        </p:nvSpPr>
        <p:spPr>
          <a:xfrm>
            <a:off x="206476" y="6081252"/>
            <a:ext cx="11434917" cy="523220"/>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У цьому випадку стовпець </a:t>
            </a:r>
            <a:r>
              <a:rPr lang="uk-UA" sz="2800" dirty="0" err="1">
                <a:latin typeface="Times New Roman" panose="02020603050405020304" pitchFamily="18" charset="0"/>
                <a:cs typeface="Times New Roman" panose="02020603050405020304" pitchFamily="18" charset="0"/>
              </a:rPr>
              <a:t>Age</a:t>
            </a:r>
            <a:r>
              <a:rPr lang="uk-UA" sz="2800" dirty="0">
                <a:latin typeface="Times New Roman" panose="02020603050405020304" pitchFamily="18" charset="0"/>
                <a:cs typeface="Times New Roman" panose="02020603050405020304" pitchFamily="18" charset="0"/>
              </a:rPr>
              <a:t> за промовчанням матиме атрибут NULL.</a:t>
            </a:r>
          </a:p>
        </p:txBody>
      </p:sp>
    </p:spTree>
    <p:extLst>
      <p:ext uri="{BB962C8B-B14F-4D97-AF65-F5344CB8AC3E}">
        <p14:creationId xmlns:p14="http://schemas.microsoft.com/office/powerpoint/2010/main" val="1962769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FD6ABAF-C499-4B90-419D-A3511B828CA1}"/>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000000"/>
                </a:solidFill>
                <a:highlight>
                  <a:srgbClr val="FFFFFF"/>
                </a:highlight>
                <a:latin typeface="Times New Roman" panose="02020603050405020304" pitchFamily="18" charset="0"/>
                <a:cs typeface="Times New Roman" panose="02020603050405020304" pitchFamily="18" charset="0"/>
              </a:rPr>
              <a:t>DEFAULT</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762C639-ECC1-2C4D-A20A-E495A512F9A8}"/>
              </a:ext>
            </a:extLst>
          </p:cNvPr>
          <p:cNvSpPr txBox="1"/>
          <p:nvPr/>
        </p:nvSpPr>
        <p:spPr>
          <a:xfrm>
            <a:off x="186812" y="776748"/>
            <a:ext cx="11700387" cy="1384995"/>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 DEFAULT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визначає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промовчанням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буде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передбачено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нього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використовуватиметься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D9E33B1A-90C2-2623-4E0B-14C5244AF9DC}"/>
              </a:ext>
            </a:extLst>
          </p:cNvPr>
          <p:cNvSpPr>
            <a:spLocks noChangeArrowheads="1"/>
          </p:cNvSpPr>
          <p:nvPr/>
        </p:nvSpPr>
        <p:spPr bwMode="auto">
          <a:xfrm>
            <a:off x="280218" y="2407035"/>
            <a:ext cx="1115961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Customers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Age INT DEFAULT 18,</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FirstName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LastName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Email VARCHAR(30)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Phone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A2E56676-CEAA-3D87-FC4C-E785A2CF0348}"/>
              </a:ext>
            </a:extLst>
          </p:cNvPr>
          <p:cNvSpPr txBox="1"/>
          <p:nvPr/>
        </p:nvSpPr>
        <p:spPr>
          <a:xfrm>
            <a:off x="186812" y="4868318"/>
            <a:ext cx="10726994"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Тут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стовпець</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Age</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18.</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018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91CD83F1-F4C3-DF39-E19F-D5F86A6CCF06}"/>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000000"/>
                </a:solidFill>
                <a:highlight>
                  <a:srgbClr val="FFFFFF"/>
                </a:highlight>
                <a:latin typeface="Times New Roman" panose="02020603050405020304" pitchFamily="18" charset="0"/>
                <a:cs typeface="Times New Roman" panose="02020603050405020304" pitchFamily="18" charset="0"/>
              </a:rPr>
              <a:t>CHECK</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D7D5922-809B-4286-A0AD-EFEC7C79CE57}"/>
              </a:ext>
            </a:extLst>
          </p:cNvPr>
          <p:cNvSpPr txBox="1"/>
          <p:nvPr/>
        </p:nvSpPr>
        <p:spPr>
          <a:xfrm>
            <a:off x="275303" y="776748"/>
            <a:ext cx="11493910" cy="1815882"/>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Атрибут CHECK визначає обмеження для діапазону значень, які можуть зберігатися в стовпці. Для цього після CHECK вказується в дужках умова, якій повинен відповідати стовпець або кілька стовпців. Наприклад, вік клієнтів не може бути меншим за 0 або більше 100:</a:t>
            </a:r>
          </a:p>
        </p:txBody>
      </p:sp>
      <p:sp>
        <p:nvSpPr>
          <p:cNvPr id="7" name="Rectangle 2">
            <a:extLst>
              <a:ext uri="{FF2B5EF4-FFF2-40B4-BE49-F238E27FC236}">
                <a16:creationId xmlns:a16="http://schemas.microsoft.com/office/drawing/2014/main" id="{E5EFEAA0-BB13-EF5B-8C11-DA9A14FA5669}"/>
              </a:ext>
            </a:extLst>
          </p:cNvPr>
          <p:cNvSpPr>
            <a:spLocks noChangeArrowheads="1"/>
          </p:cNvSpPr>
          <p:nvPr/>
        </p:nvSpPr>
        <p:spPr bwMode="auto">
          <a:xfrm>
            <a:off x="398207" y="2776259"/>
            <a:ext cx="1105145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DEFAULT 18 CHECK(</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&lt; 100),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 CHECK(</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CHECK(</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B23588E-3FAF-E9BD-F2BB-B6940253FE73}"/>
              </a:ext>
            </a:extLst>
          </p:cNvPr>
          <p:cNvSpPr txBox="1"/>
          <p:nvPr/>
        </p:nvSpPr>
        <p:spPr>
          <a:xfrm>
            <a:off x="275302" y="5260709"/>
            <a:ext cx="11493909" cy="1384995"/>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Крім перевірки віку, тут також перевіряється, що стовпці </a:t>
            </a:r>
            <a:r>
              <a:rPr lang="uk-UA" sz="2800" dirty="0" err="1">
                <a:latin typeface="Times New Roman" panose="02020603050405020304" pitchFamily="18" charset="0"/>
                <a:cs typeface="Times New Roman" panose="02020603050405020304" pitchFamily="18" charset="0"/>
              </a:rPr>
              <a:t>Email</a:t>
            </a:r>
            <a:r>
              <a:rPr lang="uk-UA" sz="2800" dirty="0">
                <a:latin typeface="Times New Roman" panose="02020603050405020304" pitchFamily="18" charset="0"/>
                <a:cs typeface="Times New Roman" panose="02020603050405020304" pitchFamily="18" charset="0"/>
              </a:rPr>
              <a:t> і </a:t>
            </a:r>
            <a:r>
              <a:rPr lang="uk-UA" sz="2800" dirty="0" err="1">
                <a:latin typeface="Times New Roman" panose="02020603050405020304" pitchFamily="18" charset="0"/>
                <a:cs typeface="Times New Roman" panose="02020603050405020304" pitchFamily="18" charset="0"/>
              </a:rPr>
              <a:t>Phone</a:t>
            </a:r>
            <a:r>
              <a:rPr lang="uk-UA" sz="2800" dirty="0">
                <a:latin typeface="Times New Roman" panose="02020603050405020304" pitchFamily="18" charset="0"/>
                <a:cs typeface="Times New Roman" panose="02020603050405020304" pitchFamily="18" charset="0"/>
              </a:rPr>
              <a:t> не можуть мати порожній рядок як значення (порожній рядок не еквівалентний NULL).</a:t>
            </a:r>
          </a:p>
        </p:txBody>
      </p:sp>
    </p:spTree>
    <p:extLst>
      <p:ext uri="{BB962C8B-B14F-4D97-AF65-F5344CB8AC3E}">
        <p14:creationId xmlns:p14="http://schemas.microsoft.com/office/powerpoint/2010/main" val="640193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310DD70-3674-E8DD-AF14-858B98B38854}"/>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000000"/>
                </a:solidFill>
                <a:highlight>
                  <a:srgbClr val="FFFFFF"/>
                </a:highlight>
                <a:latin typeface="Times New Roman" panose="02020603050405020304" pitchFamily="18" charset="0"/>
                <a:cs typeface="Times New Roman" panose="02020603050405020304" pitchFamily="18" charset="0"/>
              </a:rPr>
              <a:t>CHECK</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1CB75CE-0E28-14C5-D1EA-8F06ECFF5F84}"/>
              </a:ext>
            </a:extLst>
          </p:cNvPr>
          <p:cNvSpPr txBox="1"/>
          <p:nvPr/>
        </p:nvSpPr>
        <p:spPr>
          <a:xfrm>
            <a:off x="206477" y="776748"/>
            <a:ext cx="10815484" cy="2246769"/>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з'єднання умов використовується ключове слово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AND.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Умови можна задати у вигляді операцій порівняння більше (&gt;), менше (&lt;), не дорівнює (! =). </a:t>
            </a:r>
          </a:p>
          <a:p>
            <a:endPar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CHECK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можна використовувати лише на рівні таблиці:</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7172C1EA-4416-75C2-D808-90F36CFA1325}"/>
              </a:ext>
            </a:extLst>
          </p:cNvPr>
          <p:cNvSpPr>
            <a:spLocks noChangeArrowheads="1"/>
          </p:cNvSpPr>
          <p:nvPr/>
        </p:nvSpPr>
        <p:spPr bwMode="auto">
          <a:xfrm>
            <a:off x="294967" y="3350793"/>
            <a:ext cx="1160206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Customers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Age INT DEFAULT 18,</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FirstName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LastName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Email VARCHAR(30),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Phone VARCHAR(20),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CHECK((Age &gt;0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Age&lt;100)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(Email !='')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(Phone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89279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BD4263-C8FA-0124-4B02-00374DC70977}"/>
              </a:ext>
            </a:extLst>
          </p:cNvPr>
          <p:cNvSpPr>
            <a:spLocks noGrp="1"/>
          </p:cNvSpPr>
          <p:nvPr>
            <p:ph type="title"/>
          </p:nvPr>
        </p:nvSpPr>
        <p:spPr>
          <a:xfrm>
            <a:off x="0" y="1"/>
            <a:ext cx="12192000" cy="570270"/>
          </a:xfrm>
        </p:spPr>
        <p:txBody>
          <a:bodyPr>
            <a:normAutofit fontScale="90000"/>
          </a:bodyPr>
          <a:lstStyle/>
          <a:p>
            <a:pPr algn="ct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CONSTRAINT.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Встановлення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імені</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обмежень</a:t>
            </a:r>
            <a:endParaRPr lang="uk-UA"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C02ABE0-EC78-AA84-CC68-E755850C3239}"/>
              </a:ext>
            </a:extLst>
          </p:cNvPr>
          <p:cNvSpPr txBox="1"/>
          <p:nvPr/>
        </p:nvSpPr>
        <p:spPr>
          <a:xfrm>
            <a:off x="373625" y="631187"/>
            <a:ext cx="11444749"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ключового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слова CONSTRAINT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ім'я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обмежень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вказуються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ключового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слова CONSTRAINT перед атрибутами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лише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рівні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662D6730-DFFA-DD90-850F-B91657A66515}"/>
              </a:ext>
            </a:extLst>
          </p:cNvPr>
          <p:cNvSpPr>
            <a:spLocks noChangeArrowheads="1"/>
          </p:cNvSpPr>
          <p:nvPr/>
        </p:nvSpPr>
        <p:spPr bwMode="auto">
          <a:xfrm>
            <a:off x="373624" y="1831516"/>
            <a:ext cx="12024852"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customers_pk</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PRIMARY KEY(</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customer_phone_uq</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customer_age_chk</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CHECK(</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&lt;100)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BF5FF7F8-0575-EB51-AD7B-CD4464AF2B31}"/>
              </a:ext>
            </a:extLst>
          </p:cNvPr>
          <p:cNvSpPr txBox="1"/>
          <p:nvPr/>
        </p:nvSpPr>
        <p:spPr>
          <a:xfrm>
            <a:off x="373624" y="4786171"/>
            <a:ext cx="11444749"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У разі обмеження для PRIMARY KEY називається </a:t>
            </a:r>
            <a:r>
              <a:rPr lang="uk-UA" sz="2400" dirty="0" err="1">
                <a:latin typeface="Times New Roman" panose="02020603050405020304" pitchFamily="18" charset="0"/>
                <a:cs typeface="Times New Roman" panose="02020603050405020304" pitchFamily="18" charset="0"/>
              </a:rPr>
              <a:t>customers_pk</a:t>
            </a:r>
            <a:r>
              <a:rPr lang="uk-UA" sz="2400" dirty="0">
                <a:latin typeface="Times New Roman" panose="02020603050405020304" pitchFamily="18" charset="0"/>
                <a:cs typeface="Times New Roman" panose="02020603050405020304" pitchFamily="18" charset="0"/>
              </a:rPr>
              <a:t>, для UNIQUE - </a:t>
            </a:r>
            <a:r>
              <a:rPr lang="uk-UA" sz="2400" dirty="0" err="1">
                <a:latin typeface="Times New Roman" panose="02020603050405020304" pitchFamily="18" charset="0"/>
                <a:cs typeface="Times New Roman" panose="02020603050405020304" pitchFamily="18" charset="0"/>
              </a:rPr>
              <a:t>customer_phone_uq</a:t>
            </a:r>
            <a:r>
              <a:rPr lang="uk-UA" sz="2400" dirty="0">
                <a:latin typeface="Times New Roman" panose="02020603050405020304" pitchFamily="18" charset="0"/>
                <a:cs typeface="Times New Roman" panose="02020603050405020304" pitchFamily="18" charset="0"/>
              </a:rPr>
              <a:t>, а CHECK - </a:t>
            </a:r>
            <a:r>
              <a:rPr lang="uk-UA" sz="2400" dirty="0" err="1">
                <a:latin typeface="Times New Roman" panose="02020603050405020304" pitchFamily="18" charset="0"/>
                <a:cs typeface="Times New Roman" panose="02020603050405020304" pitchFamily="18" charset="0"/>
              </a:rPr>
              <a:t>customer_age_chk</a:t>
            </a:r>
            <a:r>
              <a:rPr lang="uk-UA" sz="2400" dirty="0">
                <a:latin typeface="Times New Roman" panose="02020603050405020304" pitchFamily="18" charset="0"/>
                <a:cs typeface="Times New Roman" panose="02020603050405020304" pitchFamily="18" charset="0"/>
              </a:rPr>
              <a:t>. Сенс встановлення імен обмежень полягає в тому, що згодом через ці імена ми зможемо керувати обмеженнями – видаляти чи змінювати їх. Встановити ім'я можна для обмежень PRIMARY KEY, CHECK, UNIQUE, а також FOREIGN KEY, що розглядаються далі.</a:t>
            </a:r>
          </a:p>
        </p:txBody>
      </p:sp>
    </p:spTree>
    <p:extLst>
      <p:ext uri="{BB962C8B-B14F-4D97-AF65-F5344CB8AC3E}">
        <p14:creationId xmlns:p14="http://schemas.microsoft.com/office/powerpoint/2010/main" val="4008533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9DA844-7E44-C252-F090-F908969424C3}"/>
              </a:ext>
            </a:extLst>
          </p:cNvPr>
          <p:cNvSpPr>
            <a:spLocks noGrp="1"/>
          </p:cNvSpPr>
          <p:nvPr>
            <p:ph type="title"/>
          </p:nvPr>
        </p:nvSpPr>
        <p:spPr>
          <a:xfrm>
            <a:off x="0" y="1"/>
            <a:ext cx="12192000" cy="570270"/>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Зовнішні ключі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FOREIGN KEY</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1CE5B8-CDA2-A127-A8C0-1C2FA67D23DD}"/>
              </a:ext>
            </a:extLst>
          </p:cNvPr>
          <p:cNvSpPr txBox="1"/>
          <p:nvPr/>
        </p:nvSpPr>
        <p:spPr>
          <a:xfrm>
            <a:off x="245806" y="650905"/>
            <a:ext cx="11631562"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Зовнішні ключі дозволяють встановити зв'язок між таблицями. Зовнішній ключ встановлюється для стовпців із залежної, підлеглої таблиці, і вказує на один із стовпців із головної таблиці. Як правило, зовнішній ключ вказує на первинний ключ із пов'язаної головної таблиці. Загальний синтаксис встановлення зовнішнього ключа на рівні таблиці:</a:t>
            </a:r>
          </a:p>
        </p:txBody>
      </p:sp>
      <p:sp>
        <p:nvSpPr>
          <p:cNvPr id="5" name="Rectangle 2">
            <a:extLst>
              <a:ext uri="{FF2B5EF4-FFF2-40B4-BE49-F238E27FC236}">
                <a16:creationId xmlns:a16="http://schemas.microsoft.com/office/drawing/2014/main" id="{085A6AED-A62B-ADEA-8E56-258922EFA115}"/>
              </a:ext>
            </a:extLst>
          </p:cNvPr>
          <p:cNvSpPr>
            <a:spLocks noChangeArrowheads="1"/>
          </p:cNvSpPr>
          <p:nvPr/>
        </p:nvSpPr>
        <p:spPr bwMode="auto">
          <a:xfrm>
            <a:off x="314632" y="2670531"/>
            <a:ext cx="11631562"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[CONSTRAINT </a:t>
            </a:r>
            <a:r>
              <a:rPr kumimoji="0" lang="en-US"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мя_межі</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FOREIGN KEY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1,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ь2</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a:t>
            </a:r>
            <a:r>
              <a:rPr lang="en-US" altLang="uk-UA" dirty="0">
                <a:solidFill>
                  <a:srgbClr val="000000"/>
                </a:solidFill>
                <a:highlight>
                  <a:srgbClr val="C0C0C0"/>
                </a:highlight>
                <a:latin typeface="Courier New" panose="02070309020205020404" pitchFamily="49" charset="0"/>
                <a:cs typeface="Courier New" panose="02070309020205020404" pitchFamily="49" charset="0"/>
              </a:rPr>
              <a:t>N</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REFERENCES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головна_таблиця</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_головної_таблиц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і</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1,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_головної_таблиц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і</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2, ...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сто</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ь</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_головної_таблиц</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і</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DELETE дія]</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UPDATE дія]</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E77E89-7A60-F34D-96CF-EA75D184C1F2}"/>
              </a:ext>
            </a:extLst>
          </p:cNvPr>
          <p:cNvSpPr txBox="1"/>
          <p:nvPr/>
        </p:nvSpPr>
        <p:spPr>
          <a:xfrm>
            <a:off x="206477" y="4483510"/>
            <a:ext cx="11710220" cy="1631216"/>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Для створення обмеження зовнішнього ключа після FOREIGN KEY вказується стовпець таблиці, який представляє зовнішній ключ. А після ключового слова REFERENCES вказується ім'я зв'язаної таблиці, а потім у дужках ім'я зв'язаного стовпця, на який вказуватиме зовнішній ключ. Після виразу REFERENCES йдуть вирази ON DELETE та ON UPDATE, які задають дію при видаленні та оновленні рядка з головної таблиці відповідно.</a:t>
            </a:r>
          </a:p>
        </p:txBody>
      </p:sp>
    </p:spTree>
    <p:extLst>
      <p:ext uri="{BB962C8B-B14F-4D97-AF65-F5344CB8AC3E}">
        <p14:creationId xmlns:p14="http://schemas.microsoft.com/office/powerpoint/2010/main" val="236158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23E149-F962-4062-619E-1A57549A0E52}"/>
              </a:ext>
            </a:extLst>
          </p:cNvPr>
          <p:cNvSpPr>
            <a:spLocks noGrp="1"/>
          </p:cNvSpPr>
          <p:nvPr>
            <p:ph type="title"/>
          </p:nvPr>
        </p:nvSpPr>
        <p:spPr>
          <a:xfrm>
            <a:off x="838200" y="1"/>
            <a:ext cx="10515600" cy="698090"/>
          </a:xfrm>
        </p:spPr>
        <p:txBody>
          <a:bodyPr/>
          <a:lstStyle/>
          <a:p>
            <a:pPr algn="ctr"/>
            <a:r>
              <a:rPr lang="uk-UA" dirty="0">
                <a:latin typeface="Times New Roman" panose="02020603050405020304" pitchFamily="18" charset="0"/>
                <a:cs typeface="Times New Roman" panose="02020603050405020304" pitchFamily="18" charset="0"/>
              </a:rPr>
              <a:t>Створення бази даних</a:t>
            </a:r>
          </a:p>
        </p:txBody>
      </p:sp>
      <p:sp>
        <p:nvSpPr>
          <p:cNvPr id="3" name="Объект 2">
            <a:extLst>
              <a:ext uri="{FF2B5EF4-FFF2-40B4-BE49-F238E27FC236}">
                <a16:creationId xmlns:a16="http://schemas.microsoft.com/office/drawing/2014/main" id="{CEDAB65E-8C64-68D2-754F-AE96B8CFDAEE}"/>
              </a:ext>
            </a:extLst>
          </p:cNvPr>
          <p:cNvSpPr>
            <a:spLocks noGrp="1"/>
          </p:cNvSpPr>
          <p:nvPr>
            <p:ph idx="1"/>
          </p:nvPr>
        </p:nvSpPr>
        <p:spPr>
          <a:xfrm>
            <a:off x="838200" y="989882"/>
            <a:ext cx="10515600" cy="5135615"/>
          </a:xfrm>
        </p:spPr>
        <p:txBody>
          <a:bodyPr>
            <a:normAutofit/>
          </a:bodyPr>
          <a:lstStyle/>
          <a:p>
            <a:pPr marL="0" indent="0">
              <a:buNone/>
            </a:pP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бази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a:t>
            </a:r>
            <a:r>
              <a:rPr lang="ru-RU" sz="2400" b="1" i="0" dirty="0">
                <a:solidFill>
                  <a:srgbClr val="252525"/>
                </a:solidFill>
                <a:effectLst/>
                <a:highlight>
                  <a:srgbClr val="FFFFFF"/>
                </a:highlight>
                <a:latin typeface="Courier New" panose="02070309020205020404" pitchFamily="49" charset="0"/>
                <a:cs typeface="Courier New" panose="02070309020205020404" pitchFamily="49" charset="0"/>
              </a:rPr>
              <a:t>CREATE DATABASE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p>
          <a:p>
            <a:pPr marL="0" indent="0">
              <a:buNone/>
            </a:pPr>
            <a:endParaRPr lang="uk-UA" sz="2400" dirty="0">
              <a:latin typeface="Times New Roman" panose="02020603050405020304" pitchFamily="18" charset="0"/>
              <a:cs typeface="Times New Roman" panose="02020603050405020304" pitchFamily="18" charset="0"/>
            </a:endParaRPr>
          </a:p>
          <a:p>
            <a:pPr marL="0" indent="0">
              <a:buNone/>
            </a:pPr>
            <a:r>
              <a:rPr lang="uk-UA" sz="2400" dirty="0">
                <a:latin typeface="Times New Roman" panose="02020603050405020304" pitchFamily="18" charset="0"/>
                <a:cs typeface="Times New Roman" panose="02020603050405020304" pitchFamily="18" charset="0"/>
              </a:rPr>
              <a:t>Наприкінці команди вказується ім'я бази даних. </a:t>
            </a:r>
          </a:p>
          <a:p>
            <a:pPr marL="0" indent="0">
              <a:buNone/>
            </a:pPr>
            <a:r>
              <a:rPr lang="uk-UA" sz="2400" dirty="0">
                <a:latin typeface="Times New Roman" panose="02020603050405020304" pitchFamily="18" charset="0"/>
                <a:cs typeface="Times New Roman" panose="02020603050405020304" pitchFamily="18" charset="0"/>
              </a:rPr>
              <a:t>Перша форма </a:t>
            </a:r>
            <a:r>
              <a:rPr lang="en-US" sz="2400" b="1" dirty="0">
                <a:latin typeface="Courier New" panose="02070309020205020404" pitchFamily="49" charset="0"/>
                <a:cs typeface="Courier New" panose="02070309020205020404" pitchFamily="49" charset="0"/>
              </a:rPr>
              <a:t>CREATE DATABASE </a:t>
            </a:r>
            <a:r>
              <a:rPr lang="uk-UA" sz="2400" b="1" dirty="0" err="1">
                <a:latin typeface="Courier New" panose="02070309020205020404" pitchFamily="49" charset="0"/>
                <a:cs typeface="Courier New" panose="02070309020205020404" pitchFamily="49" charset="0"/>
              </a:rPr>
              <a:t>імя_бази_даних</a:t>
            </a:r>
            <a:r>
              <a:rPr lang="uk-UA" sz="2400" b="1" dirty="0">
                <a:latin typeface="Courier New" panose="02070309020205020404" pitchFamily="49" charset="0"/>
                <a:cs typeface="Courier New" panose="02070309020205020404" pitchFamily="49" charset="0"/>
              </a:rPr>
              <a:t> </a:t>
            </a:r>
            <a:r>
              <a:rPr lang="uk-UA" sz="2400" dirty="0">
                <a:latin typeface="Times New Roman" panose="02020603050405020304" pitchFamily="18" charset="0"/>
                <a:cs typeface="Times New Roman" panose="02020603050405020304" pitchFamily="18" charset="0"/>
              </a:rPr>
              <a:t>намагається створити базу даних, але якщо така база даних вже існує, операція поверне помилку. </a:t>
            </a:r>
          </a:p>
          <a:p>
            <a:pPr marL="0" indent="0">
              <a:buNone/>
            </a:pPr>
            <a:r>
              <a:rPr lang="uk-UA" sz="2400" dirty="0">
                <a:latin typeface="Times New Roman" panose="02020603050405020304" pitchFamily="18" charset="0"/>
                <a:cs typeface="Times New Roman" panose="02020603050405020304" pitchFamily="18" charset="0"/>
              </a:rPr>
              <a:t>Друга форма </a:t>
            </a:r>
            <a:r>
              <a:rPr lang="en-US" sz="2400" b="1" dirty="0">
                <a:latin typeface="Courier New" panose="02070309020205020404" pitchFamily="49" charset="0"/>
                <a:cs typeface="Courier New" panose="02070309020205020404" pitchFamily="49" charset="0"/>
              </a:rPr>
              <a:t>CREATE DATABASE IF NOT EXISTS</a:t>
            </a:r>
            <a:r>
              <a:rPr lang="uk-UA" sz="2400" b="1" dirty="0">
                <a:latin typeface="Courier New" panose="02070309020205020404" pitchFamily="49" charset="0"/>
                <a:cs typeface="Courier New" panose="02070309020205020404" pitchFamily="49" charset="0"/>
              </a:rPr>
              <a:t> </a:t>
            </a:r>
            <a:r>
              <a:rPr lang="uk-UA" sz="2400" b="1" dirty="0" err="1">
                <a:latin typeface="Courier New" panose="02070309020205020404" pitchFamily="49" charset="0"/>
                <a:cs typeface="Courier New" panose="02070309020205020404" pitchFamily="49" charset="0"/>
              </a:rPr>
              <a:t>назва_бази_даних</a:t>
            </a:r>
            <a:r>
              <a:rPr lang="uk-UA" sz="2400" b="1" dirty="0">
                <a:latin typeface="Courier New" panose="02070309020205020404" pitchFamily="49" charset="0"/>
                <a:cs typeface="Courier New" panose="02070309020205020404" pitchFamily="49" charset="0"/>
              </a:rPr>
              <a:t> </a:t>
            </a:r>
            <a:r>
              <a:rPr lang="uk-UA" sz="2400" dirty="0">
                <a:latin typeface="Times New Roman" panose="02020603050405020304" pitchFamily="18" charset="0"/>
                <a:cs typeface="Times New Roman" panose="02020603050405020304" pitchFamily="18" charset="0"/>
              </a:rPr>
              <a:t>намагається створити базу даних, якщо на сервері відсутня </a:t>
            </a:r>
            <a:r>
              <a:rPr lang="uk-UA" sz="2400" dirty="0" err="1">
                <a:latin typeface="Times New Roman" panose="02020603050405020304" pitchFamily="18" charset="0"/>
                <a:cs typeface="Times New Roman" panose="02020603050405020304" pitchFamily="18" charset="0"/>
              </a:rPr>
              <a:t>бд</a:t>
            </a:r>
            <a:r>
              <a:rPr lang="uk-UA" sz="2400" dirty="0">
                <a:latin typeface="Times New Roman" panose="02020603050405020304" pitchFamily="18" charset="0"/>
                <a:cs typeface="Times New Roman" panose="02020603050405020304" pitchFamily="18" charset="0"/>
              </a:rPr>
              <a:t> з таким ім'ям.</a:t>
            </a:r>
          </a:p>
        </p:txBody>
      </p:sp>
      <p:sp>
        <p:nvSpPr>
          <p:cNvPr id="4" name="Rectangle 2">
            <a:extLst>
              <a:ext uri="{FF2B5EF4-FFF2-40B4-BE49-F238E27FC236}">
                <a16:creationId xmlns:a16="http://schemas.microsoft.com/office/drawing/2014/main" id="{E7BA3581-AE86-3126-97BE-488B9679CC3E}"/>
              </a:ext>
            </a:extLst>
          </p:cNvPr>
          <p:cNvSpPr>
            <a:spLocks noChangeArrowheads="1"/>
          </p:cNvSpPr>
          <p:nvPr/>
        </p:nvSpPr>
        <p:spPr bwMode="auto">
          <a:xfrm>
            <a:off x="953729" y="1968064"/>
            <a:ext cx="65867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CREATE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DATABASE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[IF </a:t>
            </a:r>
            <a:r>
              <a:rPr kumimoji="0" lang="uk-UA" altLang="uk-UA"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EXISTS]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імя_бази_даних</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5393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B303A906-02BF-E38A-9767-06A17004A118}"/>
              </a:ext>
            </a:extLst>
          </p:cNvPr>
          <p:cNvSpPr>
            <a:spLocks noGrp="1"/>
          </p:cNvSpPr>
          <p:nvPr>
            <p:ph type="title"/>
          </p:nvPr>
        </p:nvSpPr>
        <p:spPr>
          <a:xfrm>
            <a:off x="0" y="1"/>
            <a:ext cx="12192000" cy="570270"/>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Зовнішні ключі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FOREIGN KEY</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AE6B50F-91B6-DC28-4A77-422F0F2A9BC0}"/>
              </a:ext>
            </a:extLst>
          </p:cNvPr>
          <p:cNvSpPr txBox="1"/>
          <p:nvPr/>
        </p:nvSpPr>
        <p:spPr>
          <a:xfrm>
            <a:off x="297426" y="570271"/>
            <a:ext cx="11597148" cy="400110"/>
          </a:xfrm>
          <a:prstGeom prst="rect">
            <a:avLst/>
          </a:prstGeom>
          <a:noFill/>
        </p:spPr>
        <p:txBody>
          <a:bodyPr wrap="square">
            <a:spAutoFit/>
          </a:bodyPr>
          <a:lstStyle/>
          <a:p>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визначимо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дві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зв'яжемо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зовнішнього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ключа:</a:t>
            </a:r>
            <a:endParaRPr lang="uk-UA" sz="20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EE3655AB-52DD-D9E6-EC38-8B704B4F4FB4}"/>
              </a:ext>
            </a:extLst>
          </p:cNvPr>
          <p:cNvSpPr>
            <a:spLocks noChangeArrowheads="1"/>
          </p:cNvSpPr>
          <p:nvPr/>
        </p:nvSpPr>
        <p:spPr bwMode="auto">
          <a:xfrm>
            <a:off x="297426" y="1052051"/>
            <a:ext cx="11130116"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Date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REFERENCES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26F4EDD7-D3A4-53F9-743F-91B14B55180F}"/>
              </a:ext>
            </a:extLst>
          </p:cNvPr>
          <p:cNvSpPr txBox="1"/>
          <p:nvPr/>
        </p:nvSpPr>
        <p:spPr>
          <a:xfrm>
            <a:off x="297426" y="5144229"/>
            <a:ext cx="11130116" cy="1323439"/>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У цьому випадку визначено таблиці </a:t>
            </a:r>
            <a:r>
              <a:rPr lang="uk-UA" sz="2000" dirty="0" err="1">
                <a:latin typeface="Times New Roman" panose="02020603050405020304" pitchFamily="18" charset="0"/>
                <a:cs typeface="Times New Roman" panose="02020603050405020304" pitchFamily="18" charset="0"/>
              </a:rPr>
              <a:t>Customers</a:t>
            </a:r>
            <a:r>
              <a:rPr lang="uk-UA" sz="2000" dirty="0">
                <a:latin typeface="Times New Roman" panose="02020603050405020304" pitchFamily="18" charset="0"/>
                <a:cs typeface="Times New Roman" panose="02020603050405020304" pitchFamily="18" charset="0"/>
              </a:rPr>
              <a:t> та </a:t>
            </a:r>
            <a:r>
              <a:rPr lang="uk-UA" sz="2000" dirty="0" err="1">
                <a:latin typeface="Times New Roman" panose="02020603050405020304" pitchFamily="18" charset="0"/>
                <a:cs typeface="Times New Roman" panose="02020603050405020304" pitchFamily="18" charset="0"/>
              </a:rPr>
              <a:t>Orders</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Customers</a:t>
            </a:r>
            <a:r>
              <a:rPr lang="uk-UA" sz="2000" dirty="0">
                <a:latin typeface="Times New Roman" panose="02020603050405020304" pitchFamily="18" charset="0"/>
                <a:cs typeface="Times New Roman" panose="02020603050405020304" pitchFamily="18" charset="0"/>
              </a:rPr>
              <a:t> є головним і представляє клієнта. </a:t>
            </a:r>
            <a:r>
              <a:rPr lang="uk-UA" sz="2000" dirty="0" err="1">
                <a:latin typeface="Times New Roman" panose="02020603050405020304" pitchFamily="18" charset="0"/>
                <a:cs typeface="Times New Roman" panose="02020603050405020304" pitchFamily="18" charset="0"/>
              </a:rPr>
              <a:t>Orders</a:t>
            </a:r>
            <a:r>
              <a:rPr lang="uk-UA" sz="2000" dirty="0">
                <a:latin typeface="Times New Roman" panose="02020603050405020304" pitchFamily="18" charset="0"/>
                <a:cs typeface="Times New Roman" panose="02020603050405020304" pitchFamily="18" charset="0"/>
              </a:rPr>
              <a:t> є залежною та представляє замовлення, зроблене клієнтом. Таблиця </a:t>
            </a:r>
            <a:r>
              <a:rPr lang="uk-UA" sz="2000" dirty="0" err="1">
                <a:latin typeface="Times New Roman" panose="02020603050405020304" pitchFamily="18" charset="0"/>
                <a:cs typeface="Times New Roman" panose="02020603050405020304" pitchFamily="18" charset="0"/>
              </a:rPr>
              <a:t>Orders</a:t>
            </a:r>
            <a:r>
              <a:rPr lang="uk-UA" sz="2000" dirty="0">
                <a:latin typeface="Times New Roman" panose="02020603050405020304" pitchFamily="18" charset="0"/>
                <a:cs typeface="Times New Roman" panose="02020603050405020304" pitchFamily="18" charset="0"/>
              </a:rPr>
              <a:t> через стовпець </a:t>
            </a:r>
            <a:r>
              <a:rPr lang="uk-UA" sz="2000" dirty="0" err="1">
                <a:latin typeface="Times New Roman" panose="02020603050405020304" pitchFamily="18" charset="0"/>
                <a:cs typeface="Times New Roman" panose="02020603050405020304" pitchFamily="18" charset="0"/>
              </a:rPr>
              <a:t>CustomerId</a:t>
            </a:r>
            <a:r>
              <a:rPr lang="uk-UA" sz="2000" dirty="0">
                <a:latin typeface="Times New Roman" panose="02020603050405020304" pitchFamily="18" charset="0"/>
                <a:cs typeface="Times New Roman" panose="02020603050405020304" pitchFamily="18" charset="0"/>
              </a:rPr>
              <a:t> пов'язана з таблицею </a:t>
            </a:r>
            <a:r>
              <a:rPr lang="uk-UA" sz="2000" dirty="0" err="1">
                <a:latin typeface="Times New Roman" panose="02020603050405020304" pitchFamily="18" charset="0"/>
                <a:cs typeface="Times New Roman" panose="02020603050405020304" pitchFamily="18" charset="0"/>
              </a:rPr>
              <a:t>Customers</a:t>
            </a:r>
            <a:r>
              <a:rPr lang="uk-UA" sz="2000" dirty="0">
                <a:latin typeface="Times New Roman" panose="02020603050405020304" pitchFamily="18" charset="0"/>
                <a:cs typeface="Times New Roman" panose="02020603050405020304" pitchFamily="18" charset="0"/>
              </a:rPr>
              <a:t> та її стовпцем </a:t>
            </a:r>
            <a:r>
              <a:rPr lang="uk-UA" sz="2000" dirty="0" err="1">
                <a:latin typeface="Times New Roman" panose="02020603050405020304" pitchFamily="18" charset="0"/>
                <a:cs typeface="Times New Roman" panose="02020603050405020304" pitchFamily="18" charset="0"/>
              </a:rPr>
              <a:t>Id</a:t>
            </a:r>
            <a:r>
              <a:rPr lang="uk-UA" sz="2000" dirty="0">
                <a:latin typeface="Times New Roman" panose="02020603050405020304" pitchFamily="18" charset="0"/>
                <a:cs typeface="Times New Roman" panose="02020603050405020304" pitchFamily="18" charset="0"/>
              </a:rPr>
              <a:t>. Тобто стовпець </a:t>
            </a:r>
            <a:r>
              <a:rPr lang="uk-UA" sz="2000" dirty="0" err="1">
                <a:latin typeface="Times New Roman" panose="02020603050405020304" pitchFamily="18" charset="0"/>
                <a:cs typeface="Times New Roman" panose="02020603050405020304" pitchFamily="18" charset="0"/>
              </a:rPr>
              <a:t>CustomerId</a:t>
            </a:r>
            <a:r>
              <a:rPr lang="uk-UA" sz="2000" dirty="0">
                <a:latin typeface="Times New Roman" panose="02020603050405020304" pitchFamily="18" charset="0"/>
                <a:cs typeface="Times New Roman" panose="02020603050405020304" pitchFamily="18" charset="0"/>
              </a:rPr>
              <a:t> є зовнішнім ключем, який свідчить про стовпець </a:t>
            </a:r>
            <a:r>
              <a:rPr lang="uk-UA" sz="2000" dirty="0" err="1">
                <a:latin typeface="Times New Roman" panose="02020603050405020304" pitchFamily="18" charset="0"/>
                <a:cs typeface="Times New Roman" panose="02020603050405020304" pitchFamily="18" charset="0"/>
              </a:rPr>
              <a:t>Id</a:t>
            </a:r>
            <a:r>
              <a:rPr lang="uk-UA" sz="2000" dirty="0">
                <a:latin typeface="Times New Roman" panose="02020603050405020304" pitchFamily="18" charset="0"/>
                <a:cs typeface="Times New Roman" panose="02020603050405020304" pitchFamily="18" charset="0"/>
              </a:rPr>
              <a:t> з таблиці </a:t>
            </a:r>
            <a:r>
              <a:rPr lang="uk-UA" sz="2000" dirty="0" err="1">
                <a:latin typeface="Times New Roman" panose="02020603050405020304" pitchFamily="18" charset="0"/>
                <a:cs typeface="Times New Roman" panose="02020603050405020304" pitchFamily="18" charset="0"/>
              </a:rPr>
              <a:t>Customers</a:t>
            </a:r>
            <a:r>
              <a:rPr lang="uk-UA"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36823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Заголовок 1">
            <a:extLst>
              <a:ext uri="{FF2B5EF4-FFF2-40B4-BE49-F238E27FC236}">
                <a16:creationId xmlns:a16="http://schemas.microsoft.com/office/drawing/2014/main" id="{370501A8-8B07-E7C2-F83F-9948136D4951}"/>
              </a:ext>
            </a:extLst>
          </p:cNvPr>
          <p:cNvSpPr>
            <a:spLocks noGrp="1"/>
          </p:cNvSpPr>
          <p:nvPr>
            <p:ph type="title"/>
          </p:nvPr>
        </p:nvSpPr>
        <p:spPr>
          <a:xfrm>
            <a:off x="0" y="1"/>
            <a:ext cx="12192000" cy="570270"/>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Зовнішні ключі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FOREIGN KEY</a:t>
            </a:r>
            <a:endParaRPr lang="uk-UA"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1371936-E563-25B4-73DB-5596C2066834}"/>
              </a:ext>
            </a:extLst>
          </p:cNvPr>
          <p:cNvSpPr txBox="1"/>
          <p:nvPr/>
        </p:nvSpPr>
        <p:spPr>
          <a:xfrm>
            <a:off x="353961" y="570271"/>
            <a:ext cx="11415252"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CONSTRAINT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ім'я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обмеження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зовнішнього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ключа:</a:t>
            </a:r>
            <a:endParaRPr lang="uk-UA" sz="2400"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2A219493-63F0-A998-3722-AE2CF16FA76C}"/>
              </a:ext>
            </a:extLst>
          </p:cNvPr>
          <p:cNvSpPr>
            <a:spLocks noChangeArrowheads="1"/>
          </p:cNvSpPr>
          <p:nvPr/>
        </p:nvSpPr>
        <p:spPr bwMode="auto">
          <a:xfrm>
            <a:off x="422787" y="1401268"/>
            <a:ext cx="12123174"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CustomerId INT,</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CONSTRAINT orders_custonmers_fk </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(CustomerId)  REFERENCES Customers (Id)</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7727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9DA5F3C-7C43-1D16-DF62-42310FCC5A06}"/>
              </a:ext>
            </a:extLst>
          </p:cNvPr>
          <p:cNvSpPr>
            <a:spLocks noGrp="1"/>
          </p:cNvSpPr>
          <p:nvPr>
            <p:ph type="title"/>
          </p:nvPr>
        </p:nvSpPr>
        <p:spPr>
          <a:xfrm>
            <a:off x="0" y="1"/>
            <a:ext cx="12192000" cy="570270"/>
          </a:xfrm>
        </p:spPr>
        <p:txBody>
          <a:bodyPr>
            <a:normAutofit fontScale="90000"/>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ON DELETE </a:t>
            </a:r>
            <a:r>
              <a:rPr lang="uk-UA" i="0" dirty="0">
                <a:solidFill>
                  <a:srgbClr val="000000"/>
                </a:solidFill>
                <a:effectLst/>
                <a:latin typeface="Times New Roman" panose="02020603050405020304" pitchFamily="18" charset="0"/>
                <a:cs typeface="Times New Roman" panose="02020603050405020304" pitchFamily="18" charset="0"/>
              </a:rPr>
              <a:t>і </a:t>
            </a:r>
            <a:r>
              <a:rPr lang="en-US" i="0" dirty="0">
                <a:solidFill>
                  <a:srgbClr val="000000"/>
                </a:solidFill>
                <a:effectLst/>
                <a:latin typeface="Times New Roman" panose="02020603050405020304" pitchFamily="18" charset="0"/>
                <a:cs typeface="Times New Roman" panose="02020603050405020304" pitchFamily="18" charset="0"/>
              </a:rPr>
              <a:t>ON UPDATE</a:t>
            </a:r>
          </a:p>
        </p:txBody>
      </p:sp>
      <p:sp>
        <p:nvSpPr>
          <p:cNvPr id="6" name="TextBox 5">
            <a:extLst>
              <a:ext uri="{FF2B5EF4-FFF2-40B4-BE49-F238E27FC236}">
                <a16:creationId xmlns:a16="http://schemas.microsoft.com/office/drawing/2014/main" id="{36BD3553-8034-F6EE-4717-95625D24100C}"/>
              </a:ext>
            </a:extLst>
          </p:cNvPr>
          <p:cNvSpPr txBox="1"/>
          <p:nvPr/>
        </p:nvSpPr>
        <p:spPr>
          <a:xfrm>
            <a:off x="68825" y="570271"/>
            <a:ext cx="11838039" cy="5632311"/>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За допомогою виразів ON DELETE та ON UPDATE можна встановити дії, які виконуються відповідно при видаленні та зміні зв'язаного рядка з головної таблиці. Як дія можуть використовуватися такі опції: </a:t>
            </a:r>
          </a:p>
          <a:p>
            <a:pPr marL="342900" indent="-342900">
              <a:buFontTx/>
              <a:buChar char="-"/>
            </a:pPr>
            <a:r>
              <a:rPr lang="uk-UA" sz="2400" dirty="0">
                <a:latin typeface="Times New Roman" panose="02020603050405020304" pitchFamily="18" charset="0"/>
                <a:cs typeface="Times New Roman" panose="02020603050405020304" pitchFamily="18" charset="0"/>
              </a:rPr>
              <a:t>CASCADE: автоматично видаляє або змінює рядки із залежної таблиці при видаленні або зміні зв'язаних рядків у головній таблиці. </a:t>
            </a:r>
          </a:p>
          <a:p>
            <a:pPr marL="342900" indent="-342900">
              <a:buFontTx/>
              <a:buChar char="-"/>
            </a:pPr>
            <a:r>
              <a:rPr lang="uk-UA" sz="2400" dirty="0">
                <a:latin typeface="Times New Roman" panose="02020603050405020304" pitchFamily="18" charset="0"/>
                <a:cs typeface="Times New Roman" panose="02020603050405020304" pitchFamily="18" charset="0"/>
              </a:rPr>
              <a:t>SET NULL: при видаленні або оновленні зв'язаного рядка з головної таблиці встановлює значення NULL для стовпця зовнішнього ключа. (У цьому випадку стовпець зовнішнього ключа повинен підтримувати установку NULL) </a:t>
            </a:r>
          </a:p>
          <a:p>
            <a:pPr marL="342900" indent="-342900">
              <a:buFontTx/>
              <a:buChar char="-"/>
            </a:pPr>
            <a:r>
              <a:rPr lang="uk-UA" sz="2400" dirty="0">
                <a:latin typeface="Times New Roman" panose="02020603050405020304" pitchFamily="18" charset="0"/>
                <a:cs typeface="Times New Roman" panose="02020603050405020304" pitchFamily="18" charset="0"/>
              </a:rPr>
              <a:t>RESTRICT: відхиляє видалення або зміну рядків у головній таблиці за наявності зв'язаних рядків у залежній таблиці. </a:t>
            </a:r>
          </a:p>
          <a:p>
            <a:pPr marL="342900" indent="-342900">
              <a:buFontTx/>
              <a:buChar char="-"/>
            </a:pPr>
            <a:r>
              <a:rPr lang="uk-UA" sz="2400" dirty="0">
                <a:latin typeface="Times New Roman" panose="02020603050405020304" pitchFamily="18" charset="0"/>
                <a:cs typeface="Times New Roman" panose="02020603050405020304" pitchFamily="18" charset="0"/>
              </a:rPr>
              <a:t>NO ACTION: те саме, що й RESTRICT. SET DEFAULT: при видаленні зв'язаного рядка з головної таблиці встановлює для стовпчика зовнішнього ключа значення за промовчанням, яке задається за допомогою атрибути DEFAULT. </a:t>
            </a:r>
          </a:p>
          <a:p>
            <a:r>
              <a:rPr lang="uk-UA" sz="2400" dirty="0">
                <a:latin typeface="Times New Roman" panose="02020603050405020304" pitchFamily="18" charset="0"/>
                <a:cs typeface="Times New Roman" panose="02020603050405020304" pitchFamily="18" charset="0"/>
              </a:rPr>
              <a:t>Незважаючи на те, що ця опція в принципі доступна, проте двигун </a:t>
            </a:r>
            <a:r>
              <a:rPr lang="uk-UA" sz="2400" dirty="0" err="1">
                <a:latin typeface="Times New Roman" panose="02020603050405020304" pitchFamily="18" charset="0"/>
                <a:cs typeface="Times New Roman" panose="02020603050405020304" pitchFamily="18" charset="0"/>
              </a:rPr>
              <a:t>InnoDB</a:t>
            </a:r>
            <a:r>
              <a:rPr lang="uk-UA" sz="2400" dirty="0">
                <a:latin typeface="Times New Roman" panose="02020603050405020304" pitchFamily="18" charset="0"/>
                <a:cs typeface="Times New Roman" panose="02020603050405020304" pitchFamily="18" charset="0"/>
              </a:rPr>
              <a:t> не підтримує цей вираз.</a:t>
            </a:r>
          </a:p>
        </p:txBody>
      </p:sp>
    </p:spTree>
    <p:extLst>
      <p:ext uri="{BB962C8B-B14F-4D97-AF65-F5344CB8AC3E}">
        <p14:creationId xmlns:p14="http://schemas.microsoft.com/office/powerpoint/2010/main" val="137757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595521E-0330-5918-74C9-91C057D42B60}"/>
              </a:ext>
            </a:extLst>
          </p:cNvPr>
          <p:cNvSpPr txBox="1">
            <a:spLocks/>
          </p:cNvSpPr>
          <p:nvPr/>
        </p:nvSpPr>
        <p:spPr>
          <a:xfrm>
            <a:off x="0" y="1"/>
            <a:ext cx="12192000" cy="57027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Каскадне видалення</a:t>
            </a:r>
          </a:p>
        </p:txBody>
      </p:sp>
      <p:sp>
        <p:nvSpPr>
          <p:cNvPr id="6" name="TextBox 5">
            <a:extLst>
              <a:ext uri="{FF2B5EF4-FFF2-40B4-BE49-F238E27FC236}">
                <a16:creationId xmlns:a16="http://schemas.microsoft.com/office/drawing/2014/main" id="{4D85394E-62C0-D359-430A-7BE62EE56549}"/>
              </a:ext>
            </a:extLst>
          </p:cNvPr>
          <p:cNvSpPr txBox="1"/>
          <p:nvPr/>
        </p:nvSpPr>
        <p:spPr>
          <a:xfrm>
            <a:off x="265471" y="501048"/>
            <a:ext cx="11602064"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Каскадне видалення дозволяє при видаленні рядка з головної таблиці автоматично видалити всі зв'язані рядки із залежної таблиці. Для цього застосовується опція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CASCADE:</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1F2FFE1-B11D-6CB1-7BDB-04E65356F4EE}"/>
              </a:ext>
            </a:extLst>
          </p:cNvPr>
          <p:cNvSpPr>
            <a:spLocks noChangeArrowheads="1"/>
          </p:cNvSpPr>
          <p:nvPr/>
        </p:nvSpPr>
        <p:spPr bwMode="auto">
          <a:xfrm>
            <a:off x="324465" y="1793376"/>
            <a:ext cx="1186753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CustomerId INT,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(CustomerId) REFERENCES Customers (Id) ON DELETE CASCADE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FA89406-258B-C80E-F8E9-A071916D1602}"/>
              </a:ext>
            </a:extLst>
          </p:cNvPr>
          <p:cNvSpPr txBox="1"/>
          <p:nvPr/>
        </p:nvSpPr>
        <p:spPr>
          <a:xfrm>
            <a:off x="265471" y="3939810"/>
            <a:ext cx="11602064"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Так само працює і вираз ON UPDATE CASCADE. При зміні первинного ключа автоматично зміниться значення пов'язаного з ним зовнішнього ключа. Однак оскільки первинні ключі змінюються дуже </a:t>
            </a:r>
            <a:r>
              <a:rPr lang="uk-UA" sz="2400" dirty="0" err="1">
                <a:latin typeface="Times New Roman" panose="02020603050405020304" pitchFamily="18" charset="0"/>
                <a:cs typeface="Times New Roman" panose="02020603050405020304" pitchFamily="18" charset="0"/>
              </a:rPr>
              <a:t>рідко</a:t>
            </a:r>
            <a:r>
              <a:rPr lang="uk-UA" sz="2400" dirty="0">
                <a:latin typeface="Times New Roman" panose="02020603050405020304" pitchFamily="18" charset="0"/>
                <a:cs typeface="Times New Roman" panose="02020603050405020304" pitchFamily="18" charset="0"/>
              </a:rPr>
              <a:t>, та й з принципу не рекомендується використовувати як первинні ключі стовпці зі змінними значеннями, то на практиці вираз ON UPDATE використовується </a:t>
            </a:r>
            <a:r>
              <a:rPr lang="uk-UA" sz="2400" dirty="0" err="1">
                <a:latin typeface="Times New Roman" panose="02020603050405020304" pitchFamily="18" charset="0"/>
                <a:cs typeface="Times New Roman" panose="02020603050405020304" pitchFamily="18" charset="0"/>
              </a:rPr>
              <a:t>рідко</a:t>
            </a:r>
            <a:r>
              <a:rPr lang="uk-UA"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26168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CB734372-F4FB-D9F9-FCDF-21EE4A04BE41}"/>
              </a:ext>
            </a:extLst>
          </p:cNvPr>
          <p:cNvSpPr txBox="1">
            <a:spLocks/>
          </p:cNvSpPr>
          <p:nvPr/>
        </p:nvSpPr>
        <p:spPr>
          <a:xfrm>
            <a:off x="0" y="1"/>
            <a:ext cx="12192000" cy="57027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b="0" i="0" dirty="0">
                <a:solidFill>
                  <a:srgbClr val="252525"/>
                </a:solidFill>
                <a:effectLst/>
                <a:latin typeface="Times New Roman" panose="02020603050405020304" pitchFamily="18" charset="0"/>
                <a:cs typeface="Times New Roman" panose="02020603050405020304" pitchFamily="18" charset="0"/>
              </a:rPr>
              <a:t>Встановлення </a:t>
            </a:r>
            <a:r>
              <a:rPr lang="en-US" b="0" i="0" dirty="0">
                <a:solidFill>
                  <a:srgbClr val="252525"/>
                </a:solidFill>
                <a:effectLst/>
                <a:latin typeface="Times New Roman" panose="02020603050405020304" pitchFamily="18" charset="0"/>
                <a:cs typeface="Times New Roman" panose="02020603050405020304" pitchFamily="18" charset="0"/>
              </a:rPr>
              <a:t>NULL</a:t>
            </a:r>
            <a:endParaRPr lang="uk-UA" b="0" i="0" dirty="0">
              <a:solidFill>
                <a:srgbClr val="252525"/>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5D63987-7E5A-FDE1-12FE-6E89F910BCF7}"/>
              </a:ext>
            </a:extLst>
          </p:cNvPr>
          <p:cNvSpPr txBox="1"/>
          <p:nvPr/>
        </p:nvSpPr>
        <p:spPr>
          <a:xfrm>
            <a:off x="285135" y="570271"/>
            <a:ext cx="11582400"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разі встановлення для зовнішнього ключа опції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SET NULL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необхідно, щоб стовпець зовнішнього ключа допускав значення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E927380-DC68-DD12-917A-9AD9E89BE2D5}"/>
              </a:ext>
            </a:extLst>
          </p:cNvPr>
          <p:cNvSpPr>
            <a:spLocks noChangeArrowheads="1"/>
          </p:cNvSpPr>
          <p:nvPr/>
        </p:nvSpPr>
        <p:spPr bwMode="auto">
          <a:xfrm>
            <a:off x="324465" y="1616341"/>
            <a:ext cx="1166105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CustomerId INT,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(CustomerId) REFERENCES Customers (Id) ON DELETE SET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7628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9D224A-FEAF-076C-0BE4-2815F95FD923}"/>
              </a:ext>
            </a:extLst>
          </p:cNvPr>
          <p:cNvSpPr>
            <a:spLocks noGrp="1"/>
          </p:cNvSpPr>
          <p:nvPr>
            <p:ph type="title"/>
          </p:nvPr>
        </p:nvSpPr>
        <p:spPr>
          <a:xfrm>
            <a:off x="0" y="1"/>
            <a:ext cx="12192000" cy="442451"/>
          </a:xfrm>
        </p:spPr>
        <p:txBody>
          <a:bodyPr>
            <a:normAutofit fontScale="90000"/>
          </a:bodyPr>
          <a:lstStyle/>
          <a:p>
            <a:pPr algn="ctr"/>
            <a:r>
              <a:rPr lang="uk-UA" b="0" i="0" dirty="0">
                <a:solidFill>
                  <a:srgbClr val="252525"/>
                </a:solidFill>
                <a:effectLst/>
                <a:latin typeface="Times New Roman" panose="02020603050405020304" pitchFamily="18" charset="0"/>
                <a:cs typeface="Times New Roman" panose="02020603050405020304" pitchFamily="18" charset="0"/>
              </a:rPr>
              <a:t>Зміна таблиць та стовпців</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171FFEA-3B49-BB3B-71CF-D8FEC1F5EB42}"/>
              </a:ext>
            </a:extLst>
          </p:cNvPr>
          <p:cNvSpPr txBox="1"/>
          <p:nvPr/>
        </p:nvSpPr>
        <p:spPr>
          <a:xfrm>
            <a:off x="353961" y="462117"/>
            <a:ext cx="11484077"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створена,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необхідно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ALTER TABLE.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скорочений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формальний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FB7F6331-1012-4A78-0912-1941339E7D78}"/>
              </a:ext>
            </a:extLst>
          </p:cNvPr>
          <p:cNvSpPr>
            <a:spLocks noChangeArrowheads="1"/>
          </p:cNvSpPr>
          <p:nvPr/>
        </p:nvSpPr>
        <p:spPr bwMode="auto">
          <a:xfrm>
            <a:off x="353961" y="1410070"/>
            <a:ext cx="12378813"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назва_таблиці</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ADD назва _стовбця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атрибут</a:t>
            </a:r>
            <a:r>
              <a:rPr lang="uk-UA" altLang="uk-UA" sz="1600" dirty="0" err="1">
                <a:solidFill>
                  <a:srgbClr val="000000"/>
                </a:solidFill>
                <a:highlight>
                  <a:srgbClr val="C0C0C0"/>
                </a:highlight>
                <a:latin typeface="Courier New" panose="02070309020205020404" pitchFamily="49" charset="0"/>
                <a:cs typeface="Courier New" panose="02070309020205020404" pitchFamily="49" charset="0"/>
              </a:rPr>
              <a:t>и</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DROP COLUMN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MODIFY COLUMN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атрибути_стовбця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ALTER COLUMN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a:t>
            </a:r>
            <a:r>
              <a:rPr lang="uk-UA" altLang="uk-UA" sz="1600" dirty="0" err="1">
                <a:solidFill>
                  <a:srgbClr val="000000"/>
                </a:solidFill>
                <a:highlight>
                  <a:srgbClr val="C0C0C0"/>
                </a:highlight>
                <a:latin typeface="Courier New" panose="02070309020205020404" pitchFamily="49" charset="0"/>
                <a:cs typeface="Courier New" panose="02070309020205020404" pitchFamily="49" charset="0"/>
              </a:rPr>
              <a:t>в</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SET DEFAULT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значення_по_замовченню</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ADD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визначення_обмеження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DROP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імя_обмеження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0DCCD09-6CCA-067F-62E8-5F013435D244}"/>
              </a:ext>
            </a:extLst>
          </p:cNvPr>
          <p:cNvSpPr txBox="1"/>
          <p:nvPr/>
        </p:nvSpPr>
        <p:spPr>
          <a:xfrm>
            <a:off x="353960" y="3454906"/>
            <a:ext cx="11484077"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Взагалі ця команда підтримує набагато більше опцій та можливостей. Усі їх можна переглянути в документації. Розглянемо лише основні сценарії, з якими ми можемо зіткнутися.</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019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3D04215-40E2-D3E7-098C-E7FB6AD64CF5}"/>
              </a:ext>
            </a:extLst>
          </p:cNvPr>
          <p:cNvSpPr txBox="1">
            <a:spLocks/>
          </p:cNvSpPr>
          <p:nvPr/>
        </p:nvSpPr>
        <p:spPr>
          <a:xfrm>
            <a:off x="137650" y="1"/>
            <a:ext cx="12054349" cy="63547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Додавання нового стовбця</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D1830FF-9FBD-45F3-8962-DFA2CF9A43A4}"/>
              </a:ext>
            </a:extLst>
          </p:cNvPr>
          <p:cNvSpPr txBox="1"/>
          <p:nvPr/>
        </p:nvSpPr>
        <p:spPr>
          <a:xfrm>
            <a:off x="324465" y="635480"/>
            <a:ext cx="9409470" cy="523220"/>
          </a:xfrm>
          <a:prstGeom prst="rect">
            <a:avLst/>
          </a:prstGeom>
          <a:noFill/>
        </p:spPr>
        <p:txBody>
          <a:bodyPr wrap="square">
            <a:spAutoFit/>
          </a:bodyPr>
          <a:lstStyle/>
          <a:p>
            <a:r>
              <a:rPr lang="uk-UA"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таблиці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новий стовпець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Address:</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AC6CD2C1-DEED-704E-F8AB-A3B1ACCB9903}"/>
              </a:ext>
            </a:extLst>
          </p:cNvPr>
          <p:cNvSpPr>
            <a:spLocks noChangeArrowheads="1"/>
          </p:cNvSpPr>
          <p:nvPr/>
        </p:nvSpPr>
        <p:spPr bwMode="auto">
          <a:xfrm>
            <a:off x="403123" y="1259398"/>
            <a:ext cx="120543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Customers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ADD Address VARCHAR(50)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65219F41-467C-A7F9-972F-A8211FE7B679}"/>
              </a:ext>
            </a:extLst>
          </p:cNvPr>
          <p:cNvSpPr txBox="1"/>
          <p:nvPr/>
        </p:nvSpPr>
        <p:spPr>
          <a:xfrm>
            <a:off x="329381" y="1975646"/>
            <a:ext cx="11533238"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цьому випадку стовпець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Address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має тип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VARCHAR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визначено атрибут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a:t>
            </a:r>
            <a:endParaRPr lang="uk-UA" sz="2800" dirty="0">
              <a:latin typeface="Times New Roman" panose="02020603050405020304" pitchFamily="18" charset="0"/>
              <a:cs typeface="Times New Roman" panose="02020603050405020304" pitchFamily="18" charset="0"/>
            </a:endParaRPr>
          </a:p>
        </p:txBody>
      </p:sp>
      <p:sp>
        <p:nvSpPr>
          <p:cNvPr id="10" name="Заголовок 1">
            <a:extLst>
              <a:ext uri="{FF2B5EF4-FFF2-40B4-BE49-F238E27FC236}">
                <a16:creationId xmlns:a16="http://schemas.microsoft.com/office/drawing/2014/main" id="{6473382B-D289-9B11-C7F2-A80669A6BBC5}"/>
              </a:ext>
            </a:extLst>
          </p:cNvPr>
          <p:cNvSpPr txBox="1">
            <a:spLocks/>
          </p:cNvSpPr>
          <p:nvPr/>
        </p:nvSpPr>
        <p:spPr>
          <a:xfrm>
            <a:off x="-1" y="3409076"/>
            <a:ext cx="12192000" cy="63547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Видалення стовбця</a:t>
            </a:r>
            <a:endParaRPr lang="uk-UA"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10585A4-F5F9-E172-7A15-82FD01546CAD}"/>
              </a:ext>
            </a:extLst>
          </p:cNvPr>
          <p:cNvSpPr txBox="1"/>
          <p:nvPr/>
        </p:nvSpPr>
        <p:spPr>
          <a:xfrm>
            <a:off x="324464" y="4141434"/>
            <a:ext cx="7855974" cy="523220"/>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Видалимо стовпець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Address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з таблиці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800" dirty="0">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31E1C667-36B1-4B84-A3AF-956B5D2009E1}"/>
              </a:ext>
            </a:extLst>
          </p:cNvPr>
          <p:cNvSpPr>
            <a:spLocks noChangeArrowheads="1"/>
          </p:cNvSpPr>
          <p:nvPr/>
        </p:nvSpPr>
        <p:spPr bwMode="auto">
          <a:xfrm>
            <a:off x="403122" y="4822360"/>
            <a:ext cx="1178887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Customers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DROP COLUMN Address;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3342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25B9DF-5F58-DFB3-A504-E28D487C5D44}"/>
              </a:ext>
            </a:extLst>
          </p:cNvPr>
          <p:cNvSpPr>
            <a:spLocks noGrp="1"/>
          </p:cNvSpPr>
          <p:nvPr>
            <p:ph type="title"/>
          </p:nvPr>
        </p:nvSpPr>
        <p:spPr>
          <a:xfrm>
            <a:off x="0" y="1"/>
            <a:ext cx="12192000" cy="855405"/>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Зміна значення по замовченню</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E002A1-5B75-D884-AE50-A71C12AFC893}"/>
              </a:ext>
            </a:extLst>
          </p:cNvPr>
          <p:cNvSpPr txBox="1"/>
          <p:nvPr/>
        </p:nvSpPr>
        <p:spPr>
          <a:xfrm>
            <a:off x="265471" y="855406"/>
            <a:ext cx="10500852" cy="954107"/>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Встановимо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Customers</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Age</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22:</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C3EE28FE-80EF-1E5F-821A-3DE5F605F08C}"/>
              </a:ext>
            </a:extLst>
          </p:cNvPr>
          <p:cNvSpPr>
            <a:spLocks noChangeArrowheads="1"/>
          </p:cNvSpPr>
          <p:nvPr/>
        </p:nvSpPr>
        <p:spPr bwMode="auto">
          <a:xfrm>
            <a:off x="265471" y="2041644"/>
            <a:ext cx="1137592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ALTER COLUMN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SET DEFAULT 22;</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7" name="Заголовок 1">
            <a:extLst>
              <a:ext uri="{FF2B5EF4-FFF2-40B4-BE49-F238E27FC236}">
                <a16:creationId xmlns:a16="http://schemas.microsoft.com/office/drawing/2014/main" id="{9EE9320B-99E2-5F07-099E-D1ED4A272137}"/>
              </a:ext>
            </a:extLst>
          </p:cNvPr>
          <p:cNvSpPr txBox="1">
            <a:spLocks/>
          </p:cNvSpPr>
          <p:nvPr/>
        </p:nvSpPr>
        <p:spPr>
          <a:xfrm>
            <a:off x="0" y="2864920"/>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Зміна типу стовбця</a:t>
            </a:r>
            <a:endParaRPr lang="uk-UA"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3AF32AE-38A5-B4D0-2D88-89E42E0ABC04}"/>
              </a:ext>
            </a:extLst>
          </p:cNvPr>
          <p:cNvSpPr txBox="1"/>
          <p:nvPr/>
        </p:nvSpPr>
        <p:spPr>
          <a:xfrm>
            <a:off x="265470" y="3852402"/>
            <a:ext cx="11611897"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Змінимо в таблиці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тип даних стовпця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FirstName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CHAR(100)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встановимо для нього атрибут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a:t>
            </a:r>
            <a:endParaRPr lang="uk-UA" sz="28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9139990F-8DFA-CF3E-1F70-C480CCB67AC9}"/>
              </a:ext>
            </a:extLst>
          </p:cNvPr>
          <p:cNvSpPr>
            <a:spLocks noChangeArrowheads="1"/>
          </p:cNvSpPr>
          <p:nvPr/>
        </p:nvSpPr>
        <p:spPr bwMode="auto">
          <a:xfrm>
            <a:off x="363794" y="4846253"/>
            <a:ext cx="1182820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MODIFY COLUMN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CHAR(100)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653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ABEBD7-8BAF-64B5-C0EF-452DAF8D77B6}"/>
              </a:ext>
            </a:extLst>
          </p:cNvPr>
          <p:cNvSpPr>
            <a:spLocks noGrp="1"/>
          </p:cNvSpPr>
          <p:nvPr>
            <p:ph type="title"/>
          </p:nvPr>
        </p:nvSpPr>
        <p:spPr>
          <a:xfrm>
            <a:off x="0" y="1"/>
            <a:ext cx="12192000" cy="786580"/>
          </a:xfrm>
        </p:spPr>
        <p:txBody>
          <a:bodyPr>
            <a:normAutofit/>
          </a:bodyPr>
          <a:lstStyle/>
          <a:p>
            <a:pPr algn="ct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зовнішнього</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ключа</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7383303-BABB-CA37-B1CE-76F5E66DA297}"/>
              </a:ext>
            </a:extLst>
          </p:cNvPr>
          <p:cNvSpPr txBox="1"/>
          <p:nvPr/>
        </p:nvSpPr>
        <p:spPr>
          <a:xfrm>
            <a:off x="324463" y="900951"/>
            <a:ext cx="10982633"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Нехай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спочатку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бази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додано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ніяк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пов'язані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57398BAA-EF74-3F22-C7DC-7316B7D2EA3A}"/>
              </a:ext>
            </a:extLst>
          </p:cNvPr>
          <p:cNvSpPr>
            <a:spLocks noChangeArrowheads="1"/>
          </p:cNvSpPr>
          <p:nvPr/>
        </p:nvSpPr>
        <p:spPr bwMode="auto">
          <a:xfrm>
            <a:off x="442452" y="1356927"/>
            <a:ext cx="1130709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Date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925EFE86-1695-8151-BAF0-47B2328F806D}"/>
              </a:ext>
            </a:extLst>
          </p:cNvPr>
          <p:cNvSpPr txBox="1"/>
          <p:nvPr/>
        </p:nvSpPr>
        <p:spPr>
          <a:xfrm>
            <a:off x="383457" y="4157694"/>
            <a:ext cx="11425086" cy="461665"/>
          </a:xfrm>
          <a:prstGeom prst="rect">
            <a:avLst/>
          </a:prstGeom>
          <a:noFill/>
        </p:spPr>
        <p:txBody>
          <a:bodyPr wrap="square">
            <a:spAutoFit/>
          </a:bodyPr>
          <a:lstStyle/>
          <a:p>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обмеження зовнішнього ключа до стовпця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CustomerId</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a:t>
            </a:r>
            <a:endParaRPr lang="uk-UA" sz="2400"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8A2CE1D2-7488-90A6-4366-57257AFC1523}"/>
              </a:ext>
            </a:extLst>
          </p:cNvPr>
          <p:cNvSpPr>
            <a:spLocks noChangeArrowheads="1"/>
          </p:cNvSpPr>
          <p:nvPr/>
        </p:nvSpPr>
        <p:spPr bwMode="auto">
          <a:xfrm>
            <a:off x="442452" y="4666485"/>
            <a:ext cx="118675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ADD FOREIGN KEY(</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REFERENCES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8462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095C830-35CD-B29E-ED10-921427C8A14D}"/>
              </a:ext>
            </a:extLst>
          </p:cNvPr>
          <p:cNvSpPr txBox="1">
            <a:spLocks/>
          </p:cNvSpPr>
          <p:nvPr/>
        </p:nvSpPr>
        <p:spPr>
          <a:xfrm>
            <a:off x="0" y="1"/>
            <a:ext cx="12192000" cy="7865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a:solidFill>
                  <a:srgbClr val="252525"/>
                </a:solidFill>
                <a:highlight>
                  <a:srgbClr val="FFFFFF"/>
                </a:highlight>
                <a:latin typeface="Times New Roman" panose="02020603050405020304" pitchFamily="18" charset="0"/>
                <a:cs typeface="Times New Roman" panose="02020603050405020304" pitchFamily="18" charset="0"/>
              </a:rPr>
              <a:t>Додавання та видалення зовнішнього ключа</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DC5BD36-C638-1C8A-2020-5B6028A9BC8F}"/>
              </a:ext>
            </a:extLst>
          </p:cNvPr>
          <p:cNvSpPr txBox="1"/>
          <p:nvPr/>
        </p:nvSpPr>
        <p:spPr>
          <a:xfrm>
            <a:off x="285134" y="870606"/>
            <a:ext cx="11533239"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додаванні обмежень ми можемо вказати ім'я, використовуючи оператор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CONSTRAINT,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після якого вказується ім'я обмеження:</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10D6BCE5-705B-FFF4-D504-FE5FE24558A6}"/>
              </a:ext>
            </a:extLst>
          </p:cNvPr>
          <p:cNvSpPr>
            <a:spLocks noChangeArrowheads="1"/>
          </p:cNvSpPr>
          <p:nvPr/>
        </p:nvSpPr>
        <p:spPr bwMode="auto">
          <a:xfrm>
            <a:off x="285134" y="1859955"/>
            <a:ext cx="60481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Orders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ADD CONSTRAINT orders_customers_fk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FOREIGN KEY(CustomerId) REFERENCES Customers(Id);</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AACC44B0-E9D0-6CC7-BA02-1D29A55AD061}"/>
              </a:ext>
            </a:extLst>
          </p:cNvPr>
          <p:cNvSpPr txBox="1"/>
          <p:nvPr/>
        </p:nvSpPr>
        <p:spPr>
          <a:xfrm>
            <a:off x="285134" y="2768232"/>
            <a:ext cx="11533238"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цьому випадку обмеження зовнішнього ключа називається </a:t>
            </a:r>
            <a:r>
              <a:rPr lang="en-US"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orders_customers_fk</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Потім ми можемо видалити обмеження за цим ім'ям:</a:t>
            </a:r>
            <a:endParaRPr lang="uk-UA" sz="28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FEE02B38-3E01-2FA3-8BDB-05D4614E1C73}"/>
              </a:ext>
            </a:extLst>
          </p:cNvPr>
          <p:cNvSpPr>
            <a:spLocks noChangeArrowheads="1"/>
          </p:cNvSpPr>
          <p:nvPr/>
        </p:nvSpPr>
        <p:spPr bwMode="auto">
          <a:xfrm>
            <a:off x="285134" y="3891952"/>
            <a:ext cx="456695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Orders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DROP FOREIGN KEY orders_customers_fk;</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95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CC23B07-41C5-B9D8-FB82-CCE07A16A76E}"/>
              </a:ext>
            </a:extLst>
          </p:cNvPr>
          <p:cNvSpPr txBox="1">
            <a:spLocks/>
          </p:cNvSpPr>
          <p:nvPr/>
        </p:nvSpPr>
        <p:spPr>
          <a:xfrm>
            <a:off x="838200" y="0"/>
            <a:ext cx="10515600" cy="68103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latin typeface="Times New Roman" panose="02020603050405020304" pitchFamily="18" charset="0"/>
                <a:cs typeface="Times New Roman" panose="02020603050405020304" pitchFamily="18" charset="0"/>
              </a:rPr>
              <a:t>Створення бази даних</a:t>
            </a:r>
          </a:p>
        </p:txBody>
      </p:sp>
      <p:sp>
        <p:nvSpPr>
          <p:cNvPr id="6" name="TextBox 5">
            <a:extLst>
              <a:ext uri="{FF2B5EF4-FFF2-40B4-BE49-F238E27FC236}">
                <a16:creationId xmlns:a16="http://schemas.microsoft.com/office/drawing/2014/main" id="{9313512E-0863-135A-ACDA-8ADCDBA7D5D2}"/>
              </a:ext>
            </a:extLst>
          </p:cNvPr>
          <p:cNvSpPr txBox="1"/>
          <p:nvPr/>
        </p:nvSpPr>
        <p:spPr>
          <a:xfrm>
            <a:off x="838200" y="807545"/>
            <a:ext cx="10515600"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у </a:t>
            </a:r>
            <a:r>
              <a:rPr lang="en-US" sz="2800" b="0" i="1" dirty="0">
                <a:solidFill>
                  <a:srgbClr val="252525"/>
                </a:solidFill>
                <a:effectLst/>
                <a:highlight>
                  <a:srgbClr val="FFFFFF"/>
                </a:highlight>
                <a:latin typeface="Times New Roman" panose="02020603050405020304" pitchFamily="18" charset="0"/>
                <a:cs typeface="Times New Roman" panose="02020603050405020304" pitchFamily="18" charset="0"/>
              </a:rPr>
              <a:t>MySQL Workbench CE (</a:t>
            </a:r>
            <a:r>
              <a:rPr lang="uk-UA" sz="2800" b="0" i="1"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en-US" sz="2800" b="0" i="1" dirty="0">
                <a:solidFill>
                  <a:srgbClr val="252525"/>
                </a:solidFill>
                <a:effectLst/>
                <a:highlight>
                  <a:srgbClr val="FFFFFF"/>
                </a:highlight>
                <a:latin typeface="Times New Roman" panose="02020603050405020304" pitchFamily="18" charset="0"/>
                <a:cs typeface="Times New Roman" panose="02020603050405020304" pitchFamily="18" charset="0"/>
              </a:rPr>
              <a:t>MySQL Command Line Client)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виконаємо наступну команду:</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966156AA-1902-E955-77D1-2EC0BAE0BBEE}"/>
              </a:ext>
            </a:extLst>
          </p:cNvPr>
          <p:cNvSpPr>
            <a:spLocks noChangeArrowheads="1"/>
          </p:cNvSpPr>
          <p:nvPr/>
        </p:nvSpPr>
        <p:spPr bwMode="auto">
          <a:xfrm>
            <a:off x="838200" y="1872771"/>
            <a:ext cx="43088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CREATE</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DATABASE</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F916F7DB-BCC4-4F1A-1059-488568EDDB9B}"/>
              </a:ext>
            </a:extLst>
          </p:cNvPr>
          <p:cNvSpPr txBox="1"/>
          <p:nvPr/>
        </p:nvSpPr>
        <p:spPr>
          <a:xfrm>
            <a:off x="838200" y="2291667"/>
            <a:ext cx="10515600" cy="523220"/>
          </a:xfrm>
          <a:prstGeom prst="rect">
            <a:avLst/>
          </a:prstGeom>
          <a:noFill/>
        </p:spPr>
        <p:txBody>
          <a:bodyPr wrap="square">
            <a:spAutoFit/>
          </a:bodyPr>
          <a:lstStyle/>
          <a:p>
            <a:pPr algn="l"/>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Вона створить на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сервері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бд</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1" i="0" dirty="0" err="1">
                <a:solidFill>
                  <a:srgbClr val="252525"/>
                </a:solidFill>
                <a:effectLst/>
                <a:highlight>
                  <a:srgbClr val="FFFFFF"/>
                </a:highlight>
                <a:latin typeface="Courier New" panose="02070309020205020404" pitchFamily="49" charset="0"/>
                <a:cs typeface="Courier New" panose="02070309020205020404" pitchFamily="49" charset="0"/>
              </a:rPr>
              <a:t>productsdb</a:t>
            </a:r>
            <a:r>
              <a:rPr lang="ru-RU" sz="2800" b="1" i="0" dirty="0">
                <a:solidFill>
                  <a:srgbClr val="252525"/>
                </a:solidFill>
                <a:effectLst/>
                <a:highlight>
                  <a:srgbClr val="FFFFFF"/>
                </a:highlight>
                <a:latin typeface="Courier New" panose="02070309020205020404" pitchFamily="49" charset="0"/>
                <a:cs typeface="Courier New" panose="02070309020205020404" pitchFamily="49" charset="0"/>
              </a:rPr>
              <a:t>.</a:t>
            </a:r>
          </a:p>
        </p:txBody>
      </p:sp>
      <p:pic>
        <p:nvPicPr>
          <p:cNvPr id="11" name="Рисунок 10">
            <a:extLst>
              <a:ext uri="{FF2B5EF4-FFF2-40B4-BE49-F238E27FC236}">
                <a16:creationId xmlns:a16="http://schemas.microsoft.com/office/drawing/2014/main" id="{0ECCEEC4-5AFD-A32F-C9C1-965A1B9B2687}"/>
              </a:ext>
            </a:extLst>
          </p:cNvPr>
          <p:cNvPicPr>
            <a:picLocks noChangeAspect="1"/>
          </p:cNvPicPr>
          <p:nvPr/>
        </p:nvPicPr>
        <p:blipFill>
          <a:blip r:embed="rId2"/>
          <a:stretch>
            <a:fillRect/>
          </a:stretch>
        </p:blipFill>
        <p:spPr>
          <a:xfrm>
            <a:off x="838200" y="2941395"/>
            <a:ext cx="6143625" cy="2933700"/>
          </a:xfrm>
          <a:prstGeom prst="rect">
            <a:avLst/>
          </a:prstGeom>
        </p:spPr>
      </p:pic>
    </p:spTree>
    <p:extLst>
      <p:ext uri="{BB962C8B-B14F-4D97-AF65-F5344CB8AC3E}">
        <p14:creationId xmlns:p14="http://schemas.microsoft.com/office/powerpoint/2010/main" val="1439309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3BBAAA-8C95-53D1-6145-DC56404FAAEF}"/>
              </a:ext>
            </a:extLst>
          </p:cNvPr>
          <p:cNvSpPr>
            <a:spLocks noGrp="1"/>
          </p:cNvSpPr>
          <p:nvPr>
            <p:ph type="title"/>
          </p:nvPr>
        </p:nvSpPr>
        <p:spPr>
          <a:xfrm>
            <a:off x="0" y="1"/>
            <a:ext cx="12192000" cy="540774"/>
          </a:xfrm>
        </p:spPr>
        <p:txBody>
          <a:bodyPr>
            <a:normAutofit fontScale="90000"/>
          </a:bodyPr>
          <a:lstStyle/>
          <a:p>
            <a:pPr algn="ctr"/>
            <a:r>
              <a:rPr lang="ru-RU" b="0" i="0" dirty="0" err="1">
                <a:solidFill>
                  <a:srgbClr val="252525"/>
                </a:solidFill>
                <a:effectLst/>
                <a:latin typeface="Times New Roman" panose="02020603050405020304" pitchFamily="18" charset="0"/>
                <a:cs typeface="Times New Roman" panose="02020603050405020304" pitchFamily="18" charset="0"/>
              </a:rPr>
              <a:t>Додавання</a:t>
            </a:r>
            <a:r>
              <a:rPr lang="ru-RU" b="0" i="0" dirty="0">
                <a:solidFill>
                  <a:srgbClr val="252525"/>
                </a:solidFill>
                <a:effectLst/>
                <a:latin typeface="Times New Roman" panose="02020603050405020304" pitchFamily="18" charset="0"/>
                <a:cs typeface="Times New Roman" panose="02020603050405020304" pitchFamily="18" charset="0"/>
              </a:rPr>
              <a:t> та </a:t>
            </a:r>
            <a:r>
              <a:rPr lang="ru-RU" b="0" i="0" dirty="0" err="1">
                <a:solidFill>
                  <a:srgbClr val="252525"/>
                </a:solidFill>
                <a:effectLst/>
                <a:latin typeface="Times New Roman" panose="02020603050405020304" pitchFamily="18" charset="0"/>
                <a:cs typeface="Times New Roman" panose="02020603050405020304" pitchFamily="18" charset="0"/>
              </a:rPr>
              <a:t>видалення</a:t>
            </a:r>
            <a:r>
              <a:rPr lang="ru-RU" b="0" i="0" dirty="0">
                <a:solidFill>
                  <a:srgbClr val="252525"/>
                </a:solidFill>
                <a:effectLst/>
                <a:latin typeface="Times New Roman" panose="02020603050405020304" pitchFamily="18" charset="0"/>
                <a:cs typeface="Times New Roman" panose="02020603050405020304" pitchFamily="18" charset="0"/>
              </a:rPr>
              <a:t> </a:t>
            </a:r>
            <a:r>
              <a:rPr lang="ru-RU" b="0" i="0" dirty="0" err="1">
                <a:solidFill>
                  <a:srgbClr val="252525"/>
                </a:solidFill>
                <a:effectLst/>
                <a:latin typeface="Times New Roman" panose="02020603050405020304" pitchFamily="18" charset="0"/>
                <a:cs typeface="Times New Roman" panose="02020603050405020304" pitchFamily="18" charset="0"/>
              </a:rPr>
              <a:t>первинного</a:t>
            </a:r>
            <a:r>
              <a:rPr lang="ru-RU" b="0" i="0" dirty="0">
                <a:solidFill>
                  <a:srgbClr val="252525"/>
                </a:solidFill>
                <a:effectLst/>
                <a:latin typeface="Times New Roman" panose="02020603050405020304" pitchFamily="18" charset="0"/>
                <a:cs typeface="Times New Roman" panose="02020603050405020304" pitchFamily="18" charset="0"/>
              </a:rPr>
              <a:t> ключа</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06BB56-96D8-FE8B-056D-219CF9C7CF54}"/>
              </a:ext>
            </a:extLst>
          </p:cNvPr>
          <p:cNvSpPr txBox="1"/>
          <p:nvPr/>
        </p:nvSpPr>
        <p:spPr>
          <a:xfrm>
            <a:off x="216308" y="670740"/>
            <a:ext cx="8180439" cy="523220"/>
          </a:xfrm>
          <a:prstGeom prst="rect">
            <a:avLst/>
          </a:prstGeom>
          <a:noFill/>
        </p:spPr>
        <p:txBody>
          <a:bodyPr wrap="square">
            <a:spAutoFit/>
          </a:bodyPr>
          <a:lstStyle/>
          <a:p>
            <a:r>
              <a:rPr lang="uk-UA" sz="2800" dirty="0" err="1">
                <a:latin typeface="Times New Roman" panose="02020603050405020304" pitchFamily="18" charset="0"/>
                <a:cs typeface="Times New Roman" panose="02020603050405020304" pitchFamily="18" charset="0"/>
              </a:rPr>
              <a:t>Додамо</a:t>
            </a:r>
            <a:r>
              <a:rPr lang="uk-UA" sz="2800" dirty="0">
                <a:latin typeface="Times New Roman" panose="02020603050405020304" pitchFamily="18" charset="0"/>
                <a:cs typeface="Times New Roman" panose="02020603050405020304" pitchFamily="18" charset="0"/>
              </a:rPr>
              <a:t> до таблиці </a:t>
            </a:r>
            <a:r>
              <a:rPr lang="uk-UA" sz="2800" dirty="0" err="1">
                <a:latin typeface="Times New Roman" panose="02020603050405020304" pitchFamily="18" charset="0"/>
                <a:cs typeface="Times New Roman" panose="02020603050405020304" pitchFamily="18" charset="0"/>
              </a:rPr>
              <a:t>Products</a:t>
            </a:r>
            <a:r>
              <a:rPr lang="uk-UA" sz="2800" dirty="0">
                <a:latin typeface="Times New Roman" panose="02020603050405020304" pitchFamily="18" charset="0"/>
                <a:cs typeface="Times New Roman" panose="02020603050405020304" pitchFamily="18" charset="0"/>
              </a:rPr>
              <a:t> первинний ключ:</a:t>
            </a:r>
          </a:p>
        </p:txBody>
      </p:sp>
      <p:sp>
        <p:nvSpPr>
          <p:cNvPr id="6" name="Rectangle 2">
            <a:extLst>
              <a:ext uri="{FF2B5EF4-FFF2-40B4-BE49-F238E27FC236}">
                <a16:creationId xmlns:a16="http://schemas.microsoft.com/office/drawing/2014/main" id="{29474A11-C8F6-C79F-B46A-55F319143D26}"/>
              </a:ext>
            </a:extLst>
          </p:cNvPr>
          <p:cNvSpPr>
            <a:spLocks noChangeArrowheads="1"/>
          </p:cNvSpPr>
          <p:nvPr/>
        </p:nvSpPr>
        <p:spPr bwMode="auto">
          <a:xfrm>
            <a:off x="216308" y="1193960"/>
            <a:ext cx="10677832"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Model VARCHAR(20)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ADD PRIMARY KEY (Id);</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9F512F9-6767-5598-A5B6-CBD53BA5092B}"/>
              </a:ext>
            </a:extLst>
          </p:cNvPr>
          <p:cNvSpPr txBox="1"/>
          <p:nvPr/>
        </p:nvSpPr>
        <p:spPr>
          <a:xfrm>
            <a:off x="216308" y="3330566"/>
            <a:ext cx="6096000" cy="523220"/>
          </a:xfrm>
          <a:prstGeom prst="rect">
            <a:avLst/>
          </a:prstGeom>
          <a:noFill/>
        </p:spPr>
        <p:txBody>
          <a:bodyPr wrap="square">
            <a:spAutoFit/>
          </a:bodyPr>
          <a:lstStyle/>
          <a:p>
            <a:pPr algn="l"/>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Тепер видалимо первинний ключ:</a:t>
            </a:r>
          </a:p>
        </p:txBody>
      </p:sp>
      <p:sp>
        <p:nvSpPr>
          <p:cNvPr id="9" name="Rectangle 3">
            <a:extLst>
              <a:ext uri="{FF2B5EF4-FFF2-40B4-BE49-F238E27FC236}">
                <a16:creationId xmlns:a16="http://schemas.microsoft.com/office/drawing/2014/main" id="{A352723A-C616-ACEF-6E14-E9098EAF957F}"/>
              </a:ext>
            </a:extLst>
          </p:cNvPr>
          <p:cNvSpPr>
            <a:spLocks noChangeArrowheads="1"/>
          </p:cNvSpPr>
          <p:nvPr/>
        </p:nvSpPr>
        <p:spPr bwMode="auto">
          <a:xfrm>
            <a:off x="216308" y="4043100"/>
            <a:ext cx="24686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DROP PRIMARY KEY;</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1748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82A828-D7A9-E359-7AE2-C9630762CD7B}"/>
              </a:ext>
            </a:extLst>
          </p:cNvPr>
          <p:cNvSpPr>
            <a:spLocks noGrp="1"/>
          </p:cNvSpPr>
          <p:nvPr>
            <p:ph type="title"/>
          </p:nvPr>
        </p:nvSpPr>
        <p:spPr>
          <a:xfrm>
            <a:off x="0" y="1"/>
            <a:ext cx="12192000" cy="589934"/>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Додавання даних. Команда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6BC24BE-47A3-3E8C-15EC-A988027C5624}"/>
              </a:ext>
            </a:extLst>
          </p:cNvPr>
          <p:cNvSpPr txBox="1"/>
          <p:nvPr/>
        </p:nvSpPr>
        <p:spPr>
          <a:xfrm>
            <a:off x="167148" y="589935"/>
            <a:ext cx="11779045" cy="954107"/>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у БД MySQL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використовується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INSERT, яка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формальний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CE34721-A280-6906-392D-8FC4B7758CD1}"/>
              </a:ext>
            </a:extLst>
          </p:cNvPr>
          <p:cNvSpPr>
            <a:spLocks noChangeArrowheads="1"/>
          </p:cNvSpPr>
          <p:nvPr/>
        </p:nvSpPr>
        <p:spPr bwMode="auto">
          <a:xfrm>
            <a:off x="245807" y="1649532"/>
            <a:ext cx="1123224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INSERT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INTO</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імя_таблиці</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список_стовбців</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VALUES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(значення1, значення2,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значенняN</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0" name="TextBox 9">
            <a:extLst>
              <a:ext uri="{FF2B5EF4-FFF2-40B4-BE49-F238E27FC236}">
                <a16:creationId xmlns:a16="http://schemas.microsoft.com/office/drawing/2014/main" id="{3BA85C69-4AD8-A54D-E093-B3D7D7EC9515}"/>
              </a:ext>
            </a:extLst>
          </p:cNvPr>
          <p:cNvSpPr txBox="1"/>
          <p:nvPr/>
        </p:nvSpPr>
        <p:spPr>
          <a:xfrm>
            <a:off x="167148" y="2133976"/>
            <a:ext cx="11779044" cy="1815882"/>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Після вираження INSERT INTO в дужках можна вказати список стовпців через кому, в які треба додавати дані, і в кінці після слова VALUES дужках перераховують значення, що додаються для стовпців. Наприклад, нехай у базі даних </a:t>
            </a:r>
            <a:r>
              <a:rPr lang="uk-UA" sz="2800" dirty="0" err="1">
                <a:latin typeface="Times New Roman" panose="02020603050405020304" pitchFamily="18" charset="0"/>
                <a:cs typeface="Times New Roman" panose="02020603050405020304" pitchFamily="18" charset="0"/>
              </a:rPr>
              <a:t>productsdb</a:t>
            </a:r>
            <a:r>
              <a:rPr lang="uk-UA" sz="2800" dirty="0">
                <a:latin typeface="Times New Roman" panose="02020603050405020304" pitchFamily="18" charset="0"/>
                <a:cs typeface="Times New Roman" panose="02020603050405020304" pitchFamily="18" charset="0"/>
              </a:rPr>
              <a:t> є наступна таблиця </a:t>
            </a:r>
            <a:r>
              <a:rPr lang="uk-UA" sz="2800" dirty="0" err="1">
                <a:latin typeface="Times New Roman" panose="02020603050405020304" pitchFamily="18" charset="0"/>
                <a:cs typeface="Times New Roman" panose="02020603050405020304" pitchFamily="18" charset="0"/>
              </a:rPr>
              <a:t>Products</a:t>
            </a:r>
            <a:r>
              <a:rPr lang="uk-UA" sz="2800" dirty="0">
                <a:latin typeface="Times New Roman" panose="02020603050405020304" pitchFamily="18" charset="0"/>
                <a:cs typeface="Times New Roman" panose="02020603050405020304" pitchFamily="18" charset="0"/>
              </a:rPr>
              <a:t>:</a:t>
            </a:r>
          </a:p>
        </p:txBody>
      </p:sp>
      <p:sp>
        <p:nvSpPr>
          <p:cNvPr id="11" name="Rectangle 3">
            <a:extLst>
              <a:ext uri="{FF2B5EF4-FFF2-40B4-BE49-F238E27FC236}">
                <a16:creationId xmlns:a16="http://schemas.microsoft.com/office/drawing/2014/main" id="{4E30F42F-E668-3E8E-0CFA-50DEF3017663}"/>
              </a:ext>
            </a:extLst>
          </p:cNvPr>
          <p:cNvSpPr>
            <a:spLocks noChangeArrowheads="1"/>
          </p:cNvSpPr>
          <p:nvPr/>
        </p:nvSpPr>
        <p:spPr bwMode="auto">
          <a:xfrm>
            <a:off x="245807" y="3977361"/>
            <a:ext cx="1147804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DATABASE productsdb;</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USE productsdb;</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0286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B7C81D6-BED6-78F9-1856-0907E7C304D8}"/>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Додавання даних. Команда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3108C7-10ED-A2F2-6CBA-11704B0BCBF8}"/>
              </a:ext>
            </a:extLst>
          </p:cNvPr>
          <p:cNvSpPr txBox="1"/>
          <p:nvPr/>
        </p:nvSpPr>
        <p:spPr>
          <a:xfrm>
            <a:off x="245806" y="689558"/>
            <a:ext cx="11562736" cy="523220"/>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цієї</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один рядок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наступного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коду:</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6552ED4C-9B15-0F4D-1D15-17C83A28A780}"/>
              </a:ext>
            </a:extLst>
          </p:cNvPr>
          <p:cNvSpPr>
            <a:spLocks noChangeArrowheads="1"/>
          </p:cNvSpPr>
          <p:nvPr/>
        </p:nvSpPr>
        <p:spPr bwMode="auto">
          <a:xfrm>
            <a:off x="245806" y="1220068"/>
            <a:ext cx="1203468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Products(ProductName, Manufacturer, ProductCount, Price)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 ('iPhone X', 'Apple', 5, 76000);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49784A45-3AAA-C445-3835-5B677A9021C6}"/>
              </a:ext>
            </a:extLst>
          </p:cNvPr>
          <p:cNvSpPr txBox="1"/>
          <p:nvPr/>
        </p:nvSpPr>
        <p:spPr>
          <a:xfrm>
            <a:off x="245805" y="1842911"/>
            <a:ext cx="11562735" cy="1384995"/>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цьому випадку значення передаватимуться стовпцям за позицією. Тобто стовпцю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ProductName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передається рядок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iPhone X",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стовпцю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Manufacturer -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рядок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Apple"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таке інше.</a:t>
            </a:r>
            <a:endParaRPr lang="uk-UA"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9B692C4-38F3-B37A-7854-45F8CD366680}"/>
              </a:ext>
            </a:extLst>
          </p:cNvPr>
          <p:cNvSpPr txBox="1"/>
          <p:nvPr/>
        </p:nvSpPr>
        <p:spPr>
          <a:xfrm>
            <a:off x="245804" y="3429000"/>
            <a:ext cx="11562735" cy="2677656"/>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Важливо, щоб між значеннями та типами даних стовпців була відповідність. Так, стовпець </a:t>
            </a:r>
            <a:r>
              <a:rPr lang="uk-UA" sz="2800" dirty="0" err="1">
                <a:latin typeface="Times New Roman" panose="02020603050405020304" pitchFamily="18" charset="0"/>
                <a:cs typeface="Times New Roman" panose="02020603050405020304" pitchFamily="18" charset="0"/>
              </a:rPr>
              <a:t>ProductName</a:t>
            </a:r>
            <a:r>
              <a:rPr lang="uk-UA" sz="2800" dirty="0">
                <a:latin typeface="Times New Roman" panose="02020603050405020304" pitchFamily="18" charset="0"/>
                <a:cs typeface="Times New Roman" panose="02020603050405020304" pitchFamily="18" charset="0"/>
              </a:rPr>
              <a:t> представляє тип </a:t>
            </a:r>
            <a:r>
              <a:rPr lang="uk-UA" sz="2800" dirty="0" err="1">
                <a:latin typeface="Times New Roman" panose="02020603050405020304" pitchFamily="18" charset="0"/>
                <a:cs typeface="Times New Roman" panose="02020603050405020304" pitchFamily="18" charset="0"/>
              </a:rPr>
              <a:t>varchar</a:t>
            </a:r>
            <a:r>
              <a:rPr lang="uk-UA" sz="2800" dirty="0">
                <a:latin typeface="Times New Roman" panose="02020603050405020304" pitchFamily="18" charset="0"/>
                <a:cs typeface="Times New Roman" panose="02020603050405020304" pitchFamily="18" charset="0"/>
              </a:rPr>
              <a:t>, тобто рядок. Відповідно до цього стовпця ми можемо передати рядкове значення в одинарних лапках. А </a:t>
            </a:r>
            <a:r>
              <a:rPr lang="uk-UA" sz="2800" dirty="0" err="1">
                <a:latin typeface="Times New Roman" panose="02020603050405020304" pitchFamily="18" charset="0"/>
                <a:cs typeface="Times New Roman" panose="02020603050405020304" pitchFamily="18" charset="0"/>
              </a:rPr>
              <a:t>стобець</a:t>
            </a:r>
            <a:r>
              <a:rPr lang="uk-UA" sz="2800" dirty="0">
                <a:latin typeface="Times New Roman" panose="02020603050405020304" pitchFamily="18" charset="0"/>
                <a:cs typeface="Times New Roman" panose="02020603050405020304" pitchFamily="18" charset="0"/>
              </a:rPr>
              <a:t> </a:t>
            </a:r>
            <a:r>
              <a:rPr lang="uk-UA" sz="2800" dirty="0" err="1">
                <a:latin typeface="Times New Roman" panose="02020603050405020304" pitchFamily="18" charset="0"/>
                <a:cs typeface="Times New Roman" panose="02020603050405020304" pitchFamily="18" charset="0"/>
              </a:rPr>
              <a:t>ProductCount</a:t>
            </a:r>
            <a:r>
              <a:rPr lang="uk-UA" sz="2800" dirty="0">
                <a:latin typeface="Times New Roman" panose="02020603050405020304" pitchFamily="18" charset="0"/>
                <a:cs typeface="Times New Roman" panose="02020603050405020304" pitchFamily="18" charset="0"/>
              </a:rPr>
              <a:t> представляє тип </a:t>
            </a:r>
            <a:r>
              <a:rPr lang="uk-UA" sz="2800" dirty="0" err="1">
                <a:latin typeface="Times New Roman" panose="02020603050405020304" pitchFamily="18" charset="0"/>
                <a:cs typeface="Times New Roman" panose="02020603050405020304" pitchFamily="18" charset="0"/>
              </a:rPr>
              <a:t>int</a:t>
            </a:r>
            <a:r>
              <a:rPr lang="uk-UA" sz="2800" dirty="0">
                <a:latin typeface="Times New Roman" panose="02020603050405020304" pitchFamily="18" charset="0"/>
                <a:cs typeface="Times New Roman" panose="02020603050405020304" pitchFamily="18" charset="0"/>
              </a:rPr>
              <a:t>, тобто ціле число, тому даному стовпцю потрібно передати цілі числа, але не рядки. </a:t>
            </a:r>
          </a:p>
        </p:txBody>
      </p:sp>
    </p:spTree>
    <p:extLst>
      <p:ext uri="{BB962C8B-B14F-4D97-AF65-F5344CB8AC3E}">
        <p14:creationId xmlns:p14="http://schemas.microsoft.com/office/powerpoint/2010/main" val="2639658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252FC4A-6924-92E5-0BC8-6A0D807B05CD}"/>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Додавання даних. Команда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3886CA4-D62A-9209-5EE1-02F9FBAE2E65}"/>
              </a:ext>
            </a:extLst>
          </p:cNvPr>
          <p:cNvSpPr txBox="1"/>
          <p:nvPr/>
        </p:nvSpPr>
        <p:spPr>
          <a:xfrm>
            <a:off x="314631" y="589935"/>
            <a:ext cx="11611897" cy="954107"/>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Після вдалого виконання </a:t>
            </a:r>
            <a:r>
              <a:rPr lang="uk-UA" sz="2800" dirty="0" err="1">
                <a:latin typeface="Times New Roman" panose="02020603050405020304" pitchFamily="18" charset="0"/>
                <a:cs typeface="Times New Roman" panose="02020603050405020304" pitchFamily="18" charset="0"/>
              </a:rPr>
              <a:t>MySQL</a:t>
            </a:r>
            <a:r>
              <a:rPr lang="uk-UA" sz="2800" dirty="0">
                <a:latin typeface="Times New Roman" panose="02020603050405020304" pitchFamily="18" charset="0"/>
                <a:cs typeface="Times New Roman" panose="02020603050405020304" pitchFamily="18" charset="0"/>
              </a:rPr>
              <a:t> </a:t>
            </a:r>
            <a:r>
              <a:rPr lang="uk-UA" sz="2800" dirty="0" err="1">
                <a:latin typeface="Times New Roman" panose="02020603050405020304" pitchFamily="18" charset="0"/>
                <a:cs typeface="Times New Roman" panose="02020603050405020304" pitchFamily="18" charset="0"/>
              </a:rPr>
              <a:t>Workbench</a:t>
            </a:r>
            <a:r>
              <a:rPr lang="uk-UA" sz="2800" dirty="0">
                <a:latin typeface="Times New Roman" panose="02020603050405020304" pitchFamily="18" charset="0"/>
                <a:cs typeface="Times New Roman" panose="02020603050405020304" pitchFamily="18" charset="0"/>
              </a:rPr>
              <a:t> у полі виведення повинні з'явитися зелений маркер і повідомлення "1 </a:t>
            </a:r>
            <a:r>
              <a:rPr lang="uk-UA" sz="2800" dirty="0" err="1">
                <a:latin typeface="Times New Roman" panose="02020603050405020304" pitchFamily="18" charset="0"/>
                <a:cs typeface="Times New Roman" panose="02020603050405020304" pitchFamily="18" charset="0"/>
              </a:rPr>
              <a:t>row</a:t>
            </a:r>
            <a:r>
              <a:rPr lang="uk-UA" sz="2800" dirty="0">
                <a:latin typeface="Times New Roman" panose="02020603050405020304" pitchFamily="18" charset="0"/>
                <a:cs typeface="Times New Roman" panose="02020603050405020304" pitchFamily="18" charset="0"/>
              </a:rPr>
              <a:t>(s) </a:t>
            </a:r>
            <a:r>
              <a:rPr lang="uk-UA" sz="2800" dirty="0" err="1">
                <a:latin typeface="Times New Roman" panose="02020603050405020304" pitchFamily="18" charset="0"/>
                <a:cs typeface="Times New Roman" panose="02020603050405020304" pitchFamily="18" charset="0"/>
              </a:rPr>
              <a:t>affected</a:t>
            </a:r>
            <a:r>
              <a:rPr lang="uk-UA" sz="2800" dirty="0">
                <a:latin typeface="Times New Roman" panose="02020603050405020304" pitchFamily="18" charset="0"/>
                <a:cs typeface="Times New Roman" panose="02020603050405020304" pitchFamily="18" charset="0"/>
              </a:rPr>
              <a:t>":</a:t>
            </a:r>
            <a:endParaRPr lang="uk-UA" sz="2800" dirty="0"/>
          </a:p>
        </p:txBody>
      </p:sp>
      <p:pic>
        <p:nvPicPr>
          <p:cNvPr id="8" name="Рисунок 7">
            <a:extLst>
              <a:ext uri="{FF2B5EF4-FFF2-40B4-BE49-F238E27FC236}">
                <a16:creationId xmlns:a16="http://schemas.microsoft.com/office/drawing/2014/main" id="{F9AAFEC4-9527-9A52-9892-559E72341097}"/>
              </a:ext>
            </a:extLst>
          </p:cNvPr>
          <p:cNvPicPr>
            <a:picLocks noChangeAspect="1"/>
          </p:cNvPicPr>
          <p:nvPr/>
        </p:nvPicPr>
        <p:blipFill>
          <a:blip r:embed="rId2"/>
          <a:stretch>
            <a:fillRect/>
          </a:stretch>
        </p:blipFill>
        <p:spPr>
          <a:xfrm>
            <a:off x="2805112" y="1664417"/>
            <a:ext cx="6581775" cy="2762250"/>
          </a:xfrm>
          <a:prstGeom prst="rect">
            <a:avLst/>
          </a:prstGeom>
        </p:spPr>
      </p:pic>
      <p:sp>
        <p:nvSpPr>
          <p:cNvPr id="10" name="TextBox 9">
            <a:extLst>
              <a:ext uri="{FF2B5EF4-FFF2-40B4-BE49-F238E27FC236}">
                <a16:creationId xmlns:a16="http://schemas.microsoft.com/office/drawing/2014/main" id="{FB5AF7D2-7A0F-28CF-E36E-FBDF33AEAA5E}"/>
              </a:ext>
            </a:extLst>
          </p:cNvPr>
          <p:cNvSpPr txBox="1"/>
          <p:nvPr/>
        </p:nvSpPr>
        <p:spPr>
          <a:xfrm>
            <a:off x="314631" y="4790737"/>
            <a:ext cx="11611896" cy="1815882"/>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Необов'язково при додаванні даних вказувати значення для всіх стовпців таблиці. Наприклад, у прикладі вище не вказано значення для стовпчика </a:t>
            </a:r>
            <a:r>
              <a:rPr lang="uk-UA" sz="2800" dirty="0" err="1">
                <a:latin typeface="Times New Roman" panose="02020603050405020304" pitchFamily="18" charset="0"/>
                <a:cs typeface="Times New Roman" panose="02020603050405020304" pitchFamily="18" charset="0"/>
              </a:rPr>
              <a:t>Id</a:t>
            </a:r>
            <a:r>
              <a:rPr lang="uk-UA" sz="2800" dirty="0">
                <a:latin typeface="Times New Roman" panose="02020603050405020304" pitchFamily="18" charset="0"/>
                <a:cs typeface="Times New Roman" panose="02020603050405020304" pitchFamily="18" charset="0"/>
              </a:rPr>
              <a:t>. Але оскільки для даного стовпця визначено атрибут AUTO_INCREMENT, його значення буде автоматично генеруватися.</a:t>
            </a:r>
          </a:p>
        </p:txBody>
      </p:sp>
    </p:spTree>
    <p:extLst>
      <p:ext uri="{BB962C8B-B14F-4D97-AF65-F5344CB8AC3E}">
        <p14:creationId xmlns:p14="http://schemas.microsoft.com/office/powerpoint/2010/main" val="4020697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74E32FDD-29E2-F301-7616-06EA77E7AB0A}"/>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Додавання даних. Команда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9C0721-6A90-039E-610F-D8E55D524386}"/>
              </a:ext>
            </a:extLst>
          </p:cNvPr>
          <p:cNvSpPr txBox="1"/>
          <p:nvPr/>
        </p:nvSpPr>
        <p:spPr>
          <a:xfrm>
            <a:off x="245805" y="754145"/>
            <a:ext cx="11543071" cy="2246769"/>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Також ми можемо опускати при додаванні такі стовпці, які підтримують значення NULL або для яких вказано значення за промовчанням, тобто визначені атрибути NULL або DEFAULT. Так, у таблиці </a:t>
            </a:r>
            <a:r>
              <a:rPr lang="uk-UA" sz="2800" dirty="0" err="1">
                <a:latin typeface="Times New Roman" panose="02020603050405020304" pitchFamily="18" charset="0"/>
                <a:cs typeface="Times New Roman" panose="02020603050405020304" pitchFamily="18" charset="0"/>
              </a:rPr>
              <a:t>Products</a:t>
            </a:r>
            <a:r>
              <a:rPr lang="uk-UA" sz="2800" dirty="0">
                <a:latin typeface="Times New Roman" panose="02020603050405020304" pitchFamily="18" charset="0"/>
                <a:cs typeface="Times New Roman" panose="02020603050405020304" pitchFamily="18" charset="0"/>
              </a:rPr>
              <a:t> стовпець </a:t>
            </a:r>
            <a:r>
              <a:rPr lang="uk-UA" sz="2800" dirty="0" err="1">
                <a:latin typeface="Times New Roman" panose="02020603050405020304" pitchFamily="18" charset="0"/>
                <a:cs typeface="Times New Roman" panose="02020603050405020304" pitchFamily="18" charset="0"/>
              </a:rPr>
              <a:t>ProductCount</a:t>
            </a:r>
            <a:r>
              <a:rPr lang="uk-UA" sz="2800" dirty="0">
                <a:latin typeface="Times New Roman" panose="02020603050405020304" pitchFamily="18" charset="0"/>
                <a:cs typeface="Times New Roman" panose="02020603050405020304" pitchFamily="18" charset="0"/>
              </a:rPr>
              <a:t> має значення за замовчуванням - число 0. Тому ми можемо при додаванні опустити цей стовпець, і буде передаватися число 0:</a:t>
            </a:r>
          </a:p>
        </p:txBody>
      </p:sp>
      <p:sp>
        <p:nvSpPr>
          <p:cNvPr id="8" name="Rectangle 2">
            <a:extLst>
              <a:ext uri="{FF2B5EF4-FFF2-40B4-BE49-F238E27FC236}">
                <a16:creationId xmlns:a16="http://schemas.microsoft.com/office/drawing/2014/main" id="{4DC93985-AAC9-B346-BC8A-15FEAACA5007}"/>
              </a:ext>
            </a:extLst>
          </p:cNvPr>
          <p:cNvSpPr>
            <a:spLocks noChangeArrowheads="1"/>
          </p:cNvSpPr>
          <p:nvPr/>
        </p:nvSpPr>
        <p:spPr bwMode="auto">
          <a:xfrm>
            <a:off x="245805" y="3186864"/>
            <a:ext cx="617156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Products(ProductName, Manufacturer, Price)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 ('Galaxy S9', 'Samsung', 63000);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8871A764-A698-86A4-CCD0-CA88B7645F8C}"/>
              </a:ext>
            </a:extLst>
          </p:cNvPr>
          <p:cNvSpPr txBox="1"/>
          <p:nvPr/>
        </p:nvSpPr>
        <p:spPr>
          <a:xfrm>
            <a:off x="176978" y="3984525"/>
            <a:ext cx="11543071" cy="2246769"/>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допомогою ключових слів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DEFAULT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можна вказати, що значення буде використовувати значення за замовчуванням або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відповідно:</a:t>
            </a:r>
          </a:p>
          <a:p>
            <a:endParaRPr lang="uk-UA" sz="2800" dirty="0">
              <a:solidFill>
                <a:srgbClr val="252525"/>
              </a:solidFill>
              <a:highlight>
                <a:srgbClr val="FFFFFF"/>
              </a:highlight>
              <a:latin typeface="Times New Roman" panose="02020603050405020304" pitchFamily="18" charset="0"/>
              <a:cs typeface="Times New Roman" panose="02020603050405020304" pitchFamily="18" charset="0"/>
            </a:endParaRPr>
          </a:p>
          <a:p>
            <a:r>
              <a:rPr lang="uk-UA" sz="2800" dirty="0">
                <a:solidFill>
                  <a:srgbClr val="252525"/>
                </a:solidFill>
                <a:highlight>
                  <a:srgbClr val="FFFFFF"/>
                </a:highlight>
                <a:latin typeface="Times New Roman" panose="02020603050405020304" pitchFamily="18" charset="0"/>
                <a:cs typeface="Times New Roman" panose="02020603050405020304" pitchFamily="18" charset="0"/>
              </a:rPr>
              <a:t>або</a:t>
            </a:r>
            <a:endParaRPr lang="uk-UA" sz="2800" dirty="0">
              <a:latin typeface="Times New Roman" panose="02020603050405020304" pitchFamily="18" charset="0"/>
              <a:cs typeface="Times New Roman" panose="02020603050405020304" pitchFamily="18" charset="0"/>
            </a:endParaRPr>
          </a:p>
        </p:txBody>
      </p:sp>
      <p:sp>
        <p:nvSpPr>
          <p:cNvPr id="11" name="Rectangle 3">
            <a:extLst>
              <a:ext uri="{FF2B5EF4-FFF2-40B4-BE49-F238E27FC236}">
                <a16:creationId xmlns:a16="http://schemas.microsoft.com/office/drawing/2014/main" id="{93B123F7-434F-E5BD-F869-841BFC5500E3}"/>
              </a:ext>
            </a:extLst>
          </p:cNvPr>
          <p:cNvSpPr>
            <a:spLocks noChangeArrowheads="1"/>
          </p:cNvSpPr>
          <p:nvPr/>
        </p:nvSpPr>
        <p:spPr bwMode="auto">
          <a:xfrm>
            <a:off x="245804" y="5247683"/>
            <a:ext cx="789959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Nokia</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9', 'HDM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Global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41000, DEFAULT);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Rectangle 4">
            <a:extLst>
              <a:ext uri="{FF2B5EF4-FFF2-40B4-BE49-F238E27FC236}">
                <a16:creationId xmlns:a16="http://schemas.microsoft.com/office/drawing/2014/main" id="{430B9E2E-9B97-A9D6-562E-0B6E31287D3A}"/>
              </a:ext>
            </a:extLst>
          </p:cNvPr>
          <p:cNvSpPr>
            <a:spLocks noChangeArrowheads="1"/>
          </p:cNvSpPr>
          <p:nvPr/>
        </p:nvSpPr>
        <p:spPr bwMode="auto">
          <a:xfrm>
            <a:off x="245804" y="6231294"/>
            <a:ext cx="789959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Nokia</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9', 'HDM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Global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41000,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0770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49173A20-A55B-C00E-6DF4-E0D49EE64439}"/>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Множинне додавання даних. Команда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INSERT</a:t>
            </a:r>
            <a:r>
              <a:rPr lang="uk-UA" dirty="0">
                <a:solidFill>
                  <a:srgbClr val="252525"/>
                </a:solidFill>
                <a:highlight>
                  <a:srgbClr val="FFFFFF"/>
                </a:highlight>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DD05EB8-E8BF-15BE-F23D-1817B9467B61}"/>
              </a:ext>
            </a:extLst>
          </p:cNvPr>
          <p:cNvSpPr txBox="1"/>
          <p:nvPr/>
        </p:nvSpPr>
        <p:spPr>
          <a:xfrm>
            <a:off x="275302" y="629262"/>
            <a:ext cx="10854813"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ми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відразу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5DF7B36A-07FA-906C-8216-3C783B6E78B0}"/>
              </a:ext>
            </a:extLst>
          </p:cNvPr>
          <p:cNvSpPr>
            <a:spLocks noChangeArrowheads="1"/>
          </p:cNvSpPr>
          <p:nvPr/>
        </p:nvSpPr>
        <p:spPr bwMode="auto">
          <a:xfrm>
            <a:off x="294964" y="1237147"/>
            <a:ext cx="789959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8',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Apple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51000, 3),</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('P20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Lite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Huawei</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34000, 4),</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Galaxy</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S8',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46000, 2);</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566F35FD-30B2-9D88-9E9E-6673BFFD7AA2}"/>
              </a:ext>
            </a:extLst>
          </p:cNvPr>
          <p:cNvSpPr txBox="1"/>
          <p:nvPr/>
        </p:nvSpPr>
        <p:spPr>
          <a:xfrm>
            <a:off x="294964" y="2627360"/>
            <a:ext cx="9625783"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даному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додано три рядки.</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916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19192A-C406-A3AA-9520-1916CC6E6D9D}"/>
              </a:ext>
            </a:extLst>
          </p:cNvPr>
          <p:cNvSpPr>
            <a:spLocks noGrp="1"/>
          </p:cNvSpPr>
          <p:nvPr>
            <p:ph type="title"/>
          </p:nvPr>
        </p:nvSpPr>
        <p:spPr>
          <a:xfrm>
            <a:off x="0" y="1"/>
            <a:ext cx="12192000" cy="599767"/>
          </a:xfrm>
        </p:spPr>
        <p:txBody>
          <a:bodyPr>
            <a:normAutofit fontScale="90000"/>
          </a:bodyPr>
          <a:lstStyle/>
          <a:p>
            <a:pPr algn="ctr"/>
            <a:r>
              <a:rPr lang="uk-UA" b="0" i="0" dirty="0">
                <a:solidFill>
                  <a:srgbClr val="252525"/>
                </a:solidFill>
                <a:effectLst/>
                <a:latin typeface="Times New Roman" panose="02020603050405020304" pitchFamily="18" charset="0"/>
                <a:cs typeface="Times New Roman" panose="02020603050405020304" pitchFamily="18" charset="0"/>
              </a:rPr>
              <a:t>Вибірка даних. Команда </a:t>
            </a:r>
            <a:r>
              <a:rPr lang="en-US" b="0" i="0" dirty="0">
                <a:solidFill>
                  <a:srgbClr val="252525"/>
                </a:solidFill>
                <a:effectLst/>
                <a:latin typeface="Times New Roman" panose="02020603050405020304" pitchFamily="18" charset="0"/>
                <a:cs typeface="Times New Roman" panose="02020603050405020304" pitchFamily="18" charset="0"/>
              </a:rPr>
              <a:t>SELECT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32A1158-AC7A-CF07-3D67-FDDAB61AFEC3}"/>
              </a:ext>
            </a:extLst>
          </p:cNvPr>
          <p:cNvSpPr txBox="1"/>
          <p:nvPr/>
        </p:nvSpPr>
        <p:spPr>
          <a:xfrm>
            <a:off x="240890" y="703456"/>
            <a:ext cx="11710219" cy="954107"/>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 БД MySQL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SELECT. У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спрощеному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вигляді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7A123CE2-FF46-B460-B6A4-EA134B565B01}"/>
              </a:ext>
            </a:extLst>
          </p:cNvPr>
          <p:cNvSpPr>
            <a:spLocks noChangeArrowheads="1"/>
          </p:cNvSpPr>
          <p:nvPr/>
        </p:nvSpPr>
        <p:spPr bwMode="auto">
          <a:xfrm>
            <a:off x="240890" y="1827637"/>
            <a:ext cx="493724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список_стовбців</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імя_таблиці</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0" name="TextBox 9">
            <a:extLst>
              <a:ext uri="{FF2B5EF4-FFF2-40B4-BE49-F238E27FC236}">
                <a16:creationId xmlns:a16="http://schemas.microsoft.com/office/drawing/2014/main" id="{DC57EE3D-448F-A1CA-F8EE-EFDBD36A58B6}"/>
              </a:ext>
            </a:extLst>
          </p:cNvPr>
          <p:cNvSpPr txBox="1"/>
          <p:nvPr/>
        </p:nvSpPr>
        <p:spPr>
          <a:xfrm>
            <a:off x="240890" y="2316795"/>
            <a:ext cx="11710218"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нехай раніше була створена таблиця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до неї додані деякі початкові дані:</a:t>
            </a:r>
            <a:endParaRPr lang="uk-UA" sz="2800" dirty="0">
              <a:latin typeface="Times New Roman" panose="02020603050405020304" pitchFamily="18" charset="0"/>
              <a:cs typeface="Times New Roman" panose="02020603050405020304" pitchFamily="18" charset="0"/>
            </a:endParaRPr>
          </a:p>
        </p:txBody>
      </p:sp>
      <p:sp>
        <p:nvSpPr>
          <p:cNvPr id="11" name="Rectangle 3">
            <a:extLst>
              <a:ext uri="{FF2B5EF4-FFF2-40B4-BE49-F238E27FC236}">
                <a16:creationId xmlns:a16="http://schemas.microsoft.com/office/drawing/2014/main" id="{29F10AE7-B943-72D2-02B5-75572649EA36}"/>
              </a:ext>
            </a:extLst>
          </p:cNvPr>
          <p:cNvSpPr>
            <a:spLocks noChangeArrowheads="1"/>
          </p:cNvSpPr>
          <p:nvPr/>
        </p:nvSpPr>
        <p:spPr bwMode="auto">
          <a:xfrm>
            <a:off x="240890" y="3270902"/>
            <a:ext cx="108154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 (ProductName, Manufacturer, ProductCount, Price)</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X', 'Apple', 3, 76000),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2, 51000),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2, 56000),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1, 41000),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('P20 Pro', 'Huawei', 5, 36000);</a:t>
            </a:r>
            <a:endParaRPr kumimoji="0" lang="uk-UA" altLang="uk-UA" sz="3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650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3AD4059-EC82-16BB-F884-A0E844B8941F}"/>
              </a:ext>
            </a:extLst>
          </p:cNvPr>
          <p:cNvSpPr txBox="1">
            <a:spLocks/>
          </p:cNvSpPr>
          <p:nvPr/>
        </p:nvSpPr>
        <p:spPr>
          <a:xfrm>
            <a:off x="0" y="1"/>
            <a:ext cx="12192000" cy="59976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Вибірка даних. Команда </a:t>
            </a:r>
            <a:r>
              <a:rPr lang="en-US" dirty="0">
                <a:solidFill>
                  <a:srgbClr val="252525"/>
                </a:solidFill>
                <a:latin typeface="Times New Roman" panose="02020603050405020304" pitchFamily="18" charset="0"/>
                <a:cs typeface="Times New Roman" panose="02020603050405020304" pitchFamily="18" charset="0"/>
              </a:rPr>
              <a:t>SELECT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4082CCE-51B6-22E2-08E9-155067636103}"/>
              </a:ext>
            </a:extLst>
          </p:cNvPr>
          <p:cNvSpPr txBox="1"/>
          <p:nvPr/>
        </p:nvSpPr>
        <p:spPr>
          <a:xfrm>
            <a:off x="255639" y="599768"/>
            <a:ext cx="6096000" cy="523220"/>
          </a:xfrm>
          <a:prstGeom prst="rect">
            <a:avLst/>
          </a:prstGeom>
          <a:noFill/>
        </p:spPr>
        <p:txBody>
          <a:bodyPr wrap="square">
            <a:spAutoFit/>
          </a:bodyPr>
          <a:lstStyle/>
          <a:p>
            <a:pPr algn="l"/>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Отримаємо всі об'єкти з цієї таблиці:</a:t>
            </a:r>
          </a:p>
        </p:txBody>
      </p:sp>
      <p:sp>
        <p:nvSpPr>
          <p:cNvPr id="10" name="TextBox 9">
            <a:extLst>
              <a:ext uri="{FF2B5EF4-FFF2-40B4-BE49-F238E27FC236}">
                <a16:creationId xmlns:a16="http://schemas.microsoft.com/office/drawing/2014/main" id="{6F829746-8BE2-F365-3EBD-CEAFA7B27C6D}"/>
              </a:ext>
            </a:extLst>
          </p:cNvPr>
          <p:cNvSpPr txBox="1"/>
          <p:nvPr/>
        </p:nvSpPr>
        <p:spPr>
          <a:xfrm>
            <a:off x="255639" y="1122988"/>
            <a:ext cx="6096000" cy="338554"/>
          </a:xfrm>
          <a:prstGeom prst="rect">
            <a:avLst/>
          </a:prstGeom>
          <a:noFill/>
        </p:spPr>
        <p:txBody>
          <a:bodyPr wrap="square">
            <a:spAutoFit/>
          </a:bodyPr>
          <a:lstStyle/>
          <a:p>
            <a:r>
              <a:rPr lang="uk-UA" sz="1600" dirty="0">
                <a:highlight>
                  <a:srgbClr val="C0C0C0"/>
                </a:highlight>
                <a:latin typeface="Courier New" panose="02070309020205020404" pitchFamily="49" charset="0"/>
                <a:cs typeface="Courier New" panose="02070309020205020404" pitchFamily="49" charset="0"/>
              </a:rPr>
              <a:t>SELECT * FROM </a:t>
            </a:r>
            <a:r>
              <a:rPr lang="uk-UA" sz="1600" dirty="0" err="1">
                <a:highlight>
                  <a:srgbClr val="C0C0C0"/>
                </a:highlight>
                <a:latin typeface="Courier New" panose="02070309020205020404" pitchFamily="49" charset="0"/>
                <a:cs typeface="Courier New" panose="02070309020205020404" pitchFamily="49" charset="0"/>
              </a:rPr>
              <a:t>Products</a:t>
            </a:r>
            <a:r>
              <a:rPr lang="uk-UA" sz="1600" dirty="0">
                <a:highlight>
                  <a:srgbClr val="C0C0C0"/>
                </a:highlight>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C6059161-D1A2-A899-6884-BFB22952EB1E}"/>
              </a:ext>
            </a:extLst>
          </p:cNvPr>
          <p:cNvSpPr txBox="1"/>
          <p:nvPr/>
        </p:nvSpPr>
        <p:spPr>
          <a:xfrm>
            <a:off x="255638" y="1559712"/>
            <a:ext cx="9438967"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Символ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зірочка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вказує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нам треба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усі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183F7459-63FB-4613-AC03-C14968AF9D8C}"/>
              </a:ext>
            </a:extLst>
          </p:cNvPr>
          <p:cNvPicPr>
            <a:picLocks noChangeAspect="1"/>
          </p:cNvPicPr>
          <p:nvPr/>
        </p:nvPicPr>
        <p:blipFill>
          <a:blip r:embed="rId2"/>
          <a:stretch>
            <a:fillRect/>
          </a:stretch>
        </p:blipFill>
        <p:spPr>
          <a:xfrm>
            <a:off x="3724275" y="2421486"/>
            <a:ext cx="4743450" cy="2771775"/>
          </a:xfrm>
          <a:prstGeom prst="rect">
            <a:avLst/>
          </a:prstGeom>
        </p:spPr>
      </p:pic>
    </p:spTree>
    <p:extLst>
      <p:ext uri="{BB962C8B-B14F-4D97-AF65-F5344CB8AC3E}">
        <p14:creationId xmlns:p14="http://schemas.microsoft.com/office/powerpoint/2010/main" val="1754919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DA8BEEE-BF00-FDCF-EE2A-0240E7EE15FC}"/>
              </a:ext>
            </a:extLst>
          </p:cNvPr>
          <p:cNvSpPr txBox="1">
            <a:spLocks/>
          </p:cNvSpPr>
          <p:nvPr/>
        </p:nvSpPr>
        <p:spPr>
          <a:xfrm>
            <a:off x="0" y="1"/>
            <a:ext cx="12192000" cy="59976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Вибірка даних. Команда </a:t>
            </a:r>
            <a:r>
              <a:rPr lang="en-US" dirty="0">
                <a:solidFill>
                  <a:srgbClr val="252525"/>
                </a:solidFill>
                <a:latin typeface="Times New Roman" panose="02020603050405020304" pitchFamily="18" charset="0"/>
                <a:cs typeface="Times New Roman" panose="02020603050405020304" pitchFamily="18" charset="0"/>
              </a:rPr>
              <a:t>SELECT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45A8759-E668-3D17-3E7D-CB1F4C01E93E}"/>
              </a:ext>
            </a:extLst>
          </p:cNvPr>
          <p:cNvSpPr txBox="1"/>
          <p:nvPr/>
        </p:nvSpPr>
        <p:spPr>
          <a:xfrm>
            <a:off x="275302" y="599768"/>
            <a:ext cx="11543071" cy="3046988"/>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	Варто відзначити, що застосування зірочки для отримання даних вважається не дуже хорошою практикою, так як зазвичай необхідно отримати дані по невеликому набору стовпців. Тому оптимальніший підхід полягає у вказівці всіх необхідних стовпців після слова SELECT. Виняток становить той випадок, коли треба отримати дані по всіх стовпцях таблиці. Також використання символу може бути переважно тоді, коли назви стовпців не відомі. </a:t>
            </a:r>
          </a:p>
          <a:p>
            <a:r>
              <a:rPr lang="uk-UA" sz="2400" dirty="0">
                <a:latin typeface="Times New Roman" panose="02020603050405020304" pitchFamily="18" charset="0"/>
                <a:cs typeface="Times New Roman" panose="02020603050405020304" pitchFamily="18" charset="0"/>
              </a:rPr>
              <a:t>	Якщо необхідно отримати дані не з усіх, а з якихось конкретних стовпців, тоді специфікації цих стовпців перераховуються через кому після SELECT:</a:t>
            </a:r>
          </a:p>
        </p:txBody>
      </p:sp>
      <p:sp>
        <p:nvSpPr>
          <p:cNvPr id="7" name="Rectangle 2">
            <a:extLst>
              <a:ext uri="{FF2B5EF4-FFF2-40B4-BE49-F238E27FC236}">
                <a16:creationId xmlns:a16="http://schemas.microsoft.com/office/drawing/2014/main" id="{624379AA-6B87-E082-BF3B-D338C7B686E3}"/>
              </a:ext>
            </a:extLst>
          </p:cNvPr>
          <p:cNvSpPr>
            <a:spLocks noChangeArrowheads="1"/>
          </p:cNvSpPr>
          <p:nvPr/>
        </p:nvSpPr>
        <p:spPr bwMode="auto">
          <a:xfrm>
            <a:off x="275302" y="3646756"/>
            <a:ext cx="506068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9" name="Рисунок 8">
            <a:extLst>
              <a:ext uri="{FF2B5EF4-FFF2-40B4-BE49-F238E27FC236}">
                <a16:creationId xmlns:a16="http://schemas.microsoft.com/office/drawing/2014/main" id="{62136FD7-3B7C-EA9B-2D43-64B7EB8C298B}"/>
              </a:ext>
            </a:extLst>
          </p:cNvPr>
          <p:cNvPicPr>
            <a:picLocks noChangeAspect="1"/>
          </p:cNvPicPr>
          <p:nvPr/>
        </p:nvPicPr>
        <p:blipFill>
          <a:blip r:embed="rId2"/>
          <a:stretch>
            <a:fillRect/>
          </a:stretch>
        </p:blipFill>
        <p:spPr>
          <a:xfrm>
            <a:off x="3933825" y="4232786"/>
            <a:ext cx="4324350" cy="2581275"/>
          </a:xfrm>
          <a:prstGeom prst="rect">
            <a:avLst/>
          </a:prstGeom>
        </p:spPr>
      </p:pic>
    </p:spTree>
    <p:extLst>
      <p:ext uri="{BB962C8B-B14F-4D97-AF65-F5344CB8AC3E}">
        <p14:creationId xmlns:p14="http://schemas.microsoft.com/office/powerpoint/2010/main" val="27638022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71982E-DF29-A22C-B82C-A8D7B6A4F40D}"/>
              </a:ext>
            </a:extLst>
          </p:cNvPr>
          <p:cNvSpPr txBox="1"/>
          <p:nvPr/>
        </p:nvSpPr>
        <p:spPr>
          <a:xfrm>
            <a:off x="344126" y="580130"/>
            <a:ext cx="11405419"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Специфікація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необов'язково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бути будь-</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арифметичної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операції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запит:</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C504EED5-3714-5260-DBB4-EE5B7C42F688}"/>
              </a:ext>
            </a:extLst>
          </p:cNvPr>
          <p:cNvSpPr txBox="1">
            <a:spLocks/>
          </p:cNvSpPr>
          <p:nvPr/>
        </p:nvSpPr>
        <p:spPr>
          <a:xfrm>
            <a:off x="0" y="1"/>
            <a:ext cx="12192000" cy="59976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Вибірка даних. Команда </a:t>
            </a:r>
            <a:r>
              <a:rPr lang="en-US" dirty="0">
                <a:solidFill>
                  <a:srgbClr val="252525"/>
                </a:solidFill>
                <a:latin typeface="Times New Roman" panose="02020603050405020304" pitchFamily="18" charset="0"/>
                <a:cs typeface="Times New Roman" panose="02020603050405020304" pitchFamily="18" charset="0"/>
              </a:rPr>
              <a:t>SELECT</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CD63DFE6-8D40-989B-3C9A-0C9F11BA5BF2}"/>
              </a:ext>
            </a:extLst>
          </p:cNvPr>
          <p:cNvSpPr>
            <a:spLocks noChangeArrowheads="1"/>
          </p:cNvSpPr>
          <p:nvPr/>
        </p:nvSpPr>
        <p:spPr bwMode="auto">
          <a:xfrm>
            <a:off x="344128" y="1781398"/>
            <a:ext cx="429604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9EC8FFF0-4885-4AE3-97C3-86B6BEAF911A}"/>
              </a:ext>
            </a:extLst>
          </p:cNvPr>
          <p:cNvSpPr txBox="1"/>
          <p:nvPr/>
        </p:nvSpPr>
        <p:spPr>
          <a:xfrm>
            <a:off x="344127" y="2239786"/>
            <a:ext cx="11405419"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при вибірці створюватимуться два стовпці. Причому другий стовпець представляє значення стовпця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помножене значення стовпця </a:t>
            </a:r>
            <a:r>
              <a:rPr lang="uk-UA" sz="2400" dirty="0" err="1">
                <a:latin typeface="Times New Roman" panose="02020603050405020304" pitchFamily="18" charset="0"/>
                <a:cs typeface="Times New Roman" panose="02020603050405020304" pitchFamily="18" charset="0"/>
              </a:rPr>
              <a:t>ProductCount</a:t>
            </a:r>
            <a:r>
              <a:rPr lang="uk-UA" sz="2400" dirty="0">
                <a:latin typeface="Times New Roman" panose="02020603050405020304" pitchFamily="18" charset="0"/>
                <a:cs typeface="Times New Roman" panose="02020603050405020304" pitchFamily="18" charset="0"/>
              </a:rPr>
              <a:t>, тобто сукупну вартість товару. За допомогою оператора AS можна змінити назву вихідного стовпця або визначити його псевдонім:</a:t>
            </a:r>
          </a:p>
        </p:txBody>
      </p:sp>
      <p:sp>
        <p:nvSpPr>
          <p:cNvPr id="10" name="Rectangle 3">
            <a:extLst>
              <a:ext uri="{FF2B5EF4-FFF2-40B4-BE49-F238E27FC236}">
                <a16:creationId xmlns:a16="http://schemas.microsoft.com/office/drawing/2014/main" id="{12B183D9-3E1E-7DA1-2A72-D32B18300212}"/>
              </a:ext>
            </a:extLst>
          </p:cNvPr>
          <p:cNvSpPr>
            <a:spLocks noChangeArrowheads="1"/>
          </p:cNvSpPr>
          <p:nvPr/>
        </p:nvSpPr>
        <p:spPr bwMode="auto">
          <a:xfrm>
            <a:off x="344128" y="3836948"/>
            <a:ext cx="655147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Title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TotalSum</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4C1E27F2-6188-3727-3012-1E634A5A5AD1}"/>
              </a:ext>
            </a:extLst>
          </p:cNvPr>
          <p:cNvSpPr txBox="1"/>
          <p:nvPr/>
        </p:nvSpPr>
        <p:spPr>
          <a:xfrm>
            <a:off x="6895601" y="4410549"/>
            <a:ext cx="5209010" cy="2308324"/>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Тут для першого стовпця визначається псевдонім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Title,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хоча насправді він представлятиме стовпець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ProductName.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Другий стовпець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TotalSum</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зберігає твір стовпців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ProductCount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Price.</a:t>
            </a:r>
            <a:endParaRPr lang="uk-UA" sz="2400" dirty="0">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F09AFDD0-6ECD-300C-987D-DFC4DA040579}"/>
              </a:ext>
            </a:extLst>
          </p:cNvPr>
          <p:cNvPicPr>
            <a:picLocks noChangeAspect="1"/>
          </p:cNvPicPr>
          <p:nvPr/>
        </p:nvPicPr>
        <p:blipFill>
          <a:blip r:embed="rId2"/>
          <a:stretch>
            <a:fillRect/>
          </a:stretch>
        </p:blipFill>
        <p:spPr>
          <a:xfrm>
            <a:off x="1366032" y="4602164"/>
            <a:ext cx="4153053" cy="1694600"/>
          </a:xfrm>
          <a:prstGeom prst="rect">
            <a:avLst/>
          </a:prstGeom>
        </p:spPr>
      </p:pic>
    </p:spTree>
    <p:extLst>
      <p:ext uri="{BB962C8B-B14F-4D97-AF65-F5344CB8AC3E}">
        <p14:creationId xmlns:p14="http://schemas.microsoft.com/office/powerpoint/2010/main" val="184282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0AE8EAC-621D-40FA-9A96-EED1A4B89854}"/>
              </a:ext>
            </a:extLst>
          </p:cNvPr>
          <p:cNvSpPr>
            <a:spLocks noGrp="1"/>
          </p:cNvSpPr>
          <p:nvPr>
            <p:ph idx="1"/>
          </p:nvPr>
        </p:nvSpPr>
        <p:spPr>
          <a:xfrm>
            <a:off x="838200" y="842399"/>
            <a:ext cx="10515600" cy="4351338"/>
          </a:xfrm>
          <a:noFill/>
          <a:ln>
            <a:solidFill>
              <a:schemeClr val="bg1"/>
            </a:solidFill>
          </a:ln>
        </p:spPr>
        <p:txBody>
          <a:bodyPr>
            <a:normAutofit/>
          </a:bodyPr>
          <a:lstStyle/>
          <a:p>
            <a:pPr marL="0" indent="0">
              <a:buNone/>
            </a:pPr>
            <a:r>
              <a:rPr lang="ru-RU" sz="3200" b="0" i="0" dirty="0" err="1">
                <a:solidFill>
                  <a:srgbClr val="000000"/>
                </a:solidFill>
                <a:effectLst/>
                <a:latin typeface="Times New Roman" panose="02020603050405020304" pitchFamily="18" charset="0"/>
                <a:cs typeface="Times New Roman" panose="02020603050405020304" pitchFamily="18" charset="0"/>
              </a:rPr>
              <a:t>Після</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створення</a:t>
            </a:r>
            <a:r>
              <a:rPr lang="ru-RU" sz="3200" b="0" i="0" dirty="0">
                <a:solidFill>
                  <a:srgbClr val="000000"/>
                </a:solidFill>
                <a:effectLst/>
                <a:latin typeface="Times New Roman" panose="02020603050405020304" pitchFamily="18" charset="0"/>
                <a:cs typeface="Times New Roman" panose="02020603050405020304" pitchFamily="18" charset="0"/>
              </a:rPr>
              <a:t> БД </a:t>
            </a:r>
            <a:r>
              <a:rPr lang="ru-RU" sz="3200" b="0" i="0" dirty="0" err="1">
                <a:solidFill>
                  <a:srgbClr val="000000"/>
                </a:solidFill>
                <a:effectLst/>
                <a:latin typeface="Times New Roman" panose="02020603050405020304" pitchFamily="18" charset="0"/>
                <a:cs typeface="Times New Roman" panose="02020603050405020304" pitchFamily="18" charset="0"/>
              </a:rPr>
              <a:t>із</a:t>
            </a:r>
            <a:r>
              <a:rPr lang="ru-RU" sz="3200" b="0" i="0" dirty="0">
                <a:solidFill>
                  <a:srgbClr val="000000"/>
                </a:solidFill>
                <a:effectLst/>
                <a:latin typeface="Times New Roman" panose="02020603050405020304" pitchFamily="18" charset="0"/>
                <a:cs typeface="Times New Roman" panose="02020603050405020304" pitchFamily="18" charset="0"/>
              </a:rPr>
              <a:t> нею </a:t>
            </a:r>
            <a:r>
              <a:rPr lang="ru-RU" sz="3200" b="0" i="0" dirty="0" err="1">
                <a:solidFill>
                  <a:srgbClr val="000000"/>
                </a:solidFill>
                <a:effectLst/>
                <a:latin typeface="Times New Roman" panose="02020603050405020304" pitchFamily="18" charset="0"/>
                <a:cs typeface="Times New Roman" panose="02020603050405020304" pitchFamily="18" charset="0"/>
              </a:rPr>
              <a:t>виробляються</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різні</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операції</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створення</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таблиць</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додавання</a:t>
            </a:r>
            <a:r>
              <a:rPr lang="ru-RU" sz="3200" b="0" i="0" dirty="0">
                <a:solidFill>
                  <a:srgbClr val="000000"/>
                </a:solidFill>
                <a:effectLst/>
                <a:latin typeface="Times New Roman" panose="02020603050405020304" pitchFamily="18" charset="0"/>
                <a:cs typeface="Times New Roman" panose="02020603050405020304" pitchFamily="18" charset="0"/>
              </a:rPr>
              <a:t> та </a:t>
            </a:r>
            <a:r>
              <a:rPr lang="ru-RU" sz="3200" b="0" i="0" dirty="0" err="1">
                <a:solidFill>
                  <a:srgbClr val="000000"/>
                </a:solidFill>
                <a:effectLst/>
                <a:latin typeface="Times New Roman" panose="02020603050405020304" pitchFamily="18" charset="0"/>
                <a:cs typeface="Times New Roman" panose="02020603050405020304" pitchFamily="18" charset="0"/>
              </a:rPr>
              <a:t>отримання</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даних</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тощо</a:t>
            </a:r>
            <a:r>
              <a:rPr lang="ru-RU" sz="3200" b="0" i="0" dirty="0">
                <a:solidFill>
                  <a:srgbClr val="000000"/>
                </a:solidFill>
                <a:effectLst/>
                <a:latin typeface="Times New Roman" panose="02020603050405020304" pitchFamily="18" charset="0"/>
                <a:cs typeface="Times New Roman" panose="02020603050405020304" pitchFamily="18" charset="0"/>
              </a:rPr>
              <a:t>. Але </a:t>
            </a:r>
            <a:r>
              <a:rPr lang="ru-RU" sz="3200" b="0" i="0" dirty="0" err="1">
                <a:solidFill>
                  <a:srgbClr val="000000"/>
                </a:solidFill>
                <a:effectLst/>
                <a:latin typeface="Times New Roman" panose="02020603050405020304" pitchFamily="18" charset="0"/>
                <a:cs typeface="Times New Roman" panose="02020603050405020304" pitchFamily="18" charset="0"/>
              </a:rPr>
              <a:t>щоб</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встановити</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ці</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операції</a:t>
            </a:r>
            <a:r>
              <a:rPr lang="ru-RU" sz="3200" b="0" i="0" dirty="0">
                <a:solidFill>
                  <a:srgbClr val="000000"/>
                </a:solidFill>
                <a:effectLst/>
                <a:latin typeface="Times New Roman" panose="02020603050405020304" pitchFamily="18" charset="0"/>
                <a:cs typeface="Times New Roman" panose="02020603050405020304" pitchFamily="18" charset="0"/>
              </a:rPr>
              <a:t>, треба </a:t>
            </a:r>
            <a:r>
              <a:rPr lang="ru-RU" sz="3200" b="0" i="0" dirty="0" err="1">
                <a:solidFill>
                  <a:srgbClr val="000000"/>
                </a:solidFill>
                <a:effectLst/>
                <a:latin typeface="Times New Roman" panose="02020603050405020304" pitchFamily="18" charset="0"/>
                <a:cs typeface="Times New Roman" panose="02020603050405020304" pitchFamily="18" charset="0"/>
              </a:rPr>
              <a:t>встановити</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певну</a:t>
            </a:r>
            <a:r>
              <a:rPr lang="ru-RU" sz="3200" b="0" i="0" dirty="0">
                <a:solidFill>
                  <a:srgbClr val="000000"/>
                </a:solidFill>
                <a:effectLst/>
                <a:latin typeface="Times New Roman" panose="02020603050405020304" pitchFamily="18" charset="0"/>
                <a:cs typeface="Times New Roman" panose="02020603050405020304" pitchFamily="18" charset="0"/>
              </a:rPr>
              <a:t> базу </a:t>
            </a:r>
            <a:r>
              <a:rPr lang="ru-RU" sz="3200" b="0" i="0" dirty="0" err="1">
                <a:solidFill>
                  <a:srgbClr val="000000"/>
                </a:solidFill>
                <a:effectLst/>
                <a:latin typeface="Times New Roman" panose="02020603050405020304" pitchFamily="18" charset="0"/>
                <a:cs typeface="Times New Roman" panose="02020603050405020304" pitchFamily="18" charset="0"/>
              </a:rPr>
              <a:t>даних</a:t>
            </a:r>
            <a:r>
              <a:rPr lang="ru-RU" sz="3200" b="0" i="0" dirty="0">
                <a:solidFill>
                  <a:srgbClr val="000000"/>
                </a:solidFill>
                <a:effectLst/>
                <a:latin typeface="Times New Roman" panose="02020603050405020304" pitchFamily="18" charset="0"/>
                <a:cs typeface="Times New Roman" panose="02020603050405020304" pitchFamily="18" charset="0"/>
              </a:rPr>
              <a:t> як </a:t>
            </a:r>
            <a:r>
              <a:rPr lang="ru-RU" sz="3200" b="0" i="0" dirty="0" err="1">
                <a:solidFill>
                  <a:srgbClr val="000000"/>
                </a:solidFill>
                <a:effectLst/>
                <a:latin typeface="Times New Roman" panose="02020603050405020304" pitchFamily="18" charset="0"/>
                <a:cs typeface="Times New Roman" panose="02020603050405020304" pitchFamily="18" charset="0"/>
              </a:rPr>
              <a:t>використовувану</a:t>
            </a:r>
            <a:r>
              <a:rPr lang="ru-RU" sz="3200" b="0" i="0" dirty="0">
                <a:solidFill>
                  <a:srgbClr val="000000"/>
                </a:solidFill>
                <a:effectLst/>
                <a:latin typeface="Times New Roman" panose="02020603050405020304" pitchFamily="18" charset="0"/>
                <a:cs typeface="Times New Roman" panose="02020603050405020304" pitchFamily="18" charset="0"/>
              </a:rPr>
              <a:t>. Для </a:t>
            </a:r>
            <a:r>
              <a:rPr lang="ru-RU" sz="3200" b="0" i="0" dirty="0" err="1">
                <a:solidFill>
                  <a:srgbClr val="000000"/>
                </a:solidFill>
                <a:effectLst/>
                <a:latin typeface="Times New Roman" panose="02020603050405020304" pitchFamily="18" charset="0"/>
                <a:cs typeface="Times New Roman" panose="02020603050405020304" pitchFamily="18" charset="0"/>
              </a:rPr>
              <a:t>цього</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застосовується</a:t>
            </a:r>
            <a:r>
              <a:rPr lang="ru-RU" sz="3200" b="0" i="0" dirty="0">
                <a:solidFill>
                  <a:srgbClr val="000000"/>
                </a:solidFill>
                <a:effectLst/>
                <a:latin typeface="Times New Roman" panose="02020603050405020304" pitchFamily="18" charset="0"/>
                <a:cs typeface="Times New Roman" panose="02020603050405020304" pitchFamily="18" charset="0"/>
              </a:rPr>
              <a:t> оператор </a:t>
            </a:r>
            <a:r>
              <a:rPr lang="en-US" sz="3200" b="1" i="0" dirty="0">
                <a:solidFill>
                  <a:srgbClr val="000000"/>
                </a:solidFill>
                <a:effectLst/>
                <a:latin typeface="Courier New" panose="02070309020205020404" pitchFamily="49" charset="0"/>
                <a:cs typeface="Courier New" panose="02070309020205020404" pitchFamily="49" charset="0"/>
              </a:rPr>
              <a:t>USE</a:t>
            </a:r>
            <a:r>
              <a:rPr lang="en-US" sz="3200" b="0" i="0" dirty="0">
                <a:solidFill>
                  <a:srgbClr val="000000"/>
                </a:solidFill>
                <a:effectLst/>
                <a:latin typeface="Times New Roman" panose="02020603050405020304" pitchFamily="18" charset="0"/>
                <a:cs typeface="Times New Roman" panose="02020603050405020304" pitchFamily="18" charset="0"/>
              </a:rPr>
              <a:t>:</a:t>
            </a:r>
            <a:endParaRPr lang="uk-UA" sz="32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A625C59E-48D1-23CA-BFDA-CE02C6F26A83}"/>
              </a:ext>
            </a:extLst>
          </p:cNvPr>
          <p:cNvSpPr txBox="1">
            <a:spLocks/>
          </p:cNvSpPr>
          <p:nvPr/>
        </p:nvSpPr>
        <p:spPr>
          <a:xfrm>
            <a:off x="838200" y="0"/>
            <a:ext cx="10515600" cy="68103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Встановлення бази даних</a:t>
            </a:r>
          </a:p>
        </p:txBody>
      </p:sp>
      <p:sp>
        <p:nvSpPr>
          <p:cNvPr id="6" name="TextBox 5">
            <a:extLst>
              <a:ext uri="{FF2B5EF4-FFF2-40B4-BE49-F238E27FC236}">
                <a16:creationId xmlns:a16="http://schemas.microsoft.com/office/drawing/2014/main" id="{F2EF48FE-681F-38CD-7D4D-6A95C1C43524}"/>
              </a:ext>
            </a:extLst>
          </p:cNvPr>
          <p:cNvSpPr txBox="1"/>
          <p:nvPr/>
        </p:nvSpPr>
        <p:spPr>
          <a:xfrm>
            <a:off x="838200" y="4062870"/>
            <a:ext cx="6096000" cy="646331"/>
          </a:xfrm>
          <a:prstGeom prst="rect">
            <a:avLst/>
          </a:prstGeom>
          <a:noFill/>
        </p:spPr>
        <p:txBody>
          <a:bodyPr wrap="square">
            <a:spAutoFit/>
          </a:bodyPr>
          <a:lstStyle/>
          <a:p>
            <a:r>
              <a:rPr lang="en-US" sz="3600" b="0" i="0" dirty="0">
                <a:solidFill>
                  <a:srgbClr val="000000"/>
                </a:solidFill>
                <a:effectLst/>
                <a:highlight>
                  <a:srgbClr val="C0C0C0"/>
                </a:highlight>
                <a:latin typeface="Courier New" panose="02070309020205020404" pitchFamily="49" charset="0"/>
                <a:cs typeface="Courier New" panose="02070309020205020404" pitchFamily="49" charset="0"/>
              </a:rPr>
              <a:t>USE </a:t>
            </a:r>
            <a:r>
              <a:rPr lang="en-US" sz="3600" b="0" i="0" dirty="0" err="1">
                <a:solidFill>
                  <a:srgbClr val="000000"/>
                </a:solidFill>
                <a:effectLst/>
                <a:highlight>
                  <a:srgbClr val="C0C0C0"/>
                </a:highlight>
                <a:latin typeface="Courier New" panose="02070309020205020404" pitchFamily="49" charset="0"/>
                <a:cs typeface="Courier New" panose="02070309020205020404" pitchFamily="49" charset="0"/>
              </a:rPr>
              <a:t>productsdb</a:t>
            </a:r>
            <a:r>
              <a:rPr lang="en-US" sz="3600" b="0" i="0" dirty="0">
                <a:solidFill>
                  <a:srgbClr val="000000"/>
                </a:solidFill>
                <a:effectLst/>
                <a:highlight>
                  <a:srgbClr val="C0C0C0"/>
                </a:highlight>
                <a:latin typeface="Courier New" panose="02070309020205020404" pitchFamily="49" charset="0"/>
                <a:cs typeface="Courier New" panose="02070309020205020404" pitchFamily="49" charset="0"/>
              </a:rPr>
              <a:t>;</a:t>
            </a:r>
            <a:endParaRPr lang="uk-UA" sz="3600"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1911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46CACE-F90F-A4C4-7100-779EBD0A8838}"/>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Фільтрування даних. Оператор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WHERE</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41E510B-D80D-666D-6A2F-CEF613D0A83B}"/>
              </a:ext>
            </a:extLst>
          </p:cNvPr>
          <p:cNvSpPr txBox="1"/>
          <p:nvPr/>
        </p:nvSpPr>
        <p:spPr>
          <a:xfrm>
            <a:off x="206477" y="681037"/>
            <a:ext cx="11779045" cy="1384995"/>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Найчастіше необхідно витягувати в повному обсязі дані з БД, лише ті, які відповідають певному умові. Для фільтрації даних у команді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 оператор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WHERE,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після якого вказується умова:</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E319FEE-6AD9-2C53-DAFC-6EC5DDC91FCF}"/>
              </a:ext>
            </a:extLst>
          </p:cNvPr>
          <p:cNvSpPr>
            <a:spLocks noChangeArrowheads="1"/>
          </p:cNvSpPr>
          <p:nvPr/>
        </p:nvSpPr>
        <p:spPr bwMode="auto">
          <a:xfrm>
            <a:off x="304800" y="2053536"/>
            <a:ext cx="14811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WHERE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умова</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F6AAC948-6333-9E2B-1C91-67090F985E63}"/>
              </a:ext>
            </a:extLst>
          </p:cNvPr>
          <p:cNvSpPr txBox="1"/>
          <p:nvPr/>
        </p:nvSpPr>
        <p:spPr>
          <a:xfrm>
            <a:off x="206477" y="2433935"/>
            <a:ext cx="11779044" cy="954107"/>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є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істинною</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рядок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потрапляє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результуючу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операції</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порівняння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порівнюють</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два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A61CC08-B684-1BB8-DFA6-FE9D3F2955C7}"/>
              </a:ext>
            </a:extLst>
          </p:cNvPr>
          <p:cNvSpPr txBox="1"/>
          <p:nvPr/>
        </p:nvSpPr>
        <p:spPr>
          <a:xfrm>
            <a:off x="206477" y="3469959"/>
            <a:ext cx="6096000" cy="3108543"/>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рівність порівняння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порівняння </a:t>
            </a:r>
            <a:r>
              <a:rPr lang="uk-UA"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нерівностей</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&lt;&gt;: порівняння </a:t>
            </a:r>
            <a:r>
              <a:rPr lang="uk-UA"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нерівностей</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&lt;: менше ніж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&gt;: більше ніж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&lt;=: менше або дорівнює</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&gt;=: більше або дорівнює</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073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1136CADB-7C92-6F1A-2003-719A4826388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Фільтрування даних. Оператор </a:t>
            </a:r>
            <a:r>
              <a:rPr lang="en-US" dirty="0">
                <a:solidFill>
                  <a:srgbClr val="252525"/>
                </a:solidFill>
                <a:highlight>
                  <a:srgbClr val="FFFFFF"/>
                </a:highlight>
                <a:latin typeface="Times New Roman" panose="02020603050405020304" pitchFamily="18" charset="0"/>
                <a:cs typeface="Times New Roman" panose="02020603050405020304" pitchFamily="18" charset="0"/>
              </a:rPr>
              <a:t>WHERE</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3171B36-9DB7-C186-57D4-197AFF4FF04E}"/>
              </a:ext>
            </a:extLst>
          </p:cNvPr>
          <p:cNvSpPr txBox="1"/>
          <p:nvPr/>
        </p:nvSpPr>
        <p:spPr>
          <a:xfrm>
            <a:off x="255637" y="681037"/>
            <a:ext cx="11680723" cy="523220"/>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виробником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є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компанія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Samsung:</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299D200-0EA2-956D-1FA4-0E1F8CCBDFE8}"/>
              </a:ext>
            </a:extLst>
          </p:cNvPr>
          <p:cNvSpPr>
            <a:spLocks noChangeArrowheads="1"/>
          </p:cNvSpPr>
          <p:nvPr/>
        </p:nvSpPr>
        <p:spPr bwMode="auto">
          <a:xfrm>
            <a:off x="255637" y="1204257"/>
            <a:ext cx="382636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AutoShape 4" descr="Оператор WHERE в MySQL">
            <a:extLst>
              <a:ext uri="{FF2B5EF4-FFF2-40B4-BE49-F238E27FC236}">
                <a16:creationId xmlns:a16="http://schemas.microsoft.com/office/drawing/2014/main" id="{1D9F3B12-3BCE-2FDD-F52A-C25F05F67CA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10" name="Рисунок 9">
            <a:extLst>
              <a:ext uri="{FF2B5EF4-FFF2-40B4-BE49-F238E27FC236}">
                <a16:creationId xmlns:a16="http://schemas.microsoft.com/office/drawing/2014/main" id="{C4575EDD-FFD0-6FC2-E445-766BC8A1388C}"/>
              </a:ext>
            </a:extLst>
          </p:cNvPr>
          <p:cNvPicPr>
            <a:picLocks noChangeAspect="1"/>
          </p:cNvPicPr>
          <p:nvPr/>
        </p:nvPicPr>
        <p:blipFill>
          <a:blip r:embed="rId2"/>
          <a:stretch>
            <a:fillRect/>
          </a:stretch>
        </p:blipFill>
        <p:spPr>
          <a:xfrm>
            <a:off x="3771898" y="1885293"/>
            <a:ext cx="4648200" cy="2238375"/>
          </a:xfrm>
          <a:prstGeom prst="rect">
            <a:avLst/>
          </a:prstGeom>
        </p:spPr>
      </p:pic>
      <p:sp>
        <p:nvSpPr>
          <p:cNvPr id="12" name="TextBox 11">
            <a:extLst>
              <a:ext uri="{FF2B5EF4-FFF2-40B4-BE49-F238E27FC236}">
                <a16:creationId xmlns:a16="http://schemas.microsoft.com/office/drawing/2014/main" id="{CB978834-5515-8E0C-D0C5-F17F54162B10}"/>
              </a:ext>
            </a:extLst>
          </p:cNvPr>
          <p:cNvSpPr txBox="1"/>
          <p:nvPr/>
        </p:nvSpPr>
        <p:spPr>
          <a:xfrm>
            <a:off x="255637" y="4453414"/>
            <a:ext cx="11680722" cy="954107"/>
          </a:xfrm>
          <a:prstGeom prst="rect">
            <a:avLst/>
          </a:prstGeom>
          <a:noFill/>
        </p:spPr>
        <p:txBody>
          <a:bodyPr wrap="square">
            <a:spAutoFit/>
          </a:bodyPr>
          <a:lstStyle/>
          <a:p>
            <a:r>
              <a:rPr lang="uk-UA" sz="2800" b="0" i="0" dirty="0">
                <a:solidFill>
                  <a:srgbClr val="252525"/>
                </a:solidFill>
                <a:effectLst/>
                <a:latin typeface="Times New Roman" panose="02020603050405020304" pitchFamily="18" charset="0"/>
                <a:cs typeface="Times New Roman" panose="02020603050405020304" pitchFamily="18" charset="0"/>
              </a:rPr>
              <a:t>Для </a:t>
            </a:r>
            <a:r>
              <a:rPr lang="en-US" sz="2800" b="0" i="0" dirty="0">
                <a:solidFill>
                  <a:srgbClr val="252525"/>
                </a:solidFill>
                <a:effectLst/>
                <a:latin typeface="Times New Roman" panose="02020603050405020304" pitchFamily="18" charset="0"/>
                <a:cs typeface="Times New Roman" panose="02020603050405020304" pitchFamily="18" charset="0"/>
              </a:rPr>
              <a:t>MySQL </a:t>
            </a:r>
            <a:r>
              <a:rPr lang="uk-UA" sz="2800" b="0" i="0" dirty="0">
                <a:solidFill>
                  <a:srgbClr val="252525"/>
                </a:solidFill>
                <a:effectLst/>
                <a:latin typeface="Times New Roman" panose="02020603050405020304" pitchFamily="18" charset="0"/>
                <a:cs typeface="Times New Roman" panose="02020603050405020304" pitchFamily="18" charset="0"/>
              </a:rPr>
              <a:t>не важливий регістр символів, і, наприклад, рядок "</a:t>
            </a:r>
            <a:r>
              <a:rPr lang="en-US" sz="2800" b="0" i="0" dirty="0">
                <a:solidFill>
                  <a:srgbClr val="252525"/>
                </a:solidFill>
                <a:effectLst/>
                <a:latin typeface="Times New Roman" panose="02020603050405020304" pitchFamily="18" charset="0"/>
                <a:cs typeface="Times New Roman" panose="02020603050405020304" pitchFamily="18" charset="0"/>
              </a:rPr>
              <a:t>Samsung" </a:t>
            </a:r>
            <a:r>
              <a:rPr lang="uk-UA" sz="2800" b="0" i="0" dirty="0">
                <a:solidFill>
                  <a:srgbClr val="252525"/>
                </a:solidFill>
                <a:effectLst/>
                <a:latin typeface="Times New Roman" panose="02020603050405020304" pitchFamily="18" charset="0"/>
                <a:cs typeface="Times New Roman" panose="02020603050405020304" pitchFamily="18" charset="0"/>
              </a:rPr>
              <a:t>буде еквівалентний рядку "</a:t>
            </a:r>
            <a:r>
              <a:rPr lang="en-US" sz="2800" b="0" i="0" dirty="0">
                <a:solidFill>
                  <a:srgbClr val="252525"/>
                </a:solidFill>
                <a:effectLst/>
                <a:latin typeface="Times New Roman" panose="02020603050405020304" pitchFamily="18" charset="0"/>
                <a:cs typeface="Times New Roman" panose="02020603050405020304" pitchFamily="18" charset="0"/>
              </a:rPr>
              <a:t>SAMSUNG" </a:t>
            </a:r>
            <a:r>
              <a:rPr lang="uk-UA" sz="2800" b="0" i="0" dirty="0">
                <a:solidFill>
                  <a:srgbClr val="252525"/>
                </a:solidFill>
                <a:effectLst/>
                <a:latin typeface="Times New Roman" panose="02020603050405020304" pitchFamily="18" charset="0"/>
                <a:cs typeface="Times New Roman" panose="02020603050405020304" pitchFamily="18" charset="0"/>
              </a:rPr>
              <a:t>або "</a:t>
            </a:r>
            <a:r>
              <a:rPr lang="en-US" sz="2800" b="0" i="0" dirty="0" err="1">
                <a:solidFill>
                  <a:srgbClr val="252525"/>
                </a:solidFill>
                <a:effectLst/>
                <a:latin typeface="Times New Roman" panose="02020603050405020304" pitchFamily="18" charset="0"/>
                <a:cs typeface="Times New Roman" panose="02020603050405020304" pitchFamily="18" charset="0"/>
              </a:rPr>
              <a:t>samSunG</a:t>
            </a:r>
            <a:r>
              <a:rPr lang="en-US" sz="2800" b="0" i="0" dirty="0">
                <a:solidFill>
                  <a:srgbClr val="252525"/>
                </a:solidFill>
                <a:effectLst/>
                <a:latin typeface="Times New Roman" panose="02020603050405020304" pitchFamily="18" charset="0"/>
                <a:cs typeface="Times New Roman" panose="02020603050405020304" pitchFamily="18" charset="0"/>
              </a:rPr>
              <a:t>". </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585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451BE2-C222-84A2-CDEA-CB16D573AE29}"/>
              </a:ext>
            </a:extLst>
          </p:cNvPr>
          <p:cNvSpPr txBox="1"/>
          <p:nvPr/>
        </p:nvSpPr>
        <p:spPr>
          <a:xfrm>
            <a:off x="324465" y="681037"/>
            <a:ext cx="11602064" cy="461665"/>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Інший приклад - знайдемо всі товари, кількість яких менша за 3:</a:t>
            </a:r>
            <a:endParaRPr lang="uk-UA" sz="2400" dirty="0"/>
          </a:p>
        </p:txBody>
      </p:sp>
      <p:sp>
        <p:nvSpPr>
          <p:cNvPr id="6" name="Заголовок 1">
            <a:extLst>
              <a:ext uri="{FF2B5EF4-FFF2-40B4-BE49-F238E27FC236}">
                <a16:creationId xmlns:a16="http://schemas.microsoft.com/office/drawing/2014/main" id="{825DF446-5EBF-873C-E8AB-20C6AA93BE23}"/>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Фільтрування даних. Оператор </a:t>
            </a:r>
            <a:r>
              <a:rPr lang="en-US" dirty="0">
                <a:solidFill>
                  <a:srgbClr val="252525"/>
                </a:solidFill>
                <a:highlight>
                  <a:srgbClr val="FFFFFF"/>
                </a:highlight>
                <a:latin typeface="Times New Roman" panose="02020603050405020304" pitchFamily="18" charset="0"/>
                <a:cs typeface="Times New Roman" panose="02020603050405020304" pitchFamily="18" charset="0"/>
              </a:rPr>
              <a:t>WHERE</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139114E-0C0E-6965-4E0F-6AF60157C07B}"/>
              </a:ext>
            </a:extLst>
          </p:cNvPr>
          <p:cNvSpPr>
            <a:spLocks noChangeArrowheads="1"/>
          </p:cNvSpPr>
          <p:nvPr/>
        </p:nvSpPr>
        <p:spPr bwMode="auto">
          <a:xfrm>
            <a:off x="403123" y="1204257"/>
            <a:ext cx="28389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ProductCount &lt; 3;</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913CB74A-F25E-E02D-A7DE-38643BB1C326}"/>
              </a:ext>
            </a:extLst>
          </p:cNvPr>
          <p:cNvSpPr txBox="1"/>
          <p:nvPr/>
        </p:nvSpPr>
        <p:spPr>
          <a:xfrm>
            <a:off x="324465" y="1885293"/>
            <a:ext cx="1168072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Критерій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фільтрації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складніший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складовий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сукупна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вартість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100000:</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799BB383-8ED7-FE08-53F3-5E88AB87941E}"/>
              </a:ext>
            </a:extLst>
          </p:cNvPr>
          <p:cNvSpPr>
            <a:spLocks noChangeArrowheads="1"/>
          </p:cNvSpPr>
          <p:nvPr/>
        </p:nvSpPr>
        <p:spPr bwMode="auto">
          <a:xfrm>
            <a:off x="403123" y="2938148"/>
            <a:ext cx="44435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 ProductCount &gt; 100000;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248E5DAA-EBB4-90C3-403E-EE74E3FB26F3}"/>
              </a:ext>
            </a:extLst>
          </p:cNvPr>
          <p:cNvPicPr>
            <a:picLocks noChangeAspect="1"/>
          </p:cNvPicPr>
          <p:nvPr/>
        </p:nvPicPr>
        <p:blipFill>
          <a:blip r:embed="rId2"/>
          <a:stretch>
            <a:fillRect/>
          </a:stretch>
        </p:blipFill>
        <p:spPr>
          <a:xfrm>
            <a:off x="3743325" y="3920546"/>
            <a:ext cx="4705350" cy="2447925"/>
          </a:xfrm>
          <a:prstGeom prst="rect">
            <a:avLst/>
          </a:prstGeom>
        </p:spPr>
      </p:pic>
    </p:spTree>
    <p:extLst>
      <p:ext uri="{BB962C8B-B14F-4D97-AF65-F5344CB8AC3E}">
        <p14:creationId xmlns:p14="http://schemas.microsoft.com/office/powerpoint/2010/main" val="3067228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AB60BF-780E-827A-2C6D-F4873EC358FF}"/>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Логічні оператори</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E59962-E3EF-463A-DBFD-D9714C8721E5}"/>
              </a:ext>
            </a:extLst>
          </p:cNvPr>
          <p:cNvSpPr txBox="1"/>
          <p:nvPr/>
        </p:nvSpPr>
        <p:spPr>
          <a:xfrm>
            <a:off x="501444" y="681037"/>
            <a:ext cx="11189111" cy="5632311"/>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Логічні оператори дозволяють об'єднати кілька умов. У </a:t>
            </a:r>
            <a:r>
              <a:rPr lang="uk-UA" sz="2000" dirty="0" err="1">
                <a:latin typeface="Times New Roman" panose="02020603050405020304" pitchFamily="18" charset="0"/>
                <a:cs typeface="Times New Roman" panose="02020603050405020304" pitchFamily="18" charset="0"/>
              </a:rPr>
              <a:t>MySQL</a:t>
            </a:r>
            <a:r>
              <a:rPr lang="uk-UA" sz="2000" dirty="0">
                <a:latin typeface="Times New Roman" panose="02020603050405020304" pitchFamily="18" charset="0"/>
                <a:cs typeface="Times New Roman" panose="02020603050405020304" pitchFamily="18" charset="0"/>
              </a:rPr>
              <a:t> можна використовувати наступні логічні оператори:</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AND: операція логічного І, яка об'єднує два вирази:</a:t>
            </a:r>
          </a:p>
          <a:p>
            <a:r>
              <a:rPr lang="uk-UA" sz="2000" dirty="0">
                <a:latin typeface="Courier New" panose="02070309020205020404" pitchFamily="49" charset="0"/>
                <a:cs typeface="Courier New" panose="02070309020205020404" pitchFamily="49" charset="0"/>
              </a:rPr>
              <a:t>вираз1 AND вираз2</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Тільки якщо обидва вирази одночасно істинні, то загальна умова оператора AND також буде істинною. Тобто, якщо і перша умова істинна, і друга.</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OR: операція логічного АБО, яка також об'єднує два вирази:</a:t>
            </a:r>
          </a:p>
          <a:p>
            <a:r>
              <a:rPr lang="uk-UA" sz="2000" dirty="0">
                <a:latin typeface="Courier New" panose="02070309020205020404" pitchFamily="49" charset="0"/>
                <a:cs typeface="Courier New" panose="02070309020205020404" pitchFamily="49" charset="0"/>
              </a:rPr>
              <a:t>вираз1 OR вираз2</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Якщо хоча б один з цих виразів істинний, то загальна умова оператора OR також буде істинною. Тобто, якщо або перша умова істинна, або друга.</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NOT: операція логічного заперечення. Якщо вираз у цій операції є хибним, то загальна умова стає істинною.</a:t>
            </a:r>
          </a:p>
          <a:p>
            <a:r>
              <a:rPr lang="uk-UA" sz="2000" dirty="0">
                <a:latin typeface="Courier New" panose="02070309020205020404" pitchFamily="49" charset="0"/>
                <a:cs typeface="Courier New" panose="02070309020205020404" pitchFamily="49" charset="0"/>
              </a:rPr>
              <a:t>NOT вираз</a:t>
            </a:r>
          </a:p>
        </p:txBody>
      </p:sp>
    </p:spTree>
    <p:extLst>
      <p:ext uri="{BB962C8B-B14F-4D97-AF65-F5344CB8AC3E}">
        <p14:creationId xmlns:p14="http://schemas.microsoft.com/office/powerpoint/2010/main" val="4229190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C352A8-F8ED-7FD8-5F15-5C3BF3447105}"/>
              </a:ext>
            </a:extLst>
          </p:cNvPr>
          <p:cNvSpPr txBox="1"/>
          <p:nvPr/>
        </p:nvSpPr>
        <p:spPr>
          <a:xfrm>
            <a:off x="462115" y="720533"/>
            <a:ext cx="3185653" cy="1323439"/>
          </a:xfrm>
          <a:prstGeom prst="rect">
            <a:avLst/>
          </a:prstGeom>
          <a:noFill/>
        </p:spPr>
        <p:txBody>
          <a:bodyPr wrap="square">
            <a:spAutoFit/>
          </a:bodyPr>
          <a:lstStyle/>
          <a:p>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Samsung і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водночас</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більша</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50000:</a:t>
            </a:r>
            <a:endParaRPr lang="uk-UA" sz="20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95E65C82-FEA7-4F9A-8CFA-9E43601D49D3}"/>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Логічні оператори</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AA83D2F3-B7EF-845D-1727-31D711C8DE61}"/>
              </a:ext>
            </a:extLst>
          </p:cNvPr>
          <p:cNvSpPr>
            <a:spLocks noChangeArrowheads="1"/>
          </p:cNvSpPr>
          <p:nvPr/>
        </p:nvSpPr>
        <p:spPr bwMode="auto">
          <a:xfrm>
            <a:off x="506645" y="2252475"/>
            <a:ext cx="512699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50000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445B5331-71DF-58DA-777A-D3EAC94E951F}"/>
              </a:ext>
            </a:extLst>
          </p:cNvPr>
          <p:cNvPicPr>
            <a:picLocks noChangeAspect="1"/>
          </p:cNvPicPr>
          <p:nvPr/>
        </p:nvPicPr>
        <p:blipFill>
          <a:blip r:embed="rId2"/>
          <a:stretch>
            <a:fillRect/>
          </a:stretch>
        </p:blipFill>
        <p:spPr>
          <a:xfrm>
            <a:off x="3536720" y="681037"/>
            <a:ext cx="4148161" cy="1775538"/>
          </a:xfrm>
          <a:prstGeom prst="rect">
            <a:avLst/>
          </a:prstGeom>
        </p:spPr>
      </p:pic>
      <p:sp>
        <p:nvSpPr>
          <p:cNvPr id="11" name="TextBox 10">
            <a:extLst>
              <a:ext uri="{FF2B5EF4-FFF2-40B4-BE49-F238E27FC236}">
                <a16:creationId xmlns:a16="http://schemas.microsoft.com/office/drawing/2014/main" id="{6D584EEB-E73D-70A0-68B8-4A8CE405A18A}"/>
              </a:ext>
            </a:extLst>
          </p:cNvPr>
          <p:cNvSpPr txBox="1"/>
          <p:nvPr/>
        </p:nvSpPr>
        <p:spPr>
          <a:xfrm>
            <a:off x="7728153" y="1144479"/>
            <a:ext cx="4326195" cy="1323439"/>
          </a:xfrm>
          <a:prstGeom prst="rect">
            <a:avLst/>
          </a:prstGeom>
          <a:noFill/>
        </p:spPr>
        <p:txBody>
          <a:bodyPr wrap="square">
            <a:spAutoFit/>
          </a:bodyPr>
          <a:lstStyle/>
          <a:p>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Тепер</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на OR.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Тобто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Samsung,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більша</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50000:</a:t>
            </a:r>
            <a:endParaRPr lang="uk-UA" sz="20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1E82C75B-9026-C862-B201-949420B76102}"/>
              </a:ext>
            </a:extLst>
          </p:cNvPr>
          <p:cNvSpPr>
            <a:spLocks noChangeArrowheads="1"/>
          </p:cNvSpPr>
          <p:nvPr/>
        </p:nvSpPr>
        <p:spPr bwMode="auto">
          <a:xfrm>
            <a:off x="6902006" y="2280627"/>
            <a:ext cx="50478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OR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50000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4" name="Рисунок 13">
            <a:extLst>
              <a:ext uri="{FF2B5EF4-FFF2-40B4-BE49-F238E27FC236}">
                <a16:creationId xmlns:a16="http://schemas.microsoft.com/office/drawing/2014/main" id="{AD392FC8-7F11-BC10-FBB2-6A98C275A304}"/>
              </a:ext>
            </a:extLst>
          </p:cNvPr>
          <p:cNvPicPr>
            <a:picLocks noChangeAspect="1"/>
          </p:cNvPicPr>
          <p:nvPr/>
        </p:nvPicPr>
        <p:blipFill>
          <a:blip r:embed="rId3"/>
          <a:stretch>
            <a:fillRect/>
          </a:stretch>
        </p:blipFill>
        <p:spPr>
          <a:xfrm>
            <a:off x="7694953" y="2807059"/>
            <a:ext cx="4254910" cy="2081206"/>
          </a:xfrm>
          <a:prstGeom prst="rect">
            <a:avLst/>
          </a:prstGeom>
        </p:spPr>
      </p:pic>
      <p:sp>
        <p:nvSpPr>
          <p:cNvPr id="16" name="TextBox 15">
            <a:extLst>
              <a:ext uri="{FF2B5EF4-FFF2-40B4-BE49-F238E27FC236}">
                <a16:creationId xmlns:a16="http://schemas.microsoft.com/office/drawing/2014/main" id="{1F273067-CF78-89FB-2865-24B8B2920EA5}"/>
              </a:ext>
            </a:extLst>
          </p:cNvPr>
          <p:cNvSpPr txBox="1"/>
          <p:nvPr/>
        </p:nvSpPr>
        <p:spPr>
          <a:xfrm>
            <a:off x="462115" y="3075057"/>
            <a:ext cx="6744930" cy="707886"/>
          </a:xfrm>
          <a:prstGeom prst="rect">
            <a:avLst/>
          </a:prstGeom>
          <a:noFill/>
        </p:spPr>
        <p:txBody>
          <a:bodyPr wrap="square">
            <a:spAutoFit/>
          </a:bodyPr>
          <a:lstStyle/>
          <a:p>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Застосування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NOT –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Samsung:</a:t>
            </a:r>
            <a:endParaRPr lang="uk-UA" sz="2000" dirty="0">
              <a:latin typeface="Times New Roman" panose="02020603050405020304" pitchFamily="18" charset="0"/>
              <a:cs typeface="Times New Roman" panose="02020603050405020304" pitchFamily="18" charset="0"/>
            </a:endParaRPr>
          </a:p>
        </p:txBody>
      </p:sp>
      <p:sp>
        <p:nvSpPr>
          <p:cNvPr id="17" name="Rectangle 4">
            <a:extLst>
              <a:ext uri="{FF2B5EF4-FFF2-40B4-BE49-F238E27FC236}">
                <a16:creationId xmlns:a16="http://schemas.microsoft.com/office/drawing/2014/main" id="{49F4804C-2323-12FA-C206-22A6B96A3794}"/>
              </a:ext>
            </a:extLst>
          </p:cNvPr>
          <p:cNvSpPr>
            <a:spLocks noChangeArrowheads="1"/>
          </p:cNvSpPr>
          <p:nvPr/>
        </p:nvSpPr>
        <p:spPr bwMode="auto">
          <a:xfrm>
            <a:off x="506645" y="3885468"/>
            <a:ext cx="37590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9" name="Рисунок 18">
            <a:extLst>
              <a:ext uri="{FF2B5EF4-FFF2-40B4-BE49-F238E27FC236}">
                <a16:creationId xmlns:a16="http://schemas.microsoft.com/office/drawing/2014/main" id="{8626249D-3A6A-846A-3FD0-4BB4C1253D90}"/>
              </a:ext>
            </a:extLst>
          </p:cNvPr>
          <p:cNvPicPr>
            <a:picLocks noChangeAspect="1"/>
          </p:cNvPicPr>
          <p:nvPr/>
        </p:nvPicPr>
        <p:blipFill>
          <a:blip r:embed="rId4"/>
          <a:stretch>
            <a:fillRect/>
          </a:stretch>
        </p:blipFill>
        <p:spPr>
          <a:xfrm>
            <a:off x="1556519" y="4418880"/>
            <a:ext cx="3960402" cy="2016351"/>
          </a:xfrm>
          <a:prstGeom prst="rect">
            <a:avLst/>
          </a:prstGeom>
        </p:spPr>
      </p:pic>
    </p:spTree>
    <p:extLst>
      <p:ext uri="{BB962C8B-B14F-4D97-AF65-F5344CB8AC3E}">
        <p14:creationId xmlns:p14="http://schemas.microsoft.com/office/powerpoint/2010/main" val="9028840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271E07-96D5-C4B6-CE67-2365059BA49B}"/>
              </a:ext>
            </a:extLst>
          </p:cNvPr>
          <p:cNvSpPr>
            <a:spLocks noGrp="1"/>
          </p:cNvSpPr>
          <p:nvPr>
            <p:ph type="title"/>
          </p:nvPr>
        </p:nvSpPr>
        <p:spPr>
          <a:xfrm>
            <a:off x="0" y="1"/>
            <a:ext cx="12192000" cy="589934"/>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Пріоритет операцій</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EE5574-E456-3D5B-EB34-05EDCD8EA4A8}"/>
              </a:ext>
            </a:extLst>
          </p:cNvPr>
          <p:cNvSpPr txBox="1"/>
          <p:nvPr/>
        </p:nvSpPr>
        <p:spPr>
          <a:xfrm>
            <a:off x="245806" y="589935"/>
            <a:ext cx="11631562"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В одній умові за потреби ми можемо об'єднувати кілька логічних операцій. Однак слід враховувати, що </a:t>
            </a:r>
            <a:r>
              <a:rPr lang="uk-UA" sz="2400" dirty="0" err="1">
                <a:latin typeface="Times New Roman" panose="02020603050405020304" pitchFamily="18" charset="0"/>
                <a:cs typeface="Times New Roman" panose="02020603050405020304" pitchFamily="18" charset="0"/>
              </a:rPr>
              <a:t>найпріоритетнішою</a:t>
            </a:r>
            <a:r>
              <a:rPr lang="uk-UA" sz="2400" dirty="0">
                <a:latin typeface="Times New Roman" panose="02020603050405020304" pitchFamily="18" charset="0"/>
                <a:cs typeface="Times New Roman" panose="02020603050405020304" pitchFamily="18" charset="0"/>
              </a:rPr>
              <a:t> операцією, яка виконується в першу чергу, є NOT, менш пріоритетна – AND та операція з найменшим пріоритетом – OR. Наприклад:</a:t>
            </a:r>
          </a:p>
        </p:txBody>
      </p:sp>
      <p:sp>
        <p:nvSpPr>
          <p:cNvPr id="6" name="Rectangle 2">
            <a:extLst>
              <a:ext uri="{FF2B5EF4-FFF2-40B4-BE49-F238E27FC236}">
                <a16:creationId xmlns:a16="http://schemas.microsoft.com/office/drawing/2014/main" id="{AC5195B1-F8FF-2DE7-7713-DDB06E68C582}"/>
              </a:ext>
            </a:extLst>
          </p:cNvPr>
          <p:cNvSpPr>
            <a:spLocks noChangeArrowheads="1"/>
          </p:cNvSpPr>
          <p:nvPr/>
        </p:nvSpPr>
        <p:spPr bwMode="auto">
          <a:xfrm>
            <a:off x="245806" y="1790264"/>
            <a:ext cx="88870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OR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30000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2;</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3542530-1EB3-83B5-3F7A-FEDEE097BF95}"/>
              </a:ext>
            </a:extLst>
          </p:cNvPr>
          <p:cNvSpPr txBox="1"/>
          <p:nvPr/>
        </p:nvSpPr>
        <p:spPr>
          <a:xfrm>
            <a:off x="245806" y="2380198"/>
            <a:ext cx="11631562"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У даному випадку спочатку обчислюється вираз NOT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&gt; 30000, тобто ціна має бути меншою або дорівнює 30000. Потім обчислюється вираз NOT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&gt; 30000 AND </a:t>
            </a:r>
            <a:r>
              <a:rPr lang="uk-UA" sz="2400" dirty="0" err="1">
                <a:latin typeface="Times New Roman" panose="02020603050405020304" pitchFamily="18" charset="0"/>
                <a:cs typeface="Times New Roman" panose="02020603050405020304" pitchFamily="18" charset="0"/>
              </a:rPr>
              <a:t>ProductCount</a:t>
            </a:r>
            <a:r>
              <a:rPr lang="uk-UA" sz="2400" dirty="0">
                <a:latin typeface="Times New Roman" panose="02020603050405020304" pitchFamily="18" charset="0"/>
                <a:cs typeface="Times New Roman" panose="02020603050405020304" pitchFamily="18" charset="0"/>
              </a:rPr>
              <a:t> &gt; 2, тобто ціна має бути меншою або дорівнює 30000 і одночасно кількість товарів має бути більшою за 2 .В кінці обчислюється оператор OR - або ціна повинна бути меншою або дорівнює 30000 і одночасно кількість товарів має бути більше 2, або виробником повинен бути </a:t>
            </a:r>
            <a:r>
              <a:rPr lang="uk-UA" sz="2400" dirty="0" err="1">
                <a:latin typeface="Times New Roman" panose="02020603050405020304" pitchFamily="18" charset="0"/>
                <a:cs typeface="Times New Roman" panose="02020603050405020304" pitchFamily="18" charset="0"/>
              </a:rPr>
              <a:t>Samsung</a:t>
            </a:r>
            <a:r>
              <a:rPr lang="uk-UA" sz="2400" dirty="0">
                <a:latin typeface="Times New Roman" panose="02020603050405020304" pitchFamily="18" charset="0"/>
                <a:cs typeface="Times New Roman" panose="02020603050405020304" pitchFamily="18" charset="0"/>
              </a:rPr>
              <a:t>.</a:t>
            </a:r>
          </a:p>
        </p:txBody>
      </p:sp>
      <p:pic>
        <p:nvPicPr>
          <p:cNvPr id="10" name="Рисунок 9">
            <a:extLst>
              <a:ext uri="{FF2B5EF4-FFF2-40B4-BE49-F238E27FC236}">
                <a16:creationId xmlns:a16="http://schemas.microsoft.com/office/drawing/2014/main" id="{16795D4B-A777-3AE1-51DB-0EB49B9F57CD}"/>
              </a:ext>
            </a:extLst>
          </p:cNvPr>
          <p:cNvPicPr>
            <a:picLocks noChangeAspect="1"/>
          </p:cNvPicPr>
          <p:nvPr/>
        </p:nvPicPr>
        <p:blipFill>
          <a:blip r:embed="rId2"/>
          <a:stretch>
            <a:fillRect/>
          </a:stretch>
        </p:blipFill>
        <p:spPr>
          <a:xfrm>
            <a:off x="3042930" y="4786571"/>
            <a:ext cx="6106139" cy="2071429"/>
          </a:xfrm>
          <a:prstGeom prst="rect">
            <a:avLst/>
          </a:prstGeom>
        </p:spPr>
      </p:pic>
    </p:spTree>
    <p:extLst>
      <p:ext uri="{BB962C8B-B14F-4D97-AF65-F5344CB8AC3E}">
        <p14:creationId xmlns:p14="http://schemas.microsoft.com/office/powerpoint/2010/main" val="25349545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1A7C064-9D0A-07AA-8B7C-EB560FC3AD6F}"/>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252525"/>
                </a:solidFill>
                <a:highlight>
                  <a:srgbClr val="FFFFFF"/>
                </a:highlight>
                <a:latin typeface="Times New Roman" panose="02020603050405020304" pitchFamily="18" charset="0"/>
                <a:cs typeface="Times New Roman" panose="02020603050405020304" pitchFamily="18" charset="0"/>
              </a:rPr>
              <a:t>Пріоритет операцій</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F18A827-C703-D68F-211B-71BF3B2B6288}"/>
              </a:ext>
            </a:extLst>
          </p:cNvPr>
          <p:cNvSpPr txBox="1"/>
          <p:nvPr/>
        </p:nvSpPr>
        <p:spPr>
          <a:xfrm>
            <a:off x="299884" y="589935"/>
            <a:ext cx="11592232" cy="461665"/>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дужок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перевизначити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пріоритет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операцій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p>
        </p:txBody>
      </p:sp>
      <p:sp>
        <p:nvSpPr>
          <p:cNvPr id="7" name="Rectangle 2">
            <a:extLst>
              <a:ext uri="{FF2B5EF4-FFF2-40B4-BE49-F238E27FC236}">
                <a16:creationId xmlns:a16="http://schemas.microsoft.com/office/drawing/2014/main" id="{E02F3D74-92B5-F504-D71A-C55F0C978B2A}"/>
              </a:ext>
            </a:extLst>
          </p:cNvPr>
          <p:cNvSpPr>
            <a:spLocks noChangeArrowheads="1"/>
          </p:cNvSpPr>
          <p:nvPr/>
        </p:nvSpPr>
        <p:spPr bwMode="auto">
          <a:xfrm>
            <a:off x="299884" y="1087536"/>
            <a:ext cx="913391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Manufacturer ='Samsung'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OR</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&gt; 30000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&gt; 2);</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416C01F2-5B70-BC66-82D5-7FDE625DD342}"/>
              </a:ext>
            </a:extLst>
          </p:cNvPr>
          <p:cNvSpPr txBox="1"/>
          <p:nvPr/>
        </p:nvSpPr>
        <p:spPr>
          <a:xfrm>
            <a:off x="299883" y="1859340"/>
            <a:ext cx="11592231"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знаходимо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Samsung,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одночасно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дорівнює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30000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3.</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A930CAE1-6D08-3664-2A84-1EF7CEECA0C8}"/>
              </a:ext>
            </a:extLst>
          </p:cNvPr>
          <p:cNvPicPr>
            <a:picLocks noChangeAspect="1"/>
          </p:cNvPicPr>
          <p:nvPr/>
        </p:nvPicPr>
        <p:blipFill>
          <a:blip r:embed="rId2"/>
          <a:stretch>
            <a:fillRect/>
          </a:stretch>
        </p:blipFill>
        <p:spPr>
          <a:xfrm>
            <a:off x="2519360" y="3000851"/>
            <a:ext cx="7153275" cy="2333625"/>
          </a:xfrm>
          <a:prstGeom prst="rect">
            <a:avLst/>
          </a:prstGeom>
        </p:spPr>
      </p:pic>
    </p:spTree>
    <p:extLst>
      <p:ext uri="{BB962C8B-B14F-4D97-AF65-F5344CB8AC3E}">
        <p14:creationId xmlns:p14="http://schemas.microsoft.com/office/powerpoint/2010/main" val="39581432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AD5269-964A-7B1E-5D46-8EA279958AE2}"/>
              </a:ext>
            </a:extLst>
          </p:cNvPr>
          <p:cNvSpPr>
            <a:spLocks noGrp="1"/>
          </p:cNvSpPr>
          <p:nvPr>
            <p:ph type="title"/>
          </p:nvPr>
        </p:nvSpPr>
        <p:spPr>
          <a:xfrm>
            <a:off x="0" y="0"/>
            <a:ext cx="12192000" cy="681037"/>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Оновлення даних. Команда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UPDATE</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8CE22F3-3325-6D0C-C19A-77C1269FE0AF}"/>
              </a:ext>
            </a:extLst>
          </p:cNvPr>
          <p:cNvSpPr txBox="1"/>
          <p:nvPr/>
        </p:nvSpPr>
        <p:spPr>
          <a:xfrm>
            <a:off x="403122" y="681037"/>
            <a:ext cx="11385755"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Команда UPDATE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оновлення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існуючих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формальний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6452D9-D7BD-7658-58E7-7E7E656F9B87}"/>
              </a:ext>
            </a:extLst>
          </p:cNvPr>
          <p:cNvSpPr txBox="1"/>
          <p:nvPr/>
        </p:nvSpPr>
        <p:spPr>
          <a:xfrm>
            <a:off x="403122" y="1592906"/>
            <a:ext cx="6096000" cy="1200329"/>
          </a:xfrm>
          <a:prstGeom prst="rect">
            <a:avLst/>
          </a:prstGeom>
          <a:noFill/>
        </p:spPr>
        <p:txBody>
          <a:bodyPr wrap="square">
            <a:spAutoFit/>
          </a:bodyPr>
          <a:lstStyle/>
          <a:p>
            <a:r>
              <a:rPr lang="uk-UA" dirty="0">
                <a:highlight>
                  <a:srgbClr val="C0C0C0"/>
                </a:highlight>
                <a:latin typeface="Courier New" panose="02070309020205020404" pitchFamily="49" charset="0"/>
                <a:cs typeface="Courier New" panose="02070309020205020404" pitchFamily="49" charset="0"/>
              </a:rPr>
              <a:t>UPDATE </a:t>
            </a:r>
            <a:r>
              <a:rPr lang="uk-UA" dirty="0" err="1">
                <a:highlight>
                  <a:srgbClr val="C0C0C0"/>
                </a:highlight>
                <a:latin typeface="Courier New" panose="02070309020205020404" pitchFamily="49" charset="0"/>
                <a:cs typeface="Courier New" panose="02070309020205020404" pitchFamily="49" charset="0"/>
              </a:rPr>
              <a:t>імя_таблиці</a:t>
            </a:r>
            <a:endParaRPr lang="uk-UA" dirty="0">
              <a:highlight>
                <a:srgbClr val="C0C0C0"/>
              </a:highlight>
              <a:latin typeface="Courier New" panose="02070309020205020404" pitchFamily="49" charset="0"/>
              <a:cs typeface="Courier New" panose="02070309020205020404" pitchFamily="49" charset="0"/>
            </a:endParaRPr>
          </a:p>
          <a:p>
            <a:r>
              <a:rPr lang="uk-UA" dirty="0">
                <a:highlight>
                  <a:srgbClr val="C0C0C0"/>
                </a:highlight>
                <a:latin typeface="Courier New" panose="02070309020205020404" pitchFamily="49" charset="0"/>
                <a:cs typeface="Courier New" panose="02070309020205020404" pitchFamily="49" charset="0"/>
              </a:rPr>
              <a:t>SET стовпець1 = значення1, стовпець2 = значення2, ... </a:t>
            </a:r>
            <a:r>
              <a:rPr lang="uk-UA" dirty="0" err="1">
                <a:highlight>
                  <a:srgbClr val="C0C0C0"/>
                </a:highlight>
                <a:latin typeface="Courier New" panose="02070309020205020404" pitchFamily="49" charset="0"/>
                <a:cs typeface="Courier New" panose="02070309020205020404" pitchFamily="49" charset="0"/>
              </a:rPr>
              <a:t>стовпецьN</a:t>
            </a:r>
            <a:r>
              <a:rPr lang="uk-UA" dirty="0">
                <a:highlight>
                  <a:srgbClr val="C0C0C0"/>
                </a:highlight>
                <a:latin typeface="Courier New" panose="02070309020205020404" pitchFamily="49" charset="0"/>
                <a:cs typeface="Courier New" panose="02070309020205020404" pitchFamily="49" charset="0"/>
              </a:rPr>
              <a:t> = </a:t>
            </a:r>
            <a:r>
              <a:rPr lang="uk-UA" dirty="0" err="1">
                <a:highlight>
                  <a:srgbClr val="C0C0C0"/>
                </a:highlight>
                <a:latin typeface="Courier New" panose="02070309020205020404" pitchFamily="49" charset="0"/>
                <a:cs typeface="Courier New" panose="02070309020205020404" pitchFamily="49" charset="0"/>
              </a:rPr>
              <a:t>значенняN</a:t>
            </a:r>
            <a:endParaRPr lang="uk-UA" dirty="0">
              <a:highlight>
                <a:srgbClr val="C0C0C0"/>
              </a:highlight>
              <a:latin typeface="Courier New" panose="02070309020205020404" pitchFamily="49" charset="0"/>
              <a:cs typeface="Courier New" panose="02070309020205020404" pitchFamily="49" charset="0"/>
            </a:endParaRPr>
          </a:p>
          <a:p>
            <a:r>
              <a:rPr lang="uk-UA" dirty="0">
                <a:highlight>
                  <a:srgbClr val="C0C0C0"/>
                </a:highlight>
                <a:latin typeface="Courier New" panose="02070309020205020404" pitchFamily="49" charset="0"/>
                <a:cs typeface="Courier New" panose="02070309020205020404" pitchFamily="49" charset="0"/>
              </a:rPr>
              <a:t>[WHERE </a:t>
            </a:r>
            <a:r>
              <a:rPr lang="uk-UA" dirty="0" err="1">
                <a:highlight>
                  <a:srgbClr val="C0C0C0"/>
                </a:highlight>
                <a:latin typeface="Courier New" panose="02070309020205020404" pitchFamily="49" charset="0"/>
                <a:cs typeface="Courier New" panose="02070309020205020404" pitchFamily="49" charset="0"/>
              </a:rPr>
              <a:t>умова_оновлення</a:t>
            </a:r>
            <a:r>
              <a:rPr lang="uk-UA" dirty="0">
                <a:highlight>
                  <a:srgbClr val="C0C0C0"/>
                </a:highlight>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4C10ABAF-AB7E-EBC3-6DB0-3E17335DAB74}"/>
              </a:ext>
            </a:extLst>
          </p:cNvPr>
          <p:cNvSpPr txBox="1"/>
          <p:nvPr/>
        </p:nvSpPr>
        <p:spPr>
          <a:xfrm>
            <a:off x="403121" y="2874107"/>
            <a:ext cx="9399639"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збільшимо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3000:</a:t>
            </a:r>
            <a:endParaRPr lang="uk-UA" sz="2400"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D92642E5-8E97-6F8C-4EF6-D482054FBB32}"/>
              </a:ext>
            </a:extLst>
          </p:cNvPr>
          <p:cNvSpPr>
            <a:spLocks noChangeArrowheads="1"/>
          </p:cNvSpPr>
          <p:nvPr/>
        </p:nvSpPr>
        <p:spPr bwMode="auto">
          <a:xfrm>
            <a:off x="403121" y="3370902"/>
            <a:ext cx="308578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UPDATE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+ 3000;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1771852-B624-55F9-4DC8-5B83FB796692}"/>
              </a:ext>
            </a:extLst>
          </p:cNvPr>
          <p:cNvSpPr txBox="1"/>
          <p:nvPr/>
        </p:nvSpPr>
        <p:spPr>
          <a:xfrm>
            <a:off x="403121" y="4048990"/>
            <a:ext cx="11385755"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Однак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запиту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MySQL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Workbench</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зіткнутися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помилкою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1ED79FED-0B92-E81F-A0AF-EFDD63ED7D24}"/>
              </a:ext>
            </a:extLst>
          </p:cNvPr>
          <p:cNvPicPr>
            <a:picLocks noChangeAspect="1"/>
          </p:cNvPicPr>
          <p:nvPr/>
        </p:nvPicPr>
        <p:blipFill>
          <a:blip r:embed="rId2"/>
          <a:stretch>
            <a:fillRect/>
          </a:stretch>
        </p:blipFill>
        <p:spPr>
          <a:xfrm>
            <a:off x="2748192" y="4697845"/>
            <a:ext cx="7501859" cy="2047335"/>
          </a:xfrm>
          <a:prstGeom prst="rect">
            <a:avLst/>
          </a:prstGeom>
        </p:spPr>
      </p:pic>
    </p:spTree>
    <p:extLst>
      <p:ext uri="{BB962C8B-B14F-4D97-AF65-F5344CB8AC3E}">
        <p14:creationId xmlns:p14="http://schemas.microsoft.com/office/powerpoint/2010/main" val="1937085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AAECFFA-AE20-C76E-B892-91A0D6F3127F}"/>
              </a:ext>
            </a:extLst>
          </p:cNvPr>
          <p:cNvSpPr>
            <a:spLocks noGrp="1"/>
          </p:cNvSpPr>
          <p:nvPr>
            <p:ph idx="1"/>
          </p:nvPr>
        </p:nvSpPr>
        <p:spPr>
          <a:xfrm>
            <a:off x="501445" y="681037"/>
            <a:ext cx="11189109" cy="4351338"/>
          </a:xfrm>
        </p:spPr>
        <p:txBody>
          <a:bodyPr>
            <a:normAutofit/>
          </a:bodyPr>
          <a:lstStyle/>
          <a:p>
            <a:pPr marL="0" indent="0">
              <a:buNone/>
            </a:pP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Помилка говорить про те, що ми перебуваємо в безпечному режимі. І щоб його відключити, 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MySQL Workbench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треба перейти в меню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Edit -&gt; Preferences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у вікні, що відкрилося, перейти до пункту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SQL Editor:</a:t>
            </a:r>
            <a:endParaRPr lang="uk-UA" sz="24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A69CD268-F5A1-B252-9E49-31D7D7BEEA8C}"/>
              </a:ext>
            </a:extLst>
          </p:cNvPr>
          <p:cNvSpPr>
            <a:spLocks noGrp="1"/>
          </p:cNvSpPr>
          <p:nvPr>
            <p:ph type="title"/>
          </p:nvPr>
        </p:nvSpPr>
        <p:spPr>
          <a:xfrm>
            <a:off x="0" y="0"/>
            <a:ext cx="12192000" cy="681037"/>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Оновлення даних. Команда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UPDATE</a:t>
            </a:r>
            <a:endParaRPr lang="uk-UA"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E3CBBC3-6A8B-CE58-7A4F-0F3EE83DA3B1}"/>
              </a:ext>
            </a:extLst>
          </p:cNvPr>
          <p:cNvPicPr>
            <a:picLocks noChangeAspect="1"/>
          </p:cNvPicPr>
          <p:nvPr/>
        </p:nvPicPr>
        <p:blipFill>
          <a:blip r:embed="rId2"/>
          <a:stretch>
            <a:fillRect/>
          </a:stretch>
        </p:blipFill>
        <p:spPr>
          <a:xfrm>
            <a:off x="585688" y="1894451"/>
            <a:ext cx="5927513" cy="4456318"/>
          </a:xfrm>
          <a:prstGeom prst="rect">
            <a:avLst/>
          </a:prstGeom>
        </p:spPr>
      </p:pic>
      <p:sp>
        <p:nvSpPr>
          <p:cNvPr id="8" name="TextBox 7">
            <a:extLst>
              <a:ext uri="{FF2B5EF4-FFF2-40B4-BE49-F238E27FC236}">
                <a16:creationId xmlns:a16="http://schemas.microsoft.com/office/drawing/2014/main" id="{4C63E6A0-B705-D73F-6816-C5076C902436}"/>
              </a:ext>
            </a:extLst>
          </p:cNvPr>
          <p:cNvSpPr txBox="1"/>
          <p:nvPr/>
        </p:nvSpPr>
        <p:spPr>
          <a:xfrm>
            <a:off x="6862915" y="1875301"/>
            <a:ext cx="4827639" cy="2677656"/>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вкладці, що відкрилася, в самому низу треба зняти прапорець з поля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Safe Updates (reject UPDATEs and DELETEs with no restrictions)"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потім зберегти зміни, натиснувши на кнопку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OK.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Після цього треба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перепідключитись</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сервера.</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1796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4AF85F97-5F2B-E62D-463A-F10664512A34}"/>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252525"/>
                </a:solidFill>
                <a:highlight>
                  <a:srgbClr val="FFFFFF"/>
                </a:highlight>
                <a:latin typeface="Times New Roman" panose="02020603050405020304" pitchFamily="18" charset="0"/>
                <a:cs typeface="Times New Roman" panose="02020603050405020304" pitchFamily="18" charset="0"/>
              </a:rPr>
              <a:t>Оновлення даних. Команда </a:t>
            </a:r>
            <a:r>
              <a:rPr lang="en-US">
                <a:solidFill>
                  <a:srgbClr val="252525"/>
                </a:solidFill>
                <a:highlight>
                  <a:srgbClr val="FFFFFF"/>
                </a:highlight>
                <a:latin typeface="Times New Roman" panose="02020603050405020304" pitchFamily="18" charset="0"/>
                <a:cs typeface="Times New Roman" panose="02020603050405020304" pitchFamily="18" charset="0"/>
              </a:rPr>
              <a:t>UPDATE</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488079B-3A97-4BBF-9B65-97CD90A5A400}"/>
              </a:ext>
            </a:extLst>
          </p:cNvPr>
          <p:cNvSpPr txBox="1"/>
          <p:nvPr/>
        </p:nvSpPr>
        <p:spPr>
          <a:xfrm>
            <a:off x="304799" y="681037"/>
            <a:ext cx="6508955"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Використовуємо вираз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WHERE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змінимо назву виробника 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Samsung"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Samsung Inc.":</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7041EA6-5B7F-9964-24F4-78B68CFF4F81}"/>
              </a:ext>
            </a:extLst>
          </p:cNvPr>
          <p:cNvSpPr>
            <a:spLocks noChangeArrowheads="1"/>
          </p:cNvSpPr>
          <p:nvPr/>
        </p:nvSpPr>
        <p:spPr bwMode="auto">
          <a:xfrm>
            <a:off x="7118553" y="681037"/>
            <a:ext cx="40732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UPDATE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Inc</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F55A2F7D-7949-A3F3-4B57-C6C99C6939F0}"/>
              </a:ext>
            </a:extLst>
          </p:cNvPr>
          <p:cNvSpPr txBox="1"/>
          <p:nvPr/>
        </p:nvSpPr>
        <p:spPr>
          <a:xfrm>
            <a:off x="304800" y="2193071"/>
            <a:ext cx="6508954"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оновлювати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одразу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00D928A0-8486-3E52-9147-04F1A091EF3C}"/>
              </a:ext>
            </a:extLst>
          </p:cNvPr>
          <p:cNvSpPr>
            <a:spLocks noChangeArrowheads="1"/>
          </p:cNvSpPr>
          <p:nvPr/>
        </p:nvSpPr>
        <p:spPr bwMode="auto">
          <a:xfrm>
            <a:off x="7118553" y="2031249"/>
            <a:ext cx="4443524"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UPDATE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+ 3</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Inc</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05A5C43C-6F1A-78C1-642F-93F62CB43429}"/>
              </a:ext>
            </a:extLst>
          </p:cNvPr>
          <p:cNvSpPr txBox="1"/>
          <p:nvPr/>
        </p:nvSpPr>
        <p:spPr>
          <a:xfrm>
            <a:off x="304799" y="4055410"/>
            <a:ext cx="6508954" cy="1938992"/>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оновленні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конкретних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ключові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слова DEFAULT та NULL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відповідно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13" name="Rectangle 4">
            <a:extLst>
              <a:ext uri="{FF2B5EF4-FFF2-40B4-BE49-F238E27FC236}">
                <a16:creationId xmlns:a16="http://schemas.microsoft.com/office/drawing/2014/main" id="{5669E24B-1756-1537-7AFF-B65DFB31E689}"/>
              </a:ext>
            </a:extLst>
          </p:cNvPr>
          <p:cNvSpPr>
            <a:spLocks noChangeArrowheads="1"/>
          </p:cNvSpPr>
          <p:nvPr/>
        </p:nvSpPr>
        <p:spPr bwMode="auto">
          <a:xfrm>
            <a:off x="7118553" y="4366346"/>
            <a:ext cx="370293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UPDATE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DEFAULT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Huawei</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211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8308D6-B2B1-8053-C6D6-25D967CCDCC6}"/>
              </a:ext>
            </a:extLst>
          </p:cNvPr>
          <p:cNvSpPr>
            <a:spLocks noGrp="1"/>
          </p:cNvSpPr>
          <p:nvPr>
            <p:ph type="title"/>
          </p:nvPr>
        </p:nvSpPr>
        <p:spPr>
          <a:xfrm>
            <a:off x="838200" y="0"/>
            <a:ext cx="10515600" cy="490281"/>
          </a:xfrm>
        </p:spPr>
        <p:txBody>
          <a:bodyPr>
            <a:no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Видалення бази даних</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3FB9268F-12D6-6A70-1A9F-CFD9A4842744}"/>
              </a:ext>
            </a:extLst>
          </p:cNvPr>
          <p:cNvSpPr>
            <a:spLocks noGrp="1"/>
          </p:cNvSpPr>
          <p:nvPr>
            <p:ph idx="1"/>
          </p:nvPr>
        </p:nvSpPr>
        <p:spPr>
          <a:xfrm>
            <a:off x="838200" y="950554"/>
            <a:ext cx="10515600" cy="4351338"/>
          </a:xfrm>
        </p:spPr>
        <p:txBody>
          <a:bodyPr>
            <a:normAutofit fontScale="92500"/>
          </a:bodyPr>
          <a:lstStyle/>
          <a:p>
            <a:pPr marL="0" indent="0">
              <a:buNone/>
            </a:pP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бази</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a:t>
            </a:r>
            <a:r>
              <a:rPr lang="ru-RU" b="1" i="0" dirty="0">
                <a:solidFill>
                  <a:srgbClr val="252525"/>
                </a:solidFill>
                <a:effectLst/>
                <a:highlight>
                  <a:srgbClr val="FFFFFF"/>
                </a:highlight>
                <a:latin typeface="Courier New" panose="02070309020205020404" pitchFamily="49" charset="0"/>
                <a:cs typeface="Courier New" panose="02070309020205020404" pitchFamily="49" charset="0"/>
              </a:rPr>
              <a:t>DROP DATABASE</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яка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p>
          <a:p>
            <a:pPr marL="0" indent="0">
              <a:buNone/>
            </a:pPr>
            <a:endParaRPr lang="uk-UA" dirty="0">
              <a:latin typeface="Times New Roman" panose="02020603050405020304" pitchFamily="18" charset="0"/>
              <a:cs typeface="Times New Roman" panose="02020603050405020304" pitchFamily="18" charset="0"/>
            </a:endParaRPr>
          </a:p>
          <a:p>
            <a:pPr marL="0" indent="0">
              <a:buNone/>
            </a:pPr>
            <a:endParaRPr lang="uk-UA" dirty="0">
              <a:latin typeface="Times New Roman" panose="02020603050405020304" pitchFamily="18" charset="0"/>
              <a:cs typeface="Times New Roman" panose="02020603050405020304" pitchFamily="18" charset="0"/>
            </a:endParaRPr>
          </a:p>
          <a:p>
            <a:pPr marL="0" indent="0">
              <a:buNone/>
            </a:pPr>
            <a:r>
              <a:rPr lang="uk-UA" dirty="0">
                <a:latin typeface="Times New Roman" panose="02020603050405020304" pitchFamily="18" charset="0"/>
                <a:cs typeface="Times New Roman" panose="02020603050405020304" pitchFamily="18" charset="0"/>
              </a:rPr>
              <a:t>Перша форма </a:t>
            </a:r>
            <a:r>
              <a:rPr lang="en-US" b="1" dirty="0">
                <a:latin typeface="Courier New" panose="02070309020205020404" pitchFamily="49" charset="0"/>
                <a:cs typeface="Courier New" panose="02070309020205020404" pitchFamily="49" charset="0"/>
              </a:rPr>
              <a:t>DROP DATABASE </a:t>
            </a:r>
            <a:r>
              <a:rPr lang="uk-UA" b="1" dirty="0" err="1">
                <a:latin typeface="Courier New" panose="02070309020205020404" pitchFamily="49" charset="0"/>
                <a:cs typeface="Courier New" panose="02070309020205020404" pitchFamily="49" charset="0"/>
              </a:rPr>
              <a:t>імя_бази_даних</a:t>
            </a:r>
            <a:r>
              <a:rPr lang="uk-UA" b="1" dirty="0">
                <a:latin typeface="Courier New" panose="02070309020205020404" pitchFamily="49" charset="0"/>
                <a:cs typeface="Courier New" panose="02070309020205020404" pitchFamily="49" charset="0"/>
              </a:rPr>
              <a:t> </a:t>
            </a:r>
            <a:r>
              <a:rPr lang="uk-UA" dirty="0">
                <a:latin typeface="Times New Roman" panose="02020603050405020304" pitchFamily="18" charset="0"/>
                <a:cs typeface="Times New Roman" panose="02020603050405020304" pitchFamily="18" charset="0"/>
              </a:rPr>
              <a:t>намагається видалити базу даних, але якщо така база даних відсутня на сервері, операція поверне помилку. </a:t>
            </a:r>
          </a:p>
          <a:p>
            <a:pPr marL="0" indent="0">
              <a:buNone/>
            </a:pPr>
            <a:r>
              <a:rPr lang="uk-UA" dirty="0">
                <a:latin typeface="Times New Roman" panose="02020603050405020304" pitchFamily="18" charset="0"/>
                <a:cs typeface="Times New Roman" panose="02020603050405020304" pitchFamily="18" charset="0"/>
              </a:rPr>
              <a:t>Друга форма </a:t>
            </a:r>
            <a:r>
              <a:rPr lang="en-US" b="1" dirty="0">
                <a:latin typeface="Courier New" panose="02070309020205020404" pitchFamily="49" charset="0"/>
                <a:cs typeface="Courier New" panose="02070309020205020404" pitchFamily="49" charset="0"/>
              </a:rPr>
              <a:t>DROP DATABASE IF EXISTS </a:t>
            </a:r>
            <a:r>
              <a:rPr lang="uk-UA" b="1" dirty="0" err="1">
                <a:latin typeface="Courier New" panose="02070309020205020404" pitchFamily="49" charset="0"/>
                <a:cs typeface="Courier New" panose="02070309020205020404" pitchFamily="49" charset="0"/>
              </a:rPr>
              <a:t>назва_бази_даних</a:t>
            </a:r>
            <a:r>
              <a:rPr lang="uk-UA" b="1" dirty="0">
                <a:latin typeface="Courier New" panose="02070309020205020404" pitchFamily="49" charset="0"/>
                <a:cs typeface="Courier New" panose="02070309020205020404" pitchFamily="49" charset="0"/>
              </a:rPr>
              <a:t> </a:t>
            </a:r>
            <a:r>
              <a:rPr lang="uk-UA" dirty="0">
                <a:latin typeface="Times New Roman" panose="02020603050405020304" pitchFamily="18" charset="0"/>
                <a:cs typeface="Times New Roman" panose="02020603050405020304" pitchFamily="18" charset="0"/>
              </a:rPr>
              <a:t>намагається видалити базу даних, якщо на сервері є </a:t>
            </a:r>
            <a:r>
              <a:rPr lang="uk-UA" dirty="0" err="1">
                <a:latin typeface="Times New Roman" panose="02020603050405020304" pitchFamily="18" charset="0"/>
                <a:cs typeface="Times New Roman" panose="02020603050405020304" pitchFamily="18" charset="0"/>
              </a:rPr>
              <a:t>бд</a:t>
            </a:r>
            <a:r>
              <a:rPr lang="uk-UA" dirty="0">
                <a:latin typeface="Times New Roman" panose="02020603050405020304" pitchFamily="18" charset="0"/>
                <a:cs typeface="Times New Roman" panose="02020603050405020304" pitchFamily="18" charset="0"/>
              </a:rPr>
              <a:t> з таким ім'ям. </a:t>
            </a:r>
          </a:p>
          <a:p>
            <a:pPr marL="0" indent="0">
              <a:buNone/>
            </a:pPr>
            <a:r>
              <a:rPr lang="uk-UA" dirty="0">
                <a:latin typeface="Times New Roman" panose="02020603050405020304" pitchFamily="18" charset="0"/>
                <a:cs typeface="Times New Roman" panose="02020603050405020304" pitchFamily="18" charset="0"/>
              </a:rPr>
              <a:t>Наприклад, видалимо вище створену базу даних </a:t>
            </a:r>
            <a:r>
              <a:rPr lang="en-US" b="1" dirty="0" err="1">
                <a:latin typeface="Courier New" panose="02070309020205020404" pitchFamily="49" charset="0"/>
                <a:cs typeface="Courier New" panose="02070309020205020404" pitchFamily="49" charset="0"/>
              </a:rPr>
              <a:t>productsdb</a:t>
            </a:r>
            <a:r>
              <a:rPr lang="en-US" dirty="0">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2C0C7098-E32C-EB59-D425-50171E0150B8}"/>
              </a:ext>
            </a:extLst>
          </p:cNvPr>
          <p:cNvSpPr>
            <a:spLocks noChangeArrowheads="1"/>
          </p:cNvSpPr>
          <p:nvPr/>
        </p:nvSpPr>
        <p:spPr bwMode="auto">
          <a:xfrm>
            <a:off x="838200" y="2039883"/>
            <a:ext cx="80647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DROP</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DATABASE</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[IF EXISTS] </a:t>
            </a:r>
            <a:r>
              <a:rPr lang="uk-UA" sz="2400" dirty="0" err="1">
                <a:highlight>
                  <a:srgbClr val="C0C0C0"/>
                </a:highlight>
                <a:latin typeface="Courier New" panose="02070309020205020404" pitchFamily="49" charset="0"/>
                <a:cs typeface="Courier New" panose="02070309020205020404" pitchFamily="49" charset="0"/>
              </a:rPr>
              <a:t>імя_бази_даних</a:t>
            </a:r>
            <a:r>
              <a:rPr lang="uk-UA" sz="2400" dirty="0">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kumimoji="0" lang="uk-UA" altLang="uk-UA" sz="48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AFFD65E8-BB6F-B314-02E4-EAD286A350F8}"/>
              </a:ext>
            </a:extLst>
          </p:cNvPr>
          <p:cNvSpPr>
            <a:spLocks noChangeArrowheads="1"/>
          </p:cNvSpPr>
          <p:nvPr/>
        </p:nvSpPr>
        <p:spPr bwMode="auto">
          <a:xfrm>
            <a:off x="838200" y="5538114"/>
            <a:ext cx="47929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DROP</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DATABASE</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526007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3D7511-45AA-C88C-9300-719DCB6BB8A8}"/>
              </a:ext>
            </a:extLst>
          </p:cNvPr>
          <p:cNvSpPr>
            <a:spLocks noGrp="1"/>
          </p:cNvSpPr>
          <p:nvPr>
            <p:ph type="title"/>
          </p:nvPr>
        </p:nvSpPr>
        <p:spPr>
          <a:xfrm>
            <a:off x="0" y="1"/>
            <a:ext cx="12192000" cy="678425"/>
          </a:xfrm>
        </p:spPr>
        <p:txBody>
          <a:bodyPr>
            <a:normAutofit fontScale="90000"/>
          </a:bodyPr>
          <a:lstStyle/>
          <a:p>
            <a:pPr algn="ctr"/>
            <a:r>
              <a:rPr lang="uk-UA" b="0" i="0">
                <a:solidFill>
                  <a:srgbClr val="252525"/>
                </a:solidFill>
                <a:effectLst/>
                <a:highlight>
                  <a:srgbClr val="FFFFFF"/>
                </a:highlight>
                <a:latin typeface="Times New Roman" panose="02020603050405020304" pitchFamily="18" charset="0"/>
                <a:cs typeface="Times New Roman" panose="02020603050405020304" pitchFamily="18" charset="0"/>
              </a:rPr>
              <a:t>Видалення даних. Команда </a:t>
            </a:r>
            <a:r>
              <a:rPr lang="en-US" b="0" i="0">
                <a:solidFill>
                  <a:srgbClr val="252525"/>
                </a:solidFill>
                <a:effectLst/>
                <a:highlight>
                  <a:srgbClr val="FFFFFF"/>
                </a:highlight>
                <a:latin typeface="Times New Roman" panose="02020603050405020304" pitchFamily="18" charset="0"/>
                <a:cs typeface="Times New Roman" panose="02020603050405020304" pitchFamily="18" charset="0"/>
              </a:rPr>
              <a:t>DELETE</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57E74C2-8E8A-DDA8-F694-31D0DF425848}"/>
              </a:ext>
            </a:extLst>
          </p:cNvPr>
          <p:cNvSpPr txBox="1"/>
          <p:nvPr/>
        </p:nvSpPr>
        <p:spPr>
          <a:xfrm>
            <a:off x="363792" y="678426"/>
            <a:ext cx="5447073" cy="830997"/>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Команда DELETE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видаляє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БД. Вона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формальний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p>
        </p:txBody>
      </p:sp>
      <p:sp>
        <p:nvSpPr>
          <p:cNvPr id="9" name="TextBox 8">
            <a:extLst>
              <a:ext uri="{FF2B5EF4-FFF2-40B4-BE49-F238E27FC236}">
                <a16:creationId xmlns:a16="http://schemas.microsoft.com/office/drawing/2014/main" id="{EACB49BA-C9E2-D141-56EF-078AC809F2E9}"/>
              </a:ext>
            </a:extLst>
          </p:cNvPr>
          <p:cNvSpPr txBox="1"/>
          <p:nvPr/>
        </p:nvSpPr>
        <p:spPr>
          <a:xfrm>
            <a:off x="363792" y="1561251"/>
            <a:ext cx="8927692"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 Huawei:</a:t>
            </a:r>
            <a:endParaRPr lang="uk-UA"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3136E0A-EB17-E7F5-0942-6134DED08DEB}"/>
              </a:ext>
            </a:extLst>
          </p:cNvPr>
          <p:cNvSpPr txBox="1"/>
          <p:nvPr/>
        </p:nvSpPr>
        <p:spPr>
          <a:xfrm>
            <a:off x="6381137" y="764548"/>
            <a:ext cx="6096000" cy="584775"/>
          </a:xfrm>
          <a:prstGeom prst="rect">
            <a:avLst/>
          </a:prstGeom>
          <a:noFill/>
        </p:spPr>
        <p:txBody>
          <a:bodyPr wrap="square">
            <a:spAutoFit/>
          </a:bodyPr>
          <a:lstStyle/>
          <a:p>
            <a:r>
              <a:rPr lang="uk-UA" sz="1600" dirty="0">
                <a:highlight>
                  <a:srgbClr val="C0C0C0"/>
                </a:highlight>
                <a:latin typeface="Courier New" panose="02070309020205020404" pitchFamily="49" charset="0"/>
                <a:cs typeface="Courier New" panose="02070309020205020404" pitchFamily="49" charset="0"/>
              </a:rPr>
              <a:t>DELETE FROM </a:t>
            </a:r>
            <a:r>
              <a:rPr lang="uk-UA" sz="1600" dirty="0" err="1">
                <a:highlight>
                  <a:srgbClr val="C0C0C0"/>
                </a:highlight>
                <a:latin typeface="Courier New" panose="02070309020205020404" pitchFamily="49" charset="0"/>
                <a:cs typeface="Courier New" panose="02070309020205020404" pitchFamily="49" charset="0"/>
              </a:rPr>
              <a:t>ім'я_таблиці</a:t>
            </a:r>
            <a:endParaRPr lang="uk-UA" sz="1600" dirty="0">
              <a:highlight>
                <a:srgbClr val="C0C0C0"/>
              </a:highlight>
              <a:latin typeface="Courier New" panose="02070309020205020404" pitchFamily="49" charset="0"/>
              <a:cs typeface="Courier New" panose="02070309020205020404" pitchFamily="49" charset="0"/>
            </a:endParaRPr>
          </a:p>
          <a:p>
            <a:r>
              <a:rPr lang="uk-UA" sz="1600" dirty="0">
                <a:highlight>
                  <a:srgbClr val="C0C0C0"/>
                </a:highlight>
                <a:latin typeface="Courier New" panose="02070309020205020404" pitchFamily="49" charset="0"/>
                <a:cs typeface="Courier New" panose="02070309020205020404" pitchFamily="49" charset="0"/>
              </a:rPr>
              <a:t>[WHERE </a:t>
            </a:r>
            <a:r>
              <a:rPr lang="uk-UA" sz="1600" dirty="0" err="1">
                <a:highlight>
                  <a:srgbClr val="C0C0C0"/>
                </a:highlight>
                <a:latin typeface="Courier New" panose="02070309020205020404" pitchFamily="49" charset="0"/>
                <a:cs typeface="Courier New" panose="02070309020205020404" pitchFamily="49" charset="0"/>
              </a:rPr>
              <a:t>умова_видалення</a:t>
            </a:r>
            <a:r>
              <a:rPr lang="uk-UA" sz="1600" dirty="0">
                <a:highlight>
                  <a:srgbClr val="C0C0C0"/>
                </a:highlight>
                <a:latin typeface="Courier New" panose="02070309020205020404" pitchFamily="49" charset="0"/>
                <a:cs typeface="Courier New" panose="02070309020205020404" pitchFamily="49" charset="0"/>
              </a:rPr>
              <a:t>]</a:t>
            </a:r>
          </a:p>
        </p:txBody>
      </p:sp>
      <p:sp>
        <p:nvSpPr>
          <p:cNvPr id="12" name="Rectangle 2">
            <a:extLst>
              <a:ext uri="{FF2B5EF4-FFF2-40B4-BE49-F238E27FC236}">
                <a16:creationId xmlns:a16="http://schemas.microsoft.com/office/drawing/2014/main" id="{9451BE67-02C9-7CA7-4085-B596FEA517BC}"/>
              </a:ext>
            </a:extLst>
          </p:cNvPr>
          <p:cNvSpPr>
            <a:spLocks noChangeArrowheads="1"/>
          </p:cNvSpPr>
          <p:nvPr/>
        </p:nvSpPr>
        <p:spPr bwMode="auto">
          <a:xfrm>
            <a:off x="8082114" y="1545861"/>
            <a:ext cx="345607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DELETE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Huawei</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4" name="Рисунок 13">
            <a:extLst>
              <a:ext uri="{FF2B5EF4-FFF2-40B4-BE49-F238E27FC236}">
                <a16:creationId xmlns:a16="http://schemas.microsoft.com/office/drawing/2014/main" id="{A77A5AA0-A883-092C-C159-CE050ABDC6D3}"/>
              </a:ext>
            </a:extLst>
          </p:cNvPr>
          <p:cNvPicPr>
            <a:picLocks noChangeAspect="1"/>
          </p:cNvPicPr>
          <p:nvPr/>
        </p:nvPicPr>
        <p:blipFill>
          <a:blip r:embed="rId2"/>
          <a:stretch>
            <a:fillRect/>
          </a:stretch>
        </p:blipFill>
        <p:spPr>
          <a:xfrm>
            <a:off x="6967384" y="2500403"/>
            <a:ext cx="4648200" cy="2981325"/>
          </a:xfrm>
          <a:prstGeom prst="rect">
            <a:avLst/>
          </a:prstGeom>
        </p:spPr>
      </p:pic>
      <p:sp>
        <p:nvSpPr>
          <p:cNvPr id="16" name="TextBox 15">
            <a:extLst>
              <a:ext uri="{FF2B5EF4-FFF2-40B4-BE49-F238E27FC236}">
                <a16:creationId xmlns:a16="http://schemas.microsoft.com/office/drawing/2014/main" id="{D5766F91-B163-5453-F838-80E1C0C593BE}"/>
              </a:ext>
            </a:extLst>
          </p:cNvPr>
          <p:cNvSpPr txBox="1"/>
          <p:nvPr/>
        </p:nvSpPr>
        <p:spPr>
          <a:xfrm>
            <a:off x="363792" y="2392248"/>
            <a:ext cx="6238566"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виробником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є Apple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60000:</a:t>
            </a:r>
            <a:endParaRPr lang="uk-UA" sz="2400" dirty="0">
              <a:latin typeface="Times New Roman" panose="02020603050405020304" pitchFamily="18" charset="0"/>
              <a:cs typeface="Times New Roman" panose="02020603050405020304" pitchFamily="18" charset="0"/>
            </a:endParaRPr>
          </a:p>
        </p:txBody>
      </p:sp>
      <p:sp>
        <p:nvSpPr>
          <p:cNvPr id="17" name="Rectangle 3">
            <a:extLst>
              <a:ext uri="{FF2B5EF4-FFF2-40B4-BE49-F238E27FC236}">
                <a16:creationId xmlns:a16="http://schemas.microsoft.com/office/drawing/2014/main" id="{D73221D5-0C67-0093-9FCA-617106105CE1}"/>
              </a:ext>
            </a:extLst>
          </p:cNvPr>
          <p:cNvSpPr>
            <a:spLocks noChangeArrowheads="1"/>
          </p:cNvSpPr>
          <p:nvPr/>
        </p:nvSpPr>
        <p:spPr bwMode="auto">
          <a:xfrm>
            <a:off x="363792" y="3493067"/>
            <a:ext cx="555440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DELETE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Apple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&lt; 60000;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74BA3582-089B-B641-C5EC-A82F73C5CD8D}"/>
              </a:ext>
            </a:extLst>
          </p:cNvPr>
          <p:cNvSpPr txBox="1"/>
          <p:nvPr/>
        </p:nvSpPr>
        <p:spPr>
          <a:xfrm>
            <a:off x="363792" y="4255332"/>
            <a:ext cx="6238566"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необхідно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незалежно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вказувати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20" name="Rectangle 4">
            <a:extLst>
              <a:ext uri="{FF2B5EF4-FFF2-40B4-BE49-F238E27FC236}">
                <a16:creationId xmlns:a16="http://schemas.microsoft.com/office/drawing/2014/main" id="{92E4BD24-FF66-0B6F-6A76-E5FD202E8285}"/>
              </a:ext>
            </a:extLst>
          </p:cNvPr>
          <p:cNvSpPr>
            <a:spLocks noChangeArrowheads="1"/>
          </p:cNvSpPr>
          <p:nvPr/>
        </p:nvSpPr>
        <p:spPr bwMode="auto">
          <a:xfrm>
            <a:off x="363792" y="5525429"/>
            <a:ext cx="27154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DELETE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393863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58ACCB-2F75-CE07-95E6-371DC650C021}"/>
              </a:ext>
            </a:extLst>
          </p:cNvPr>
          <p:cNvSpPr>
            <a:spLocks noGrp="1"/>
          </p:cNvSpPr>
          <p:nvPr>
            <p:ph type="title"/>
          </p:nvPr>
        </p:nvSpPr>
        <p:spPr>
          <a:xfrm>
            <a:off x="0" y="1"/>
            <a:ext cx="12192000" cy="681036"/>
          </a:xfrm>
        </p:spPr>
        <p:txBody>
          <a:bodyPr>
            <a:normAutofit fontScale="90000"/>
          </a:bodyPr>
          <a:lstStyle/>
          <a:p>
            <a:pPr algn="ct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унікальних</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DISTINCT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80731BC-66AA-6E4F-B8A0-2FBEF84C7EC8}"/>
              </a:ext>
            </a:extLst>
          </p:cNvPr>
          <p:cNvSpPr txBox="1"/>
          <p:nvPr/>
        </p:nvSpPr>
        <p:spPr>
          <a:xfrm>
            <a:off x="216309" y="681037"/>
            <a:ext cx="11543071"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DISTINCT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щодо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різні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тих самих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припустимо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товаров:</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2BE1FFB1-59FC-1B09-B701-F1B20E106363}"/>
              </a:ext>
            </a:extLst>
          </p:cNvPr>
          <p:cNvSpPr>
            <a:spLocks noChangeArrowheads="1"/>
          </p:cNvSpPr>
          <p:nvPr/>
        </p:nvSpPr>
        <p:spPr bwMode="auto">
          <a:xfrm>
            <a:off x="334297" y="1820867"/>
            <a:ext cx="11661058" cy="321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USE productsdb;</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DROP TABLE IF EXISTS Products;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  (ProductName, Manufacturer, ProductCount, Price)</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X', 'Apple', 3, 71000),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3, 56000),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6, 56000),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2, 46000),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('Honor 10', 'Huawei', 3, 26000);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888AB601-DFE0-C186-DB09-9722AE33BBFA}"/>
              </a:ext>
            </a:extLst>
          </p:cNvPr>
          <p:cNvSpPr txBox="1"/>
          <p:nvPr/>
        </p:nvSpPr>
        <p:spPr>
          <a:xfrm>
            <a:off x="6646606" y="1881366"/>
            <a:ext cx="6096000"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Виберемо всіх виробників:</a:t>
            </a:r>
          </a:p>
        </p:txBody>
      </p:sp>
      <p:sp>
        <p:nvSpPr>
          <p:cNvPr id="9" name="Rectangle 3">
            <a:extLst>
              <a:ext uri="{FF2B5EF4-FFF2-40B4-BE49-F238E27FC236}">
                <a16:creationId xmlns:a16="http://schemas.microsoft.com/office/drawing/2014/main" id="{C4F614F2-B119-3778-28D1-C066AAB39967}"/>
              </a:ext>
            </a:extLst>
          </p:cNvPr>
          <p:cNvSpPr>
            <a:spLocks noChangeArrowheads="1"/>
          </p:cNvSpPr>
          <p:nvPr/>
        </p:nvSpPr>
        <p:spPr bwMode="auto">
          <a:xfrm>
            <a:off x="6744929" y="2362348"/>
            <a:ext cx="43200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11" name="Рисунок 10">
            <a:extLst>
              <a:ext uri="{FF2B5EF4-FFF2-40B4-BE49-F238E27FC236}">
                <a16:creationId xmlns:a16="http://schemas.microsoft.com/office/drawing/2014/main" id="{BE5CD3E9-B184-A660-1823-8738DBFE395B}"/>
              </a:ext>
            </a:extLst>
          </p:cNvPr>
          <p:cNvPicPr>
            <a:picLocks noChangeAspect="1"/>
          </p:cNvPicPr>
          <p:nvPr/>
        </p:nvPicPr>
        <p:blipFill>
          <a:blip r:embed="rId2"/>
          <a:stretch>
            <a:fillRect/>
          </a:stretch>
        </p:blipFill>
        <p:spPr>
          <a:xfrm>
            <a:off x="6744929" y="2693014"/>
            <a:ext cx="3818931" cy="2259673"/>
          </a:xfrm>
          <a:prstGeom prst="rect">
            <a:avLst/>
          </a:prstGeom>
        </p:spPr>
      </p:pic>
    </p:spTree>
    <p:extLst>
      <p:ext uri="{BB962C8B-B14F-4D97-AF65-F5344CB8AC3E}">
        <p14:creationId xmlns:p14="http://schemas.microsoft.com/office/powerpoint/2010/main" val="21103348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12D5123-8D84-D6D8-8763-1649D7CD7978}"/>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a:solidFill>
                  <a:srgbClr val="252525"/>
                </a:solidFill>
                <a:highlight>
                  <a:srgbClr val="FFFFFF"/>
                </a:highlight>
                <a:latin typeface="Times New Roman" panose="02020603050405020304" pitchFamily="18" charset="0"/>
                <a:cs typeface="Times New Roman" panose="02020603050405020304" pitchFamily="18" charset="0"/>
              </a:rPr>
              <a:t>Вибір унікальних значень. Оператор DISTINCT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D00770-7FBF-144C-865B-CDD920A35B40}"/>
              </a:ext>
            </a:extLst>
          </p:cNvPr>
          <p:cNvSpPr txBox="1"/>
          <p:nvPr/>
        </p:nvSpPr>
        <p:spPr>
          <a:xfrm>
            <a:off x="285135" y="681037"/>
            <a:ext cx="6204156"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Однак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такого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запиту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повторюються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Тепер</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DISTINCT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989C8B1-145D-2229-1058-0EF118B0CD82}"/>
              </a:ext>
            </a:extLst>
          </p:cNvPr>
          <p:cNvSpPr>
            <a:spLocks noChangeArrowheads="1"/>
          </p:cNvSpPr>
          <p:nvPr/>
        </p:nvSpPr>
        <p:spPr bwMode="auto">
          <a:xfrm>
            <a:off x="333380" y="1946848"/>
            <a:ext cx="54309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DISTINCT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9" name="Рисунок 8">
            <a:extLst>
              <a:ext uri="{FF2B5EF4-FFF2-40B4-BE49-F238E27FC236}">
                <a16:creationId xmlns:a16="http://schemas.microsoft.com/office/drawing/2014/main" id="{38ABDCB1-A90B-A331-FDC5-6D74B58875C0}"/>
              </a:ext>
            </a:extLst>
          </p:cNvPr>
          <p:cNvPicPr>
            <a:picLocks noChangeAspect="1"/>
          </p:cNvPicPr>
          <p:nvPr/>
        </p:nvPicPr>
        <p:blipFill>
          <a:blip r:embed="rId2"/>
          <a:stretch>
            <a:fillRect/>
          </a:stretch>
        </p:blipFill>
        <p:spPr>
          <a:xfrm>
            <a:off x="6656439" y="638480"/>
            <a:ext cx="3398090" cy="1638996"/>
          </a:xfrm>
          <a:prstGeom prst="rect">
            <a:avLst/>
          </a:prstGeom>
        </p:spPr>
      </p:pic>
      <p:sp>
        <p:nvSpPr>
          <p:cNvPr id="13" name="TextBox 12">
            <a:extLst>
              <a:ext uri="{FF2B5EF4-FFF2-40B4-BE49-F238E27FC236}">
                <a16:creationId xmlns:a16="http://schemas.microsoft.com/office/drawing/2014/main" id="{0D2CDBA9-C527-7422-2782-465285ECB353}"/>
              </a:ext>
            </a:extLst>
          </p:cNvPr>
          <p:cNvSpPr txBox="1"/>
          <p:nvPr/>
        </p:nvSpPr>
        <p:spPr>
          <a:xfrm>
            <a:off x="285135" y="2300091"/>
            <a:ext cx="11375924"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задавати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кількома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4" name="Rectangle 3">
            <a:extLst>
              <a:ext uri="{FF2B5EF4-FFF2-40B4-BE49-F238E27FC236}">
                <a16:creationId xmlns:a16="http://schemas.microsoft.com/office/drawing/2014/main" id="{10F46C4F-1114-4950-4A9D-110A0EE99A52}"/>
              </a:ext>
            </a:extLst>
          </p:cNvPr>
          <p:cNvSpPr>
            <a:spLocks noChangeArrowheads="1"/>
          </p:cNvSpPr>
          <p:nvPr/>
        </p:nvSpPr>
        <p:spPr bwMode="auto">
          <a:xfrm>
            <a:off x="333380" y="2958512"/>
            <a:ext cx="715901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DISTINCT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ProductCount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6" name="TextBox 15">
            <a:extLst>
              <a:ext uri="{FF2B5EF4-FFF2-40B4-BE49-F238E27FC236}">
                <a16:creationId xmlns:a16="http://schemas.microsoft.com/office/drawing/2014/main" id="{2DFD1372-90B5-49DE-1705-EB1D2D7AD70B}"/>
              </a:ext>
            </a:extLst>
          </p:cNvPr>
          <p:cNvSpPr txBox="1"/>
          <p:nvPr/>
        </p:nvSpPr>
        <p:spPr>
          <a:xfrm>
            <a:off x="339213" y="3374155"/>
            <a:ext cx="11321846"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 даному випадку для вибірки використовуються стовпці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Manufacturer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ProductCount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 п'яти рядків тільки для двох рядків ці стовпці мають значення, що повторюються. Тому у вибірці буде 4 рядки:</a:t>
            </a:r>
            <a:endParaRPr lang="uk-UA" sz="2400" dirty="0">
              <a:latin typeface="Times New Roman" panose="02020603050405020304" pitchFamily="18" charset="0"/>
              <a:cs typeface="Times New Roman" panose="02020603050405020304" pitchFamily="18" charset="0"/>
            </a:endParaRPr>
          </a:p>
        </p:txBody>
      </p:sp>
      <p:pic>
        <p:nvPicPr>
          <p:cNvPr id="18" name="Рисунок 17">
            <a:extLst>
              <a:ext uri="{FF2B5EF4-FFF2-40B4-BE49-F238E27FC236}">
                <a16:creationId xmlns:a16="http://schemas.microsoft.com/office/drawing/2014/main" id="{CEB1F44B-EF41-BDA7-74C0-440F18208CFB}"/>
              </a:ext>
            </a:extLst>
          </p:cNvPr>
          <p:cNvPicPr>
            <a:picLocks noChangeAspect="1"/>
          </p:cNvPicPr>
          <p:nvPr/>
        </p:nvPicPr>
        <p:blipFill>
          <a:blip r:embed="rId3"/>
          <a:stretch>
            <a:fillRect/>
          </a:stretch>
        </p:blipFill>
        <p:spPr>
          <a:xfrm>
            <a:off x="3195637" y="4574484"/>
            <a:ext cx="5800725" cy="2266950"/>
          </a:xfrm>
          <a:prstGeom prst="rect">
            <a:avLst/>
          </a:prstGeom>
        </p:spPr>
      </p:pic>
    </p:spTree>
    <p:extLst>
      <p:ext uri="{BB962C8B-B14F-4D97-AF65-F5344CB8AC3E}">
        <p14:creationId xmlns:p14="http://schemas.microsoft.com/office/powerpoint/2010/main" val="39464023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5E788B-3592-7F11-E377-8FD7BAD1D16E}"/>
              </a:ext>
            </a:extLst>
          </p:cNvPr>
          <p:cNvSpPr>
            <a:spLocks noGrp="1"/>
          </p:cNvSpPr>
          <p:nvPr>
            <p:ph type="title"/>
          </p:nvPr>
        </p:nvSpPr>
        <p:spPr>
          <a:xfrm>
            <a:off x="0" y="1"/>
            <a:ext cx="12192000" cy="599767"/>
          </a:xfrm>
        </p:spPr>
        <p:txBody>
          <a:bodyPr>
            <a:normAutofit fontScale="90000"/>
          </a:bodyPr>
          <a:lstStyle/>
          <a:p>
            <a:pPr algn="ctr"/>
            <a:r>
              <a:rPr lang="uk-UA" b="0" i="0" dirty="0">
                <a:solidFill>
                  <a:srgbClr val="252525"/>
                </a:solidFill>
                <a:effectLst/>
                <a:latin typeface="Times New Roman" panose="02020603050405020304" pitchFamily="18" charset="0"/>
                <a:cs typeface="Times New Roman" panose="02020603050405020304" pitchFamily="18" charset="0"/>
              </a:rPr>
              <a:t>Оператори фільтрації. </a:t>
            </a:r>
            <a:r>
              <a:rPr lang="uk-UA" dirty="0">
                <a:solidFill>
                  <a:srgbClr val="252525"/>
                </a:solidFill>
                <a:latin typeface="Times New Roman" panose="02020603050405020304" pitchFamily="18" charset="0"/>
                <a:cs typeface="Times New Roman" panose="02020603050405020304" pitchFamily="18" charset="0"/>
              </a:rPr>
              <a:t>Оператор </a:t>
            </a:r>
            <a:r>
              <a:rPr lang="en-US" b="0" i="0" dirty="0">
                <a:solidFill>
                  <a:srgbClr val="252525"/>
                </a:solidFill>
                <a:effectLst/>
                <a:latin typeface="Times New Roman" panose="02020603050405020304" pitchFamily="18" charset="0"/>
                <a:cs typeface="Times New Roman" panose="02020603050405020304" pitchFamily="18" charset="0"/>
              </a:rPr>
              <a:t>IN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84BF6E-C674-629B-9C29-40193015EB9B}"/>
              </a:ext>
            </a:extLst>
          </p:cNvPr>
          <p:cNvSpPr txBox="1"/>
          <p:nvPr/>
        </p:nvSpPr>
        <p:spPr>
          <a:xfrm>
            <a:off x="334298" y="628209"/>
            <a:ext cx="9881418"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IN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набір</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повинні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15E757E-42F5-254D-0E68-A72AEDE5D641}"/>
              </a:ext>
            </a:extLst>
          </p:cNvPr>
          <p:cNvSpPr txBox="1"/>
          <p:nvPr/>
        </p:nvSpPr>
        <p:spPr>
          <a:xfrm>
            <a:off x="334298" y="1199535"/>
            <a:ext cx="6096000" cy="369332"/>
          </a:xfrm>
          <a:prstGeom prst="rect">
            <a:avLst/>
          </a:prstGeom>
          <a:noFill/>
        </p:spPr>
        <p:txBody>
          <a:bodyPr wrap="square">
            <a:spAutoFit/>
          </a:bodyPr>
          <a:lstStyle/>
          <a:p>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en-US" b="0" i="0" dirty="0" err="1">
                <a:solidFill>
                  <a:srgbClr val="252525"/>
                </a:solidFill>
                <a:effectLst/>
                <a:highlight>
                  <a:srgbClr val="C0C0C0"/>
                </a:highlight>
                <a:latin typeface="Courier New" panose="02070309020205020404" pitchFamily="49" charset="0"/>
                <a:cs typeface="Courier New" panose="02070309020205020404" pitchFamily="49" charset="0"/>
              </a:rPr>
              <a:t>вираз</a:t>
            </a:r>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 [NOT] IN (</a:t>
            </a:r>
            <a:r>
              <a:rPr lang="en-US" b="0" i="0" dirty="0" err="1">
                <a:solidFill>
                  <a:srgbClr val="252525"/>
                </a:solidFill>
                <a:effectLst/>
                <a:highlight>
                  <a:srgbClr val="C0C0C0"/>
                </a:highlight>
                <a:latin typeface="Courier New" panose="02070309020205020404" pitchFamily="49" charset="0"/>
                <a:cs typeface="Courier New" panose="02070309020205020404" pitchFamily="49" charset="0"/>
              </a:rPr>
              <a:t>вираз</a:t>
            </a:r>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a:t>
            </a:r>
            <a:endParaRPr lang="uk-UA" dirty="0">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5384B9B-AE7D-A056-1784-2BA7FAA50816}"/>
              </a:ext>
            </a:extLst>
          </p:cNvPr>
          <p:cNvSpPr txBox="1"/>
          <p:nvPr/>
        </p:nvSpPr>
        <p:spPr>
          <a:xfrm>
            <a:off x="334298" y="1645414"/>
            <a:ext cx="11474244"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Вираз у дужках після IN визначає набір значень. Цей набір може обчислюватися </a:t>
            </a:r>
            <a:r>
              <a:rPr lang="uk-UA" sz="2400" dirty="0" err="1">
                <a:latin typeface="Times New Roman" panose="02020603050405020304" pitchFamily="18" charset="0"/>
                <a:cs typeface="Times New Roman" panose="02020603050405020304" pitchFamily="18" charset="0"/>
              </a:rPr>
              <a:t>динамічно</a:t>
            </a:r>
            <a:r>
              <a:rPr lang="uk-UA" sz="2400" dirty="0">
                <a:latin typeface="Times New Roman" panose="02020603050405020304" pitchFamily="18" charset="0"/>
                <a:cs typeface="Times New Roman" panose="02020603050405020304" pitchFamily="18" charset="0"/>
              </a:rPr>
              <a:t> на підставі, наприклад, ще одного запиту або це можуть бути константні значення. </a:t>
            </a:r>
          </a:p>
          <a:p>
            <a:r>
              <a:rPr lang="uk-UA" sz="2400" dirty="0">
                <a:latin typeface="Times New Roman" panose="02020603050405020304" pitchFamily="18" charset="0"/>
                <a:cs typeface="Times New Roman" panose="02020603050405020304" pitchFamily="18" charset="0"/>
              </a:rPr>
              <a:t>Наприклад, виберемо товари, у яких виробник або </a:t>
            </a:r>
            <a:r>
              <a:rPr lang="uk-UA" sz="2400" dirty="0" err="1">
                <a:latin typeface="Times New Roman" panose="02020603050405020304" pitchFamily="18" charset="0"/>
                <a:cs typeface="Times New Roman" panose="02020603050405020304" pitchFamily="18" charset="0"/>
              </a:rPr>
              <a:t>Samsung</a:t>
            </a:r>
            <a:r>
              <a:rPr lang="uk-UA" sz="2400" dirty="0">
                <a:latin typeface="Times New Roman" panose="02020603050405020304" pitchFamily="18" charset="0"/>
                <a:cs typeface="Times New Roman" panose="02020603050405020304" pitchFamily="18" charset="0"/>
              </a:rPr>
              <a:t>, або </a:t>
            </a:r>
            <a:r>
              <a:rPr lang="uk-UA" sz="2400" dirty="0" err="1">
                <a:latin typeface="Times New Roman" panose="02020603050405020304" pitchFamily="18" charset="0"/>
                <a:cs typeface="Times New Roman" panose="02020603050405020304" pitchFamily="18" charset="0"/>
              </a:rPr>
              <a:t>Xiaomi</a:t>
            </a:r>
            <a:r>
              <a:rPr lang="uk-UA" sz="2400" dirty="0">
                <a:latin typeface="Times New Roman" panose="02020603050405020304" pitchFamily="18" charset="0"/>
                <a:cs typeface="Times New Roman" panose="02020603050405020304" pitchFamily="18" charset="0"/>
              </a:rPr>
              <a:t>, або </a:t>
            </a:r>
            <a:r>
              <a:rPr lang="uk-UA" sz="2400" dirty="0" err="1">
                <a:latin typeface="Times New Roman" panose="02020603050405020304" pitchFamily="18" charset="0"/>
                <a:cs typeface="Times New Roman" panose="02020603050405020304" pitchFamily="18" charset="0"/>
              </a:rPr>
              <a:t>Huawei</a:t>
            </a:r>
            <a:r>
              <a:rPr lang="uk-UA" sz="2400" dirty="0">
                <a:latin typeface="Times New Roman" panose="02020603050405020304" pitchFamily="18" charset="0"/>
                <a:cs typeface="Times New Roman" panose="02020603050405020304" pitchFamily="18" charset="0"/>
              </a:rPr>
              <a:t>:</a:t>
            </a:r>
          </a:p>
        </p:txBody>
      </p:sp>
      <p:sp>
        <p:nvSpPr>
          <p:cNvPr id="10" name="Rectangle 2">
            <a:extLst>
              <a:ext uri="{FF2B5EF4-FFF2-40B4-BE49-F238E27FC236}">
                <a16:creationId xmlns:a16="http://schemas.microsoft.com/office/drawing/2014/main" id="{292267DB-04DC-C8A6-DC8C-118B84328EDD}"/>
              </a:ext>
            </a:extLst>
          </p:cNvPr>
          <p:cNvSpPr>
            <a:spLocks noChangeArrowheads="1"/>
          </p:cNvSpPr>
          <p:nvPr/>
        </p:nvSpPr>
        <p:spPr bwMode="auto">
          <a:xfrm>
            <a:off x="334298" y="3311286"/>
            <a:ext cx="629499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Manufacturer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('Samsung', 'HTC', 'Huawei');</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841BA23A-B9AE-121B-B87E-1AA63FD638E5}"/>
              </a:ext>
            </a:extLst>
          </p:cNvPr>
          <p:cNvPicPr>
            <a:picLocks noChangeAspect="1"/>
          </p:cNvPicPr>
          <p:nvPr/>
        </p:nvPicPr>
        <p:blipFill>
          <a:blip r:embed="rId2"/>
          <a:stretch>
            <a:fillRect/>
          </a:stretch>
        </p:blipFill>
        <p:spPr>
          <a:xfrm>
            <a:off x="3280595" y="3979098"/>
            <a:ext cx="5581650" cy="2466975"/>
          </a:xfrm>
          <a:prstGeom prst="rect">
            <a:avLst/>
          </a:prstGeom>
        </p:spPr>
      </p:pic>
    </p:spTree>
    <p:extLst>
      <p:ext uri="{BB962C8B-B14F-4D97-AF65-F5344CB8AC3E}">
        <p14:creationId xmlns:p14="http://schemas.microsoft.com/office/powerpoint/2010/main" val="39734232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D94EE6F-5B0B-08C8-C35D-A7A69238BC27}"/>
              </a:ext>
            </a:extLst>
          </p:cNvPr>
          <p:cNvSpPr txBox="1">
            <a:spLocks/>
          </p:cNvSpPr>
          <p:nvPr/>
        </p:nvSpPr>
        <p:spPr>
          <a:xfrm>
            <a:off x="0" y="1"/>
            <a:ext cx="12192000" cy="59976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Оператори фільтрації. Оператор </a:t>
            </a:r>
            <a:r>
              <a:rPr lang="en-US" dirty="0">
                <a:solidFill>
                  <a:srgbClr val="252525"/>
                </a:solidFill>
                <a:latin typeface="Times New Roman" panose="02020603050405020304" pitchFamily="18" charset="0"/>
                <a:cs typeface="Times New Roman" panose="02020603050405020304" pitchFamily="18" charset="0"/>
              </a:rPr>
              <a:t>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8EB0AF-5D95-DA66-1A74-53E0F1EA79EC}"/>
              </a:ext>
            </a:extLst>
          </p:cNvPr>
          <p:cNvSpPr txBox="1"/>
          <p:nvPr/>
        </p:nvSpPr>
        <p:spPr>
          <a:xfrm>
            <a:off x="324465" y="743635"/>
            <a:ext cx="11454580"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NOT,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навпаки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дозволяє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88EF117-EE94-F400-B17D-49C39671E2C0}"/>
              </a:ext>
            </a:extLst>
          </p:cNvPr>
          <p:cNvSpPr>
            <a:spLocks noChangeArrowheads="1"/>
          </p:cNvSpPr>
          <p:nvPr/>
        </p:nvSpPr>
        <p:spPr bwMode="auto">
          <a:xfrm>
            <a:off x="324465" y="1718499"/>
            <a:ext cx="678871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'HTC',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Huawei</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F960E06B-AFA0-A5D2-BFB5-11F011BF3EB5}"/>
              </a:ext>
            </a:extLst>
          </p:cNvPr>
          <p:cNvPicPr>
            <a:picLocks noChangeAspect="1"/>
          </p:cNvPicPr>
          <p:nvPr/>
        </p:nvPicPr>
        <p:blipFill>
          <a:blip r:embed="rId2"/>
          <a:stretch>
            <a:fillRect/>
          </a:stretch>
        </p:blipFill>
        <p:spPr>
          <a:xfrm>
            <a:off x="2962275" y="2281237"/>
            <a:ext cx="6267450" cy="2295525"/>
          </a:xfrm>
          <a:prstGeom prst="rect">
            <a:avLst/>
          </a:prstGeom>
        </p:spPr>
      </p:pic>
    </p:spTree>
    <p:extLst>
      <p:ext uri="{BB962C8B-B14F-4D97-AF65-F5344CB8AC3E}">
        <p14:creationId xmlns:p14="http://schemas.microsoft.com/office/powerpoint/2010/main" val="37018551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2AB051-E462-DEC4-3543-FF937193915B}"/>
              </a:ext>
            </a:extLst>
          </p:cNvPr>
          <p:cNvSpPr>
            <a:spLocks noGrp="1"/>
          </p:cNvSpPr>
          <p:nvPr>
            <p:ph type="title"/>
          </p:nvPr>
        </p:nvSpPr>
        <p:spPr>
          <a:xfrm>
            <a:off x="0" y="1"/>
            <a:ext cx="12192000" cy="589934"/>
          </a:xfrm>
        </p:spPr>
        <p:txBody>
          <a:bodyPr>
            <a:normAutofit fontScale="90000"/>
          </a:bodyPr>
          <a:lstStyle/>
          <a:p>
            <a:pPr algn="ctr"/>
            <a:r>
              <a:rPr lang="uk-UA" dirty="0">
                <a:solidFill>
                  <a:srgbClr val="252525"/>
                </a:solidFill>
                <a:latin typeface="Times New Roman" panose="02020603050405020304" pitchFamily="18" charset="0"/>
                <a:cs typeface="Times New Roman" panose="02020603050405020304" pitchFamily="18" charset="0"/>
              </a:rPr>
              <a:t>Оператори фільтрації. </a:t>
            </a:r>
            <a:r>
              <a:rPr lang="uk-UA" i="0" dirty="0">
                <a:solidFill>
                  <a:srgbClr val="000000"/>
                </a:solidFill>
                <a:effectLst/>
                <a:latin typeface="Times New Roman" panose="02020603050405020304" pitchFamily="18" charset="0"/>
                <a:cs typeface="Times New Roman" panose="02020603050405020304" pitchFamily="18" charset="0"/>
              </a:rPr>
              <a:t>Оператор </a:t>
            </a:r>
            <a:r>
              <a:rPr lang="en-US" i="0" dirty="0">
                <a:solidFill>
                  <a:srgbClr val="000000"/>
                </a:solidFill>
                <a:effectLst/>
                <a:latin typeface="Times New Roman" panose="02020603050405020304" pitchFamily="18" charset="0"/>
                <a:cs typeface="Times New Roman" panose="02020603050405020304" pitchFamily="18" charset="0"/>
              </a:rPr>
              <a:t>BETWEEN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FD38103-8B83-0BD3-CD49-566965519399}"/>
              </a:ext>
            </a:extLst>
          </p:cNvPr>
          <p:cNvSpPr txBox="1"/>
          <p:nvPr/>
        </p:nvSpPr>
        <p:spPr>
          <a:xfrm>
            <a:off x="265471" y="589935"/>
            <a:ext cx="11503742"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BETWEEN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діапазон</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початкового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кінцевого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відповідати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BB7B09C-9F31-EBC0-7DC5-7142FBFB6A3D}"/>
              </a:ext>
            </a:extLst>
          </p:cNvPr>
          <p:cNvSpPr txBox="1"/>
          <p:nvPr/>
        </p:nvSpPr>
        <p:spPr>
          <a:xfrm>
            <a:off x="265470" y="1420932"/>
            <a:ext cx="10028903" cy="338554"/>
          </a:xfrm>
          <a:prstGeom prst="rect">
            <a:avLst/>
          </a:prstGeom>
          <a:noFill/>
        </p:spPr>
        <p:txBody>
          <a:bodyPr wrap="square">
            <a:spAutoFit/>
          </a:bodyPr>
          <a:lstStyle/>
          <a:p>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вираз [</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NOT] BETWEEN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початкове значення </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AND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кінцеве значення</a:t>
            </a:r>
            <a:endParaRPr lang="uk-UA" sz="1600" dirty="0">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94C1EDA-BD9B-91DD-396B-4A5BE64FD7EC}"/>
              </a:ext>
            </a:extLst>
          </p:cNvPr>
          <p:cNvSpPr txBox="1"/>
          <p:nvPr/>
        </p:nvSpPr>
        <p:spPr>
          <a:xfrm>
            <a:off x="265469" y="1759486"/>
            <a:ext cx="1150374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20 000 до 50 000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початкове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кінцеве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включаються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діапазону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B389B1A7-9842-7D46-FA8C-5EC6F4391D05}"/>
              </a:ext>
            </a:extLst>
          </p:cNvPr>
          <p:cNvSpPr>
            <a:spLocks noChangeArrowheads="1"/>
          </p:cNvSpPr>
          <p:nvPr/>
        </p:nvSpPr>
        <p:spPr bwMode="auto">
          <a:xfrm>
            <a:off x="265469" y="2682815"/>
            <a:ext cx="44435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BETWEEN</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20000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50000;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9206DF56-E7DB-D438-49D8-284C8A1DAB9D}"/>
              </a:ext>
            </a:extLst>
          </p:cNvPr>
          <p:cNvPicPr>
            <a:picLocks noChangeAspect="1"/>
          </p:cNvPicPr>
          <p:nvPr/>
        </p:nvPicPr>
        <p:blipFill>
          <a:blip r:embed="rId2"/>
          <a:stretch>
            <a:fillRect/>
          </a:stretch>
        </p:blipFill>
        <p:spPr>
          <a:xfrm>
            <a:off x="265469" y="3629126"/>
            <a:ext cx="4514850" cy="2257425"/>
          </a:xfrm>
          <a:prstGeom prst="rect">
            <a:avLst/>
          </a:prstGeom>
        </p:spPr>
      </p:pic>
      <p:sp>
        <p:nvSpPr>
          <p:cNvPr id="14" name="TextBox 13">
            <a:extLst>
              <a:ext uri="{FF2B5EF4-FFF2-40B4-BE49-F238E27FC236}">
                <a16:creationId xmlns:a16="http://schemas.microsoft.com/office/drawing/2014/main" id="{3E275134-0443-D4B2-81FF-AAAAD59B0189}"/>
              </a:ext>
            </a:extLst>
          </p:cNvPr>
          <p:cNvSpPr txBox="1"/>
          <p:nvPr/>
        </p:nvSpPr>
        <p:spPr>
          <a:xfrm>
            <a:off x="5356739" y="2692086"/>
            <a:ext cx="6412472"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треба,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навпаки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потрапляють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цей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діапазон</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NOT:</a:t>
            </a:r>
            <a:endParaRPr lang="uk-UA" sz="2400" dirty="0">
              <a:latin typeface="Times New Roman" panose="02020603050405020304" pitchFamily="18" charset="0"/>
              <a:cs typeface="Times New Roman" panose="02020603050405020304" pitchFamily="18" charset="0"/>
            </a:endParaRPr>
          </a:p>
        </p:txBody>
      </p:sp>
      <p:sp>
        <p:nvSpPr>
          <p:cNvPr id="15" name="Rectangle 3">
            <a:extLst>
              <a:ext uri="{FF2B5EF4-FFF2-40B4-BE49-F238E27FC236}">
                <a16:creationId xmlns:a16="http://schemas.microsoft.com/office/drawing/2014/main" id="{53292345-ED8F-A011-EA58-B56F05BC69DB}"/>
              </a:ext>
            </a:extLst>
          </p:cNvPr>
          <p:cNvSpPr>
            <a:spLocks noChangeArrowheads="1"/>
          </p:cNvSpPr>
          <p:nvPr/>
        </p:nvSpPr>
        <p:spPr bwMode="auto">
          <a:xfrm>
            <a:off x="5406550" y="3870280"/>
            <a:ext cx="49372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BETWEEN</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20000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50000;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2B2B5A25-F3AE-9CEA-67C7-7DD3ABFBBBEE}"/>
              </a:ext>
            </a:extLst>
          </p:cNvPr>
          <p:cNvSpPr txBox="1"/>
          <p:nvPr/>
        </p:nvSpPr>
        <p:spPr>
          <a:xfrm>
            <a:off x="5279921" y="4564479"/>
            <a:ext cx="6489290"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Також можна використовувати складніші висловлювання. Наприклад, отримаємо товари за сукупною вартістю (ціна * кількість):</a:t>
            </a:r>
          </a:p>
        </p:txBody>
      </p:sp>
      <p:sp>
        <p:nvSpPr>
          <p:cNvPr id="18" name="Rectangle 4">
            <a:extLst>
              <a:ext uri="{FF2B5EF4-FFF2-40B4-BE49-F238E27FC236}">
                <a16:creationId xmlns:a16="http://schemas.microsoft.com/office/drawing/2014/main" id="{3A8A1D40-B14B-4235-7F7B-5D5D7337CCA5}"/>
              </a:ext>
            </a:extLst>
          </p:cNvPr>
          <p:cNvSpPr>
            <a:spLocks noChangeArrowheads="1"/>
          </p:cNvSpPr>
          <p:nvPr/>
        </p:nvSpPr>
        <p:spPr bwMode="auto">
          <a:xfrm>
            <a:off x="5356739" y="5780041"/>
            <a:ext cx="64184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 ProductCount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BETWEEN</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90000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150000;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50017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43AFB7-4C96-4124-3862-030569A3CBBE}"/>
              </a:ext>
            </a:extLst>
          </p:cNvPr>
          <p:cNvSpPr>
            <a:spLocks noGrp="1"/>
          </p:cNvSpPr>
          <p:nvPr>
            <p:ph type="title"/>
          </p:nvPr>
        </p:nvSpPr>
        <p:spPr>
          <a:xfrm>
            <a:off x="0" y="1"/>
            <a:ext cx="12192000" cy="481780"/>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Оператори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LIKE </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REGEXP</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A59E8D-000A-79DD-CB14-F25CF8D8D256}"/>
              </a:ext>
            </a:extLst>
          </p:cNvPr>
          <p:cNvSpPr txBox="1"/>
          <p:nvPr/>
        </p:nvSpPr>
        <p:spPr>
          <a:xfrm>
            <a:off x="285135" y="782965"/>
            <a:ext cx="10028904"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LIKE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приймає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шаблон рядка,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відповідати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DAD086C-5FD9-D91B-C125-B683BF58932B}"/>
              </a:ext>
            </a:extLst>
          </p:cNvPr>
          <p:cNvSpPr txBox="1"/>
          <p:nvPr/>
        </p:nvSpPr>
        <p:spPr>
          <a:xfrm>
            <a:off x="285135" y="1361148"/>
            <a:ext cx="6096000" cy="369332"/>
          </a:xfrm>
          <a:prstGeom prst="rect">
            <a:avLst/>
          </a:prstGeom>
          <a:noFill/>
        </p:spPr>
        <p:txBody>
          <a:bodyPr wrap="square">
            <a:spAutoFit/>
          </a:bodyPr>
          <a:lstStyle/>
          <a:p>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uk-UA" b="0" i="0" dirty="0">
                <a:solidFill>
                  <a:srgbClr val="252525"/>
                </a:solidFill>
                <a:effectLst/>
                <a:highlight>
                  <a:srgbClr val="C0C0C0"/>
                </a:highlight>
                <a:latin typeface="Courier New" panose="02070309020205020404" pitchFamily="49" charset="0"/>
                <a:cs typeface="Courier New" panose="02070309020205020404" pitchFamily="49" charset="0"/>
              </a:rPr>
              <a:t>вираз [</a:t>
            </a:r>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NOT] LIKE </a:t>
            </a:r>
            <a:r>
              <a:rPr lang="uk-UA" b="0" i="0" dirty="0" err="1">
                <a:solidFill>
                  <a:srgbClr val="252525"/>
                </a:solidFill>
                <a:effectLst/>
                <a:highlight>
                  <a:srgbClr val="C0C0C0"/>
                </a:highlight>
                <a:latin typeface="Courier New" panose="02070309020205020404" pitchFamily="49" charset="0"/>
                <a:cs typeface="Courier New" panose="02070309020205020404" pitchFamily="49" charset="0"/>
              </a:rPr>
              <a:t>шаблон_рядка</a:t>
            </a:r>
            <a:endParaRPr lang="uk-UA" dirty="0">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4FC3A0EE-AB0A-4161-FAF3-F131482FDE59}"/>
              </a:ext>
            </a:extLst>
          </p:cNvPr>
          <p:cNvSpPr txBox="1"/>
          <p:nvPr/>
        </p:nvSpPr>
        <p:spPr>
          <a:xfrm>
            <a:off x="285134" y="1911757"/>
            <a:ext cx="11533239" cy="378565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Для визначення шаблону можуть застосовуватися ряд спеціальних символів підстановки:</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 відповідає будь-якій </a:t>
            </a:r>
            <a:r>
              <a:rPr lang="uk-UA" sz="2400" dirty="0" err="1">
                <a:latin typeface="Times New Roman" panose="02020603050405020304" pitchFamily="18" charset="0"/>
                <a:cs typeface="Times New Roman" panose="02020603050405020304" pitchFamily="18" charset="0"/>
              </a:rPr>
              <a:t>підстрічці</a:t>
            </a:r>
            <a:r>
              <a:rPr lang="uk-UA" sz="2400" dirty="0">
                <a:latin typeface="Times New Roman" panose="02020603050405020304" pitchFamily="18" charset="0"/>
                <a:cs typeface="Times New Roman" panose="02020603050405020304" pitchFamily="18" charset="0"/>
              </a:rPr>
              <a:t>, яка може містити будь-яку кількість символів, при цьому </a:t>
            </a:r>
            <a:r>
              <a:rPr lang="uk-UA" sz="2400" dirty="0" err="1">
                <a:latin typeface="Times New Roman" panose="02020603050405020304" pitchFamily="18" charset="0"/>
                <a:cs typeface="Times New Roman" panose="02020603050405020304" pitchFamily="18" charset="0"/>
              </a:rPr>
              <a:t>підстрічка</a:t>
            </a:r>
            <a:r>
              <a:rPr lang="uk-UA" sz="2400" dirty="0">
                <a:latin typeface="Times New Roman" panose="02020603050405020304" pitchFamily="18" charset="0"/>
                <a:cs typeface="Times New Roman" panose="02020603050405020304" pitchFamily="18" charset="0"/>
              </a:rPr>
              <a:t> може і не містити жодного символу. Наприклад, вираз WHERE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LIKE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відповідає таким значенням як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Ace</a:t>
            </a:r>
            <a:r>
              <a:rPr lang="uk-UA" sz="2400" dirty="0">
                <a:latin typeface="Times New Roman" panose="02020603050405020304" pitchFamily="18" charset="0"/>
                <a:cs typeface="Times New Roman" panose="02020603050405020304" pitchFamily="18" charset="0"/>
              </a:rPr>
              <a:t> 2" або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S7".</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_: відповідає будь-якому одиночному символу. Наприклад, вираз WHERE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LIKE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S_' відповідає таким значенням як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S7" або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S8".</a:t>
            </a:r>
          </a:p>
        </p:txBody>
      </p:sp>
    </p:spTree>
    <p:extLst>
      <p:ext uri="{BB962C8B-B14F-4D97-AF65-F5344CB8AC3E}">
        <p14:creationId xmlns:p14="http://schemas.microsoft.com/office/powerpoint/2010/main" val="32910529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425B7C0-88F6-806B-9774-C8F5D36C2EA5}"/>
              </a:ext>
            </a:extLst>
          </p:cNvPr>
          <p:cNvSpPr txBox="1">
            <a:spLocks/>
          </p:cNvSpPr>
          <p:nvPr/>
        </p:nvSpPr>
        <p:spPr>
          <a:xfrm>
            <a:off x="0" y="1"/>
            <a:ext cx="12192000" cy="48178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Оператори </a:t>
            </a:r>
            <a:r>
              <a:rPr lang="en-US" dirty="0">
                <a:solidFill>
                  <a:srgbClr val="252525"/>
                </a:solidFill>
                <a:highlight>
                  <a:srgbClr val="FFFFFF"/>
                </a:highlight>
                <a:latin typeface="Times New Roman" panose="02020603050405020304" pitchFamily="18" charset="0"/>
                <a:cs typeface="Times New Roman" panose="02020603050405020304" pitchFamily="18" charset="0"/>
              </a:rPr>
              <a:t>LIKE </a:t>
            </a:r>
            <a:r>
              <a:rPr lang="uk-UA" dirty="0">
                <a:solidFill>
                  <a:srgbClr val="252525"/>
                </a:solidFill>
                <a:highlight>
                  <a:srgbClr val="FFFFFF"/>
                </a:highlight>
                <a:latin typeface="Times New Roman" panose="02020603050405020304" pitchFamily="18" charset="0"/>
                <a:cs typeface="Times New Roman" panose="02020603050405020304" pitchFamily="18" charset="0"/>
              </a:rPr>
              <a:t>та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REGEXP</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A320AD0-B505-F2AE-8BD1-E19D8AA6CF1F}"/>
              </a:ext>
            </a:extLst>
          </p:cNvPr>
          <p:cNvSpPr txBox="1"/>
          <p:nvPr/>
        </p:nvSpPr>
        <p:spPr>
          <a:xfrm>
            <a:off x="550607" y="646160"/>
            <a:ext cx="6096000" cy="461665"/>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Застосуємо оператор LIKE:</a:t>
            </a:r>
          </a:p>
        </p:txBody>
      </p:sp>
      <p:sp>
        <p:nvSpPr>
          <p:cNvPr id="7" name="Rectangle 2">
            <a:extLst>
              <a:ext uri="{FF2B5EF4-FFF2-40B4-BE49-F238E27FC236}">
                <a16:creationId xmlns:a16="http://schemas.microsoft.com/office/drawing/2014/main" id="{1C49D41C-CB17-DA4A-6EA7-D316D4D95BBF}"/>
              </a:ext>
            </a:extLst>
          </p:cNvPr>
          <p:cNvSpPr>
            <a:spLocks noChangeArrowheads="1"/>
          </p:cNvSpPr>
          <p:nvPr/>
        </p:nvSpPr>
        <p:spPr bwMode="auto">
          <a:xfrm>
            <a:off x="639097" y="1137322"/>
            <a:ext cx="40732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ProductName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LIKE</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'iPhone%';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458224F2-3286-3182-1B95-2A811D4EFD9F}"/>
              </a:ext>
            </a:extLst>
          </p:cNvPr>
          <p:cNvPicPr>
            <a:picLocks noChangeAspect="1"/>
          </p:cNvPicPr>
          <p:nvPr/>
        </p:nvPicPr>
        <p:blipFill>
          <a:blip r:embed="rId2"/>
          <a:stretch>
            <a:fillRect/>
          </a:stretch>
        </p:blipFill>
        <p:spPr>
          <a:xfrm>
            <a:off x="5946058" y="481781"/>
            <a:ext cx="4724400" cy="2324100"/>
          </a:xfrm>
          <a:prstGeom prst="rect">
            <a:avLst/>
          </a:prstGeom>
        </p:spPr>
      </p:pic>
      <p:sp>
        <p:nvSpPr>
          <p:cNvPr id="13" name="TextBox 12">
            <a:extLst>
              <a:ext uri="{FF2B5EF4-FFF2-40B4-BE49-F238E27FC236}">
                <a16:creationId xmlns:a16="http://schemas.microsoft.com/office/drawing/2014/main" id="{F4CB36EB-3A14-5893-B674-2D30872ABA84}"/>
              </a:ext>
            </a:extLst>
          </p:cNvPr>
          <p:cNvSpPr txBox="1"/>
          <p:nvPr/>
        </p:nvSpPr>
        <p:spPr>
          <a:xfrm>
            <a:off x="550607" y="2970260"/>
            <a:ext cx="11100619"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REGEXP дозволяє встановити регулярний вираз, якому має відповідати значення стовпця. У цьому плані REGEXP представляє більш витончений та комплексний спосіб фільтрації, ніж оператор LIKE. REGEXP має схожий синтаксис:</a:t>
            </a:r>
          </a:p>
        </p:txBody>
      </p:sp>
      <p:sp>
        <p:nvSpPr>
          <p:cNvPr id="15" name="TextBox 14">
            <a:extLst>
              <a:ext uri="{FF2B5EF4-FFF2-40B4-BE49-F238E27FC236}">
                <a16:creationId xmlns:a16="http://schemas.microsoft.com/office/drawing/2014/main" id="{C18FFA04-BBBD-7849-A6C5-E45FD1DE0F91}"/>
              </a:ext>
            </a:extLst>
          </p:cNvPr>
          <p:cNvSpPr txBox="1"/>
          <p:nvPr/>
        </p:nvSpPr>
        <p:spPr>
          <a:xfrm>
            <a:off x="550607" y="4298984"/>
            <a:ext cx="6096000" cy="338554"/>
          </a:xfrm>
          <a:prstGeom prst="rect">
            <a:avLst/>
          </a:prstGeom>
          <a:noFill/>
        </p:spPr>
        <p:txBody>
          <a:bodyPr wrap="square">
            <a:spAutoFit/>
          </a:bodyPr>
          <a:lstStyle/>
          <a:p>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вираз [</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NOT] REGEXP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регулярний вираз</a:t>
            </a:r>
            <a:endParaRPr lang="uk-UA" sz="1600"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9781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4C3F9A5-6ADE-BC68-C918-4B0192EA1F7A}"/>
              </a:ext>
            </a:extLst>
          </p:cNvPr>
          <p:cNvSpPr txBox="1">
            <a:spLocks/>
          </p:cNvSpPr>
          <p:nvPr/>
        </p:nvSpPr>
        <p:spPr>
          <a:xfrm>
            <a:off x="0" y="1"/>
            <a:ext cx="12192000" cy="48178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Оператори </a:t>
            </a:r>
            <a:r>
              <a:rPr lang="en-US" dirty="0">
                <a:solidFill>
                  <a:srgbClr val="252525"/>
                </a:solidFill>
                <a:highlight>
                  <a:srgbClr val="FFFFFF"/>
                </a:highlight>
                <a:latin typeface="Times New Roman" panose="02020603050405020304" pitchFamily="18" charset="0"/>
                <a:cs typeface="Times New Roman" panose="02020603050405020304" pitchFamily="18" charset="0"/>
              </a:rPr>
              <a:t>LIKE </a:t>
            </a:r>
            <a:r>
              <a:rPr lang="uk-UA" dirty="0">
                <a:solidFill>
                  <a:srgbClr val="252525"/>
                </a:solidFill>
                <a:highlight>
                  <a:srgbClr val="FFFFFF"/>
                </a:highlight>
                <a:latin typeface="Times New Roman" panose="02020603050405020304" pitchFamily="18" charset="0"/>
                <a:cs typeface="Times New Roman" panose="02020603050405020304" pitchFamily="18" charset="0"/>
              </a:rPr>
              <a:t>та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REGEXP</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74507CF-A1A3-9EB1-5D00-7A32C7664FC5}"/>
              </a:ext>
            </a:extLst>
          </p:cNvPr>
          <p:cNvSpPr txBox="1"/>
          <p:nvPr/>
        </p:nvSpPr>
        <p:spPr>
          <a:xfrm>
            <a:off x="452283" y="691588"/>
            <a:ext cx="10019071" cy="378565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Регулярний вираз може приймати такі спеціальні символи:</a:t>
            </a:r>
          </a:p>
          <a:p>
            <a:endParaRPr lang="uk-U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 вказує на початок рядка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 вказує на кінець рядка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 відповідає будь-якому одиночному символу</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[символи]: відповідає будь-якому одиночному символу з дужок</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a:t>
            </a:r>
            <a:r>
              <a:rPr lang="uk-UA" sz="2400" dirty="0" err="1">
                <a:latin typeface="Times New Roman" panose="02020603050405020304" pitchFamily="18" charset="0"/>
                <a:cs typeface="Times New Roman" panose="02020603050405020304" pitchFamily="18" charset="0"/>
              </a:rPr>
              <a:t>початковий_символ-кінцевий_символ</a:t>
            </a:r>
            <a:r>
              <a:rPr lang="uk-UA" sz="2400" dirty="0">
                <a:latin typeface="Times New Roman" panose="02020603050405020304" pitchFamily="18" charset="0"/>
                <a:cs typeface="Times New Roman" panose="02020603050405020304" pitchFamily="18" charset="0"/>
              </a:rPr>
              <a:t>]: відповідає будь-якому одиночному символу з діапазону символів</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 відокремлює два шаблони рядка, і значення має відповідати одному з цих шаблонів</a:t>
            </a:r>
          </a:p>
        </p:txBody>
      </p:sp>
    </p:spTree>
    <p:extLst>
      <p:ext uri="{BB962C8B-B14F-4D97-AF65-F5344CB8AC3E}">
        <p14:creationId xmlns:p14="http://schemas.microsoft.com/office/powerpoint/2010/main" val="370816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97278C4-8033-1424-8370-8084E6B35633}"/>
              </a:ext>
            </a:extLst>
          </p:cNvPr>
          <p:cNvSpPr txBox="1">
            <a:spLocks/>
          </p:cNvSpPr>
          <p:nvPr/>
        </p:nvSpPr>
        <p:spPr>
          <a:xfrm>
            <a:off x="0" y="1"/>
            <a:ext cx="12192000" cy="48178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Оператори </a:t>
            </a:r>
            <a:r>
              <a:rPr lang="en-US" dirty="0">
                <a:solidFill>
                  <a:srgbClr val="252525"/>
                </a:solidFill>
                <a:highlight>
                  <a:srgbClr val="FFFFFF"/>
                </a:highlight>
                <a:latin typeface="Times New Roman" panose="02020603050405020304" pitchFamily="18" charset="0"/>
                <a:cs typeface="Times New Roman" panose="02020603050405020304" pitchFamily="18" charset="0"/>
              </a:rPr>
              <a:t>LIKE </a:t>
            </a:r>
            <a:r>
              <a:rPr lang="uk-UA" dirty="0">
                <a:solidFill>
                  <a:srgbClr val="252525"/>
                </a:solidFill>
                <a:highlight>
                  <a:srgbClr val="FFFFFF"/>
                </a:highlight>
                <a:latin typeface="Times New Roman" panose="02020603050405020304" pitchFamily="18" charset="0"/>
                <a:cs typeface="Times New Roman" panose="02020603050405020304" pitchFamily="18" charset="0"/>
              </a:rPr>
              <a:t>та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REGEXP</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E6F9374-C19D-F63B-16EF-B15E4A71CC70}"/>
              </a:ext>
            </a:extLst>
          </p:cNvPr>
          <p:cNvSpPr txBox="1"/>
          <p:nvPr/>
        </p:nvSpPr>
        <p:spPr>
          <a:xfrm>
            <a:off x="403123" y="717755"/>
            <a:ext cx="11493909" cy="461665"/>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Приклади використання REGEXP:</a:t>
            </a:r>
          </a:p>
        </p:txBody>
      </p:sp>
      <p:sp>
        <p:nvSpPr>
          <p:cNvPr id="8" name="TextBox 7">
            <a:extLst>
              <a:ext uri="{FF2B5EF4-FFF2-40B4-BE49-F238E27FC236}">
                <a16:creationId xmlns:a16="http://schemas.microsoft.com/office/drawing/2014/main" id="{B7AE5F1E-D638-B9DC-C197-081448E96717}"/>
              </a:ext>
            </a:extLst>
          </p:cNvPr>
          <p:cNvSpPr txBox="1"/>
          <p:nvPr/>
        </p:nvSpPr>
        <p:spPr>
          <a:xfrm>
            <a:off x="403122" y="1415394"/>
            <a:ext cx="11493909" cy="2031325"/>
          </a:xfrm>
          <a:prstGeom prst="rect">
            <a:avLst/>
          </a:prstGeom>
          <a:noFill/>
        </p:spPr>
        <p:txBody>
          <a:bodyPr wrap="square">
            <a:spAutoFit/>
          </a:bodyPr>
          <a:lstStyle/>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Phone</a:t>
            </a:r>
            <a:r>
              <a:rPr lang="uk-UA" sz="1800" dirty="0">
                <a:latin typeface="Courier New" panose="02070309020205020404" pitchFamily="49" charset="0"/>
                <a:cs typeface="Courier New" panose="02070309020205020404" pitchFamily="49" charset="0"/>
              </a:rPr>
              <a:t>’: </a:t>
            </a:r>
            <a:r>
              <a:rPr lang="uk-UA" sz="1800" dirty="0">
                <a:latin typeface="Times New Roman" panose="02020603050405020304" pitchFamily="18" charset="0"/>
                <a:cs typeface="Times New Roman" panose="02020603050405020304" pitchFamily="18" charset="0"/>
              </a:rPr>
              <a:t>рядок має містити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наприклад,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X, </a:t>
            </a:r>
            <a:r>
              <a:rPr lang="uk-UA" sz="1800" dirty="0" err="1">
                <a:latin typeface="Times New Roman" panose="02020603050405020304" pitchFamily="18" charset="0"/>
                <a:cs typeface="Times New Roman" panose="02020603050405020304" pitchFamily="18" charset="0"/>
              </a:rPr>
              <a:t>Nokia</a:t>
            </a:r>
            <a:r>
              <a:rPr lang="uk-UA" sz="1800" dirty="0">
                <a:latin typeface="Times New Roman" panose="02020603050405020304" pitchFamily="18" charset="0"/>
                <a:cs typeface="Times New Roman" panose="02020603050405020304" pitchFamily="18" charset="0"/>
              </a:rPr>
              <a:t>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N,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a:t>
            </a:r>
          </a:p>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Phone</a:t>
            </a:r>
            <a:r>
              <a:rPr lang="uk-UA" sz="1800" dirty="0">
                <a:latin typeface="Courier New" panose="02070309020205020404" pitchFamily="49" charset="0"/>
                <a:cs typeface="Courier New" panose="02070309020205020404" pitchFamily="49" charset="0"/>
              </a:rPr>
              <a:t>': </a:t>
            </a:r>
            <a:r>
              <a:rPr lang="uk-UA" sz="1800" dirty="0">
                <a:latin typeface="Times New Roman" panose="02020603050405020304" pitchFamily="18" charset="0"/>
                <a:cs typeface="Times New Roman" panose="02020603050405020304" pitchFamily="18" charset="0"/>
              </a:rPr>
              <a:t>рядок має починатися з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наприклад,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34, </a:t>
            </a:r>
            <a:r>
              <a:rPr lang="uk-UA" sz="1800" dirty="0" err="1">
                <a:latin typeface="Times New Roman" panose="02020603050405020304" pitchFamily="18" charset="0"/>
                <a:cs typeface="Times New Roman" panose="02020603050405020304" pitchFamily="18" charset="0"/>
              </a:rPr>
              <a:t>PhoneX</a:t>
            </a:r>
            <a:r>
              <a:rPr lang="uk-UA" sz="1800" dirty="0">
                <a:latin typeface="Times New Roman" panose="02020603050405020304" pitchFamily="18" charset="0"/>
                <a:cs typeface="Times New Roman" panose="02020603050405020304" pitchFamily="18" charset="0"/>
              </a:rPr>
              <a:t>.</a:t>
            </a:r>
          </a:p>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Phone</a:t>
            </a:r>
            <a:r>
              <a:rPr lang="uk-UA" sz="1800" dirty="0">
                <a:latin typeface="Courier New" panose="02070309020205020404" pitchFamily="49" charset="0"/>
                <a:cs typeface="Courier New" panose="02070309020205020404" pitchFamily="49" charset="0"/>
              </a:rPr>
              <a:t>$': </a:t>
            </a:r>
            <a:r>
              <a:rPr lang="uk-UA" sz="1800" dirty="0">
                <a:latin typeface="Times New Roman" panose="02020603050405020304" pitchFamily="18" charset="0"/>
                <a:cs typeface="Times New Roman" panose="02020603050405020304" pitchFamily="18" charset="0"/>
              </a:rPr>
              <a:t>рядок має закінчуватися на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наприклад,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a:t>
            </a:r>
            <a:r>
              <a:rPr lang="uk-UA" sz="1800" dirty="0" err="1">
                <a:latin typeface="Times New Roman" panose="02020603050405020304" pitchFamily="18" charset="0"/>
                <a:cs typeface="Times New Roman" panose="02020603050405020304" pitchFamily="18" charset="0"/>
              </a:rPr>
              <a:t>Nokia</a:t>
            </a:r>
            <a:r>
              <a:rPr lang="uk-UA" sz="1800" dirty="0">
                <a:latin typeface="Times New Roman" panose="02020603050405020304" pitchFamily="18" charset="0"/>
                <a:cs typeface="Times New Roman" panose="02020603050405020304" pitchFamily="18" charset="0"/>
              </a:rPr>
              <a:t>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a:t>
            </a:r>
          </a:p>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iPhone</a:t>
            </a:r>
            <a:r>
              <a:rPr lang="uk-UA" sz="1800" dirty="0">
                <a:latin typeface="Courier New" panose="02070309020205020404" pitchFamily="49" charset="0"/>
                <a:cs typeface="Courier New" panose="02070309020205020404" pitchFamily="49" charset="0"/>
              </a:rPr>
              <a:t> [78</a:t>
            </a:r>
            <a:r>
              <a:rPr lang="uk-UA" sz="1800" dirty="0">
                <a:latin typeface="Times New Roman" panose="02020603050405020304" pitchFamily="18" charset="0"/>
                <a:cs typeface="Times New Roman" panose="02020603050405020304" pitchFamily="18" charset="0"/>
              </a:rPr>
              <a:t>]': рядок має містити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7,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8.</a:t>
            </a:r>
          </a:p>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iPhone</a:t>
            </a:r>
            <a:r>
              <a:rPr lang="uk-UA" sz="1800" dirty="0">
                <a:latin typeface="Courier New" panose="02070309020205020404" pitchFamily="49" charset="0"/>
                <a:cs typeface="Courier New" panose="02070309020205020404" pitchFamily="49" charset="0"/>
              </a:rPr>
              <a:t> [6-8</a:t>
            </a:r>
            <a:r>
              <a:rPr lang="uk-UA" sz="1800" dirty="0">
                <a:latin typeface="Times New Roman" panose="02020603050405020304" pitchFamily="18" charset="0"/>
                <a:cs typeface="Times New Roman" panose="02020603050405020304" pitchFamily="18" charset="0"/>
              </a:rPr>
              <a:t>]': рядок має містити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6,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7,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8.</a:t>
            </a:r>
          </a:p>
        </p:txBody>
      </p:sp>
      <p:sp>
        <p:nvSpPr>
          <p:cNvPr id="12" name="TextBox 11">
            <a:extLst>
              <a:ext uri="{FF2B5EF4-FFF2-40B4-BE49-F238E27FC236}">
                <a16:creationId xmlns:a16="http://schemas.microsoft.com/office/drawing/2014/main" id="{3138B61B-3AAA-DE0F-A561-6DB28CAD93C3}"/>
              </a:ext>
            </a:extLst>
          </p:cNvPr>
          <p:cNvSpPr txBox="1"/>
          <p:nvPr/>
        </p:nvSpPr>
        <p:spPr>
          <a:xfrm>
            <a:off x="403121" y="3545828"/>
            <a:ext cx="11493909" cy="369332"/>
          </a:xfrm>
          <a:prstGeom prst="rect">
            <a:avLst/>
          </a:prstGeom>
          <a:noFill/>
        </p:spPr>
        <p:txBody>
          <a:bodyPr wrap="square">
            <a:spAutoFit/>
          </a:bodyPr>
          <a:lstStyle/>
          <a:p>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назви</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містять</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"Phone",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"Galaxy":</a:t>
            </a:r>
            <a:endParaRPr lang="uk-UA" sz="1800" dirty="0">
              <a:latin typeface="Times New Roman" panose="02020603050405020304" pitchFamily="18" charset="0"/>
              <a:cs typeface="Times New Roman" panose="02020603050405020304" pitchFamily="18" charset="0"/>
            </a:endParaRPr>
          </a:p>
        </p:txBody>
      </p:sp>
      <p:sp>
        <p:nvSpPr>
          <p:cNvPr id="13" name="Rectangle 2">
            <a:extLst>
              <a:ext uri="{FF2B5EF4-FFF2-40B4-BE49-F238E27FC236}">
                <a16:creationId xmlns:a16="http://schemas.microsoft.com/office/drawing/2014/main" id="{6892F5B2-CC68-B072-A513-DCEF98733875}"/>
              </a:ext>
            </a:extLst>
          </p:cNvPr>
          <p:cNvSpPr>
            <a:spLocks noChangeArrowheads="1"/>
          </p:cNvSpPr>
          <p:nvPr/>
        </p:nvSpPr>
        <p:spPr bwMode="auto">
          <a:xfrm>
            <a:off x="403121" y="3997245"/>
            <a:ext cx="49372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REGEXP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Phone|Galaxy</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5" name="Рисунок 14">
            <a:extLst>
              <a:ext uri="{FF2B5EF4-FFF2-40B4-BE49-F238E27FC236}">
                <a16:creationId xmlns:a16="http://schemas.microsoft.com/office/drawing/2014/main" id="{A9874F92-6A2D-7D2B-213E-8829076ECF50}"/>
              </a:ext>
            </a:extLst>
          </p:cNvPr>
          <p:cNvPicPr>
            <a:picLocks noChangeAspect="1"/>
          </p:cNvPicPr>
          <p:nvPr/>
        </p:nvPicPr>
        <p:blipFill>
          <a:blip r:embed="rId2"/>
          <a:stretch>
            <a:fillRect/>
          </a:stretch>
        </p:blipFill>
        <p:spPr>
          <a:xfrm>
            <a:off x="4146665" y="4571773"/>
            <a:ext cx="3898669" cy="2174556"/>
          </a:xfrm>
          <a:prstGeom prst="rect">
            <a:avLst/>
          </a:prstGeom>
        </p:spPr>
      </p:pic>
    </p:spTree>
    <p:extLst>
      <p:ext uri="{BB962C8B-B14F-4D97-AF65-F5344CB8AC3E}">
        <p14:creationId xmlns:p14="http://schemas.microsoft.com/office/powerpoint/2010/main" val="993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F38867-7294-ED5E-4A1D-B940B72C007A}"/>
              </a:ext>
            </a:extLst>
          </p:cNvPr>
          <p:cNvSpPr>
            <a:spLocks noGrp="1"/>
          </p:cNvSpPr>
          <p:nvPr>
            <p:ph type="title"/>
          </p:nvPr>
        </p:nvSpPr>
        <p:spPr>
          <a:xfrm>
            <a:off x="0" y="0"/>
            <a:ext cx="12192000" cy="972934"/>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Створення таблиць</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E8AF04B-0081-0A34-2BD2-2784052F85E8}"/>
              </a:ext>
            </a:extLst>
          </p:cNvPr>
          <p:cNvSpPr txBox="1"/>
          <p:nvPr/>
        </p:nvSpPr>
        <p:spPr>
          <a:xfrm>
            <a:off x="658761" y="863994"/>
            <a:ext cx="11110451" cy="1815882"/>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створення таблиць використовується команда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CREATE TABLE.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Ця команда застосовує ряд операторів, які визначають стовпці таблиці та їх атрибути. Загальний формальний синтаксис команди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CREATE TABLE:</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5D10BF31-F8E7-089B-6004-11DED5A18681}"/>
              </a:ext>
            </a:extLst>
          </p:cNvPr>
          <p:cNvSpPr>
            <a:spLocks noChangeArrowheads="1"/>
          </p:cNvSpPr>
          <p:nvPr/>
        </p:nvSpPr>
        <p:spPr bwMode="auto">
          <a:xfrm>
            <a:off x="737420" y="2679876"/>
            <a:ext cx="117692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назва_таблиці</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(назва_стовпця1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атрибути_стовпця1,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назва_стовпця2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атрибути_стовпця2,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назва_стовпц</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я</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атрибути_стовпцяN</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атрибути_рівня_таблиці</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70B9763-8059-AD81-5908-B8FF3F581AB0}"/>
              </a:ext>
            </a:extLst>
          </p:cNvPr>
          <p:cNvSpPr txBox="1"/>
          <p:nvPr/>
        </p:nvSpPr>
        <p:spPr>
          <a:xfrm>
            <a:off x="658761" y="4796049"/>
            <a:ext cx="11110450"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Після команди CREATE TABLE йде назва таблиці. Ім'я таблиці виконує роль її ідентифікатора у базі даних, тому має бути унікальним. Потім у дужках перераховуються назви стовпців, їх типи даних та атрибути. Наприкінці можна визначити атрибути для всієї таблиці. Атрибути стовпців та атрибути таблиці вказувати необов'язково.</a:t>
            </a:r>
          </a:p>
        </p:txBody>
      </p:sp>
    </p:spTree>
    <p:extLst>
      <p:ext uri="{BB962C8B-B14F-4D97-AF65-F5344CB8AC3E}">
        <p14:creationId xmlns:p14="http://schemas.microsoft.com/office/powerpoint/2010/main" val="10380763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584CA67-DA6E-E203-346E-90825DA41BCB}"/>
              </a:ext>
            </a:extLst>
          </p:cNvPr>
          <p:cNvSpPr txBox="1">
            <a:spLocks/>
          </p:cNvSpPr>
          <p:nvPr/>
        </p:nvSpPr>
        <p:spPr>
          <a:xfrm>
            <a:off x="0" y="1"/>
            <a:ext cx="12192000" cy="48178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Оператор </a:t>
            </a:r>
            <a:r>
              <a:rPr lang="en-US" i="0" dirty="0">
                <a:solidFill>
                  <a:srgbClr val="000000"/>
                </a:solidFill>
                <a:effectLst/>
                <a:latin typeface="Times New Roman" panose="02020603050405020304" pitchFamily="18" charset="0"/>
                <a:cs typeface="Times New Roman" panose="02020603050405020304" pitchFamily="18" charset="0"/>
              </a:rPr>
              <a:t>IS NULL</a:t>
            </a:r>
          </a:p>
        </p:txBody>
      </p:sp>
      <p:sp>
        <p:nvSpPr>
          <p:cNvPr id="6" name="TextBox 5">
            <a:extLst>
              <a:ext uri="{FF2B5EF4-FFF2-40B4-BE49-F238E27FC236}">
                <a16:creationId xmlns:a16="http://schemas.microsoft.com/office/drawing/2014/main" id="{2F05AFCD-972D-A177-AD6D-44C3085129C7}"/>
              </a:ext>
            </a:extLst>
          </p:cNvPr>
          <p:cNvSpPr txBox="1"/>
          <p:nvPr/>
        </p:nvSpPr>
        <p:spPr>
          <a:xfrm>
            <a:off x="285135" y="576486"/>
            <a:ext cx="11484077"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IS NULL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дозволяє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A920DE37-3C6F-6F1B-3E0A-E8F3BDF9BE73}"/>
              </a:ext>
            </a:extLst>
          </p:cNvPr>
          <p:cNvSpPr>
            <a:spLocks noChangeArrowheads="1"/>
          </p:cNvSpPr>
          <p:nvPr/>
        </p:nvSpPr>
        <p:spPr bwMode="auto">
          <a:xfrm>
            <a:off x="373626" y="1132856"/>
            <a:ext cx="333264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ProductCount IS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FE7E875-BB5F-D3C5-6B83-696A73B7BA56}"/>
              </a:ext>
            </a:extLst>
          </p:cNvPr>
          <p:cNvSpPr txBox="1"/>
          <p:nvPr/>
        </p:nvSpPr>
        <p:spPr>
          <a:xfrm>
            <a:off x="285135" y="1720004"/>
            <a:ext cx="11484076"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NOT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навпаки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AF0EA771-ECD5-D5EB-5620-314B74E26CBB}"/>
              </a:ext>
            </a:extLst>
          </p:cNvPr>
          <p:cNvSpPr>
            <a:spLocks noChangeArrowheads="1"/>
          </p:cNvSpPr>
          <p:nvPr/>
        </p:nvSpPr>
        <p:spPr bwMode="auto">
          <a:xfrm>
            <a:off x="373626" y="2657580"/>
            <a:ext cx="382636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ProductCount IS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738228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4657D7-4A9B-A418-928D-02A71F22277D}"/>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Сортування. </a:t>
            </a:r>
            <a:r>
              <a:rPr lang="en-US" i="0" dirty="0">
                <a:solidFill>
                  <a:srgbClr val="000000"/>
                </a:solidFill>
                <a:effectLst/>
                <a:latin typeface="Times New Roman" panose="02020603050405020304" pitchFamily="18" charset="0"/>
                <a:cs typeface="Times New Roman" panose="02020603050405020304" pitchFamily="18" charset="0"/>
              </a:rPr>
              <a:t>ORDER BY</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6401617-EA55-1E59-6D3D-6003D2334DA1}"/>
              </a:ext>
            </a:extLst>
          </p:cNvPr>
          <p:cNvSpPr txBox="1"/>
          <p:nvPr/>
        </p:nvSpPr>
        <p:spPr>
          <a:xfrm>
            <a:off x="216310" y="681037"/>
            <a:ext cx="11670890"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 BY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сортує значення по одному або кількох стовпцям. Наприклад, упорядкуємо вибірку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стовпцем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Price:</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73D94277-7274-78EE-9F62-1AB59136722D}"/>
              </a:ext>
            </a:extLst>
          </p:cNvPr>
          <p:cNvSpPr>
            <a:spLocks noChangeArrowheads="1"/>
          </p:cNvSpPr>
          <p:nvPr/>
        </p:nvSpPr>
        <p:spPr bwMode="auto">
          <a:xfrm>
            <a:off x="216310" y="1700627"/>
            <a:ext cx="271548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8" name="Рисунок 7">
            <a:extLst>
              <a:ext uri="{FF2B5EF4-FFF2-40B4-BE49-F238E27FC236}">
                <a16:creationId xmlns:a16="http://schemas.microsoft.com/office/drawing/2014/main" id="{979178D9-B090-2D0B-D54E-05712E48821E}"/>
              </a:ext>
            </a:extLst>
          </p:cNvPr>
          <p:cNvPicPr>
            <a:picLocks noChangeAspect="1"/>
          </p:cNvPicPr>
          <p:nvPr/>
        </p:nvPicPr>
        <p:blipFill>
          <a:blip r:embed="rId2"/>
          <a:stretch>
            <a:fillRect/>
          </a:stretch>
        </p:blipFill>
        <p:spPr>
          <a:xfrm>
            <a:off x="216310" y="2381663"/>
            <a:ext cx="3810589" cy="2283268"/>
          </a:xfrm>
          <a:prstGeom prst="rect">
            <a:avLst/>
          </a:prstGeom>
        </p:spPr>
      </p:pic>
      <p:sp>
        <p:nvSpPr>
          <p:cNvPr id="10" name="TextBox 9">
            <a:extLst>
              <a:ext uri="{FF2B5EF4-FFF2-40B4-BE49-F238E27FC236}">
                <a16:creationId xmlns:a16="http://schemas.microsoft.com/office/drawing/2014/main" id="{611F9B96-FFEF-F0F2-8419-F2EF77E965CA}"/>
              </a:ext>
            </a:extLst>
          </p:cNvPr>
          <p:cNvSpPr txBox="1"/>
          <p:nvPr/>
        </p:nvSpPr>
        <p:spPr>
          <a:xfrm>
            <a:off x="4965291" y="1700627"/>
            <a:ext cx="6803922" cy="1200329"/>
          </a:xfrm>
          <a:prstGeom prst="rect">
            <a:avLst/>
          </a:prstGeom>
          <a:noFill/>
        </p:spPr>
        <p:txBody>
          <a:bodyPr wrap="square">
            <a:spAutoFit/>
          </a:bodyPr>
          <a:lstStyle/>
          <a:p>
            <a:r>
              <a:rPr lang="ru-RU" sz="2400" b="0" i="0" dirty="0">
                <a:solidFill>
                  <a:srgbClr val="252525"/>
                </a:solidFill>
                <a:effectLst/>
                <a:latin typeface="Times New Roman" panose="02020603050405020304" pitchFamily="18" charset="0"/>
                <a:cs typeface="Times New Roman" panose="02020603050405020304" pitchFamily="18" charset="0"/>
              </a:rPr>
              <a:t>Також </a:t>
            </a:r>
            <a:r>
              <a:rPr lang="ru-RU" sz="2400" b="0" i="0" dirty="0" err="1">
                <a:solidFill>
                  <a:srgbClr val="252525"/>
                </a:solidFill>
                <a:effectLst/>
                <a:latin typeface="Times New Roman" panose="02020603050405020304" pitchFamily="18" charset="0"/>
                <a:cs typeface="Times New Roman" panose="02020603050405020304" pitchFamily="18" charset="0"/>
              </a:rPr>
              <a:t>можна</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проводити</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впорядкування</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даних</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псевдоніму</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стовпця</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який</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визначається</a:t>
            </a:r>
            <a:r>
              <a:rPr lang="ru-RU" sz="2400" b="0" i="0" dirty="0">
                <a:solidFill>
                  <a:srgbClr val="252525"/>
                </a:solidFill>
                <a:effectLst/>
                <a:latin typeface="Times New Roman" panose="02020603050405020304" pitchFamily="18" charset="0"/>
                <a:cs typeface="Times New Roman" panose="02020603050405020304" pitchFamily="18" charset="0"/>
              </a:rPr>
              <a:t> за </a:t>
            </a:r>
            <a:r>
              <a:rPr lang="ru-RU" sz="2400" b="0" i="0" dirty="0" err="1">
                <a:solidFill>
                  <a:srgbClr val="252525"/>
                </a:solidFill>
                <a:effectLs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latin typeface="Times New Roman" panose="02020603050405020304" pitchFamily="18" charset="0"/>
                <a:cs typeface="Times New Roman" panose="02020603050405020304" pitchFamily="18" charset="0"/>
              </a:rPr>
              <a:t> оператора AS:</a:t>
            </a:r>
            <a:endParaRPr lang="uk-UA" sz="2400" dirty="0">
              <a:latin typeface="Times New Roman" panose="02020603050405020304" pitchFamily="18" charset="0"/>
              <a:cs typeface="Times New Roman" panose="02020603050405020304" pitchFamily="18" charset="0"/>
            </a:endParaRPr>
          </a:p>
        </p:txBody>
      </p:sp>
      <p:sp>
        <p:nvSpPr>
          <p:cNvPr id="11" name="Rectangle 3">
            <a:extLst>
              <a:ext uri="{FF2B5EF4-FFF2-40B4-BE49-F238E27FC236}">
                <a16:creationId xmlns:a16="http://schemas.microsoft.com/office/drawing/2014/main" id="{18E4743B-57FA-62F5-53FE-FE01BF7E6621}"/>
              </a:ext>
            </a:extLst>
          </p:cNvPr>
          <p:cNvSpPr>
            <a:spLocks noChangeArrowheads="1"/>
          </p:cNvSpPr>
          <p:nvPr/>
        </p:nvSpPr>
        <p:spPr bwMode="auto">
          <a:xfrm>
            <a:off x="4965291" y="2900956"/>
            <a:ext cx="641842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 ProductCount * Price AS TotalSum</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TotalSum;</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3" name="Рисунок 12">
            <a:extLst>
              <a:ext uri="{FF2B5EF4-FFF2-40B4-BE49-F238E27FC236}">
                <a16:creationId xmlns:a16="http://schemas.microsoft.com/office/drawing/2014/main" id="{33FA824B-DD1D-EA75-8BB2-5628C846F8C8}"/>
              </a:ext>
            </a:extLst>
          </p:cNvPr>
          <p:cNvPicPr>
            <a:picLocks noChangeAspect="1"/>
          </p:cNvPicPr>
          <p:nvPr/>
        </p:nvPicPr>
        <p:blipFill>
          <a:blip r:embed="rId3"/>
          <a:stretch>
            <a:fillRect/>
          </a:stretch>
        </p:blipFill>
        <p:spPr>
          <a:xfrm>
            <a:off x="7353969" y="3270288"/>
            <a:ext cx="4222495" cy="2041966"/>
          </a:xfrm>
          <a:prstGeom prst="rect">
            <a:avLst/>
          </a:prstGeom>
        </p:spPr>
      </p:pic>
      <p:sp>
        <p:nvSpPr>
          <p:cNvPr id="15" name="TextBox 14">
            <a:extLst>
              <a:ext uri="{FF2B5EF4-FFF2-40B4-BE49-F238E27FC236}">
                <a16:creationId xmlns:a16="http://schemas.microsoft.com/office/drawing/2014/main" id="{7355FDBC-FEE6-0766-04D6-EFE9CA5CA365}"/>
              </a:ext>
            </a:extLst>
          </p:cNvPr>
          <p:cNvSpPr txBox="1"/>
          <p:nvPr/>
        </p:nvSpPr>
        <p:spPr>
          <a:xfrm>
            <a:off x="216310" y="4741874"/>
            <a:ext cx="7049729"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критерій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складно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основі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6" name="Rectangle 4">
            <a:extLst>
              <a:ext uri="{FF2B5EF4-FFF2-40B4-BE49-F238E27FC236}">
                <a16:creationId xmlns:a16="http://schemas.microsoft.com/office/drawing/2014/main" id="{48A7838F-4C0B-078F-387D-640EEEB5A51B}"/>
              </a:ext>
            </a:extLst>
          </p:cNvPr>
          <p:cNvSpPr>
            <a:spLocks noChangeArrowheads="1"/>
          </p:cNvSpPr>
          <p:nvPr/>
        </p:nvSpPr>
        <p:spPr bwMode="auto">
          <a:xfrm>
            <a:off x="216310" y="5649814"/>
            <a:ext cx="481381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 Price, ProductCount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ProductCount * Price;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35037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47D190-7BDB-F3EC-4709-DEA1AE78A9D9}"/>
              </a:ext>
            </a:extLst>
          </p:cNvPr>
          <p:cNvSpPr>
            <a:spLocks noGrp="1"/>
          </p:cNvSpPr>
          <p:nvPr>
            <p:ph type="title"/>
          </p:nvPr>
        </p:nvSpPr>
        <p:spPr>
          <a:xfrm>
            <a:off x="0" y="1"/>
            <a:ext cx="12192000" cy="609599"/>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 за зменшенням</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8C38BFE-9AD2-5196-9ABB-70E88F348CEF}"/>
              </a:ext>
            </a:extLst>
          </p:cNvPr>
          <p:cNvSpPr txBox="1"/>
          <p:nvPr/>
        </p:nvSpPr>
        <p:spPr>
          <a:xfrm>
            <a:off x="255638" y="609600"/>
            <a:ext cx="11474245"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умовчанням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зростанням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проте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DESC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спаданням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E14E6FC3-4415-7A66-2646-CF35B1A47C89}"/>
              </a:ext>
            </a:extLst>
          </p:cNvPr>
          <p:cNvSpPr>
            <a:spLocks noChangeArrowheads="1"/>
          </p:cNvSpPr>
          <p:nvPr/>
        </p:nvSpPr>
        <p:spPr bwMode="auto">
          <a:xfrm>
            <a:off x="363794" y="1589746"/>
            <a:ext cx="394979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8" name="Рисунок 7">
            <a:extLst>
              <a:ext uri="{FF2B5EF4-FFF2-40B4-BE49-F238E27FC236}">
                <a16:creationId xmlns:a16="http://schemas.microsoft.com/office/drawing/2014/main" id="{FA7F6542-04B0-0FD5-1CFB-A7C3A024BC13}"/>
              </a:ext>
            </a:extLst>
          </p:cNvPr>
          <p:cNvPicPr>
            <a:picLocks noChangeAspect="1"/>
          </p:cNvPicPr>
          <p:nvPr/>
        </p:nvPicPr>
        <p:blipFill>
          <a:blip r:embed="rId2"/>
          <a:stretch>
            <a:fillRect/>
          </a:stretch>
        </p:blipFill>
        <p:spPr>
          <a:xfrm>
            <a:off x="7383564" y="1293556"/>
            <a:ext cx="3933825" cy="2933700"/>
          </a:xfrm>
          <a:prstGeom prst="rect">
            <a:avLst/>
          </a:prstGeom>
        </p:spPr>
      </p:pic>
      <p:sp>
        <p:nvSpPr>
          <p:cNvPr id="12" name="TextBox 11">
            <a:extLst>
              <a:ext uri="{FF2B5EF4-FFF2-40B4-BE49-F238E27FC236}">
                <a16:creationId xmlns:a16="http://schemas.microsoft.com/office/drawing/2014/main" id="{EDD7F9BC-1A45-715D-2E90-0D07C1DCF3EA}"/>
              </a:ext>
            </a:extLst>
          </p:cNvPr>
          <p:cNvSpPr txBox="1"/>
          <p:nvPr/>
        </p:nvSpPr>
        <p:spPr>
          <a:xfrm>
            <a:off x="255638" y="2946060"/>
            <a:ext cx="6715432"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За замовчуванням замість DESC використовується оператор ASC, який сортує за зростанням:</a:t>
            </a:r>
          </a:p>
        </p:txBody>
      </p:sp>
      <p:sp>
        <p:nvSpPr>
          <p:cNvPr id="13" name="Rectangle 3">
            <a:extLst>
              <a:ext uri="{FF2B5EF4-FFF2-40B4-BE49-F238E27FC236}">
                <a16:creationId xmlns:a16="http://schemas.microsoft.com/office/drawing/2014/main" id="{B15FB980-97B3-C1C4-4050-26289FA1056B}"/>
              </a:ext>
            </a:extLst>
          </p:cNvPr>
          <p:cNvSpPr>
            <a:spLocks noChangeArrowheads="1"/>
          </p:cNvSpPr>
          <p:nvPr/>
        </p:nvSpPr>
        <p:spPr bwMode="auto">
          <a:xfrm>
            <a:off x="363793" y="4266585"/>
            <a:ext cx="394979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 ProductCount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ProductCount ASC;</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44132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E65B72-5EA7-DF1C-9EBD-FA1BA8EDD862}"/>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 кількома стовпцями</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85E1D4-95F4-70AB-1896-5BB0C49D3B52}"/>
              </a:ext>
            </a:extLst>
          </p:cNvPr>
          <p:cNvSpPr txBox="1"/>
          <p:nvPr/>
        </p:nvSpPr>
        <p:spPr>
          <a:xfrm>
            <a:off x="452283" y="681037"/>
            <a:ext cx="11316929"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сортуванні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відразу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кількома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вказуються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через кому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ORDER BY:</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2D6F6383-33BC-7EA0-C8C1-7508F80C4255}"/>
              </a:ext>
            </a:extLst>
          </p:cNvPr>
          <p:cNvSpPr>
            <a:spLocks noChangeArrowheads="1"/>
          </p:cNvSpPr>
          <p:nvPr/>
        </p:nvSpPr>
        <p:spPr bwMode="auto">
          <a:xfrm>
            <a:off x="530942" y="1563806"/>
            <a:ext cx="481381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 Price, Manufacturer</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Manufacturer, ProductName;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47F0379-5D98-9ED5-4FA3-6765945CB0EC}"/>
              </a:ext>
            </a:extLst>
          </p:cNvPr>
          <p:cNvSpPr txBox="1"/>
          <p:nvPr/>
        </p:nvSpPr>
        <p:spPr>
          <a:xfrm>
            <a:off x="530942" y="2354242"/>
            <a:ext cx="11238270"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рядки спочатку сортуються за стовпцем </a:t>
            </a:r>
            <a:r>
              <a:rPr lang="uk-UA" sz="2400" dirty="0" err="1">
                <a:latin typeface="Times New Roman" panose="02020603050405020304" pitchFamily="18" charset="0"/>
                <a:cs typeface="Times New Roman" panose="02020603050405020304" pitchFamily="18" charset="0"/>
              </a:rPr>
              <a:t>Manufacturer</a:t>
            </a:r>
            <a:r>
              <a:rPr lang="uk-UA" sz="2400" dirty="0">
                <a:latin typeface="Times New Roman" panose="02020603050405020304" pitchFamily="18" charset="0"/>
                <a:cs typeface="Times New Roman" panose="02020603050405020304" pitchFamily="18" charset="0"/>
              </a:rPr>
              <a:t> за зростанням. Потім, якщо є два рядки, в яких стовпець </a:t>
            </a:r>
            <a:r>
              <a:rPr lang="uk-UA" sz="2400" dirty="0" err="1">
                <a:latin typeface="Times New Roman" panose="02020603050405020304" pitchFamily="18" charset="0"/>
                <a:cs typeface="Times New Roman" panose="02020603050405020304" pitchFamily="18" charset="0"/>
              </a:rPr>
              <a:t>Manufacturer</a:t>
            </a:r>
            <a:r>
              <a:rPr lang="uk-UA" sz="2400" dirty="0">
                <a:latin typeface="Times New Roman" panose="02020603050405020304" pitchFamily="18" charset="0"/>
                <a:cs typeface="Times New Roman" panose="02020603050405020304" pitchFamily="18" charset="0"/>
              </a:rPr>
              <a:t> має однакове значення, то вони сортуються за стовпцем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також за зростанням. Але знову ж таки за допомогою ASC і DESC можна окремо для різних стовпців визначити сортування за зростанням та зменшенням:</a:t>
            </a:r>
          </a:p>
        </p:txBody>
      </p:sp>
      <p:sp>
        <p:nvSpPr>
          <p:cNvPr id="9" name="Rectangle 3">
            <a:extLst>
              <a:ext uri="{FF2B5EF4-FFF2-40B4-BE49-F238E27FC236}">
                <a16:creationId xmlns:a16="http://schemas.microsoft.com/office/drawing/2014/main" id="{24EE60A5-5BE9-942B-5FCB-E11765E1BE61}"/>
              </a:ext>
            </a:extLst>
          </p:cNvPr>
          <p:cNvSpPr>
            <a:spLocks noChangeArrowheads="1"/>
          </p:cNvSpPr>
          <p:nvPr/>
        </p:nvSpPr>
        <p:spPr bwMode="auto">
          <a:xfrm>
            <a:off x="530942" y="4293234"/>
            <a:ext cx="543097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ASC,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1" name="Рисунок 10">
            <a:extLst>
              <a:ext uri="{FF2B5EF4-FFF2-40B4-BE49-F238E27FC236}">
                <a16:creationId xmlns:a16="http://schemas.microsoft.com/office/drawing/2014/main" id="{DC741325-E555-4D41-CA20-0617696E11BE}"/>
              </a:ext>
            </a:extLst>
          </p:cNvPr>
          <p:cNvPicPr>
            <a:picLocks noChangeAspect="1"/>
          </p:cNvPicPr>
          <p:nvPr/>
        </p:nvPicPr>
        <p:blipFill>
          <a:blip r:embed="rId2"/>
          <a:stretch>
            <a:fillRect/>
          </a:stretch>
        </p:blipFill>
        <p:spPr>
          <a:xfrm>
            <a:off x="7354529" y="4108720"/>
            <a:ext cx="4306529" cy="2604755"/>
          </a:xfrm>
          <a:prstGeom prst="rect">
            <a:avLst/>
          </a:prstGeom>
        </p:spPr>
      </p:pic>
    </p:spTree>
    <p:extLst>
      <p:ext uri="{BB962C8B-B14F-4D97-AF65-F5344CB8AC3E}">
        <p14:creationId xmlns:p14="http://schemas.microsoft.com/office/powerpoint/2010/main" val="22697408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05A16F-9049-D578-E13A-BAA5E3B7B8F3}"/>
              </a:ext>
            </a:extLst>
          </p:cNvPr>
          <p:cNvSpPr>
            <a:spLocks noGrp="1"/>
          </p:cNvSpPr>
          <p:nvPr>
            <p:ph type="title"/>
          </p:nvPr>
        </p:nvSpPr>
        <p:spPr>
          <a:xfrm>
            <a:off x="0" y="1"/>
            <a:ext cx="12192000" cy="681036"/>
          </a:xfrm>
        </p:spPr>
        <p:txBody>
          <a:bodyPr>
            <a:normAutofit fontScale="90000"/>
          </a:bodyPr>
          <a:lstStyle/>
          <a:p>
            <a:pPr algn="ctr"/>
            <a:r>
              <a:rPr lang="ru-RU" b="0" i="0" dirty="0" err="1">
                <a:solidFill>
                  <a:srgbClr val="252525"/>
                </a:solidFill>
                <a:effectLst/>
                <a:latin typeface="Times New Roman" panose="02020603050405020304" pitchFamily="18" charset="0"/>
                <a:cs typeface="Times New Roman" panose="02020603050405020304" pitchFamily="18" charset="0"/>
              </a:rPr>
              <a:t>Отримання</a:t>
            </a:r>
            <a:r>
              <a:rPr lang="ru-RU" b="0" i="0" dirty="0">
                <a:solidFill>
                  <a:srgbClr val="252525"/>
                </a:solidFill>
                <a:effectLst/>
                <a:latin typeface="Times New Roman" panose="02020603050405020304" pitchFamily="18" charset="0"/>
                <a:cs typeface="Times New Roman" panose="02020603050405020304" pitchFamily="18" charset="0"/>
              </a:rPr>
              <a:t> </a:t>
            </a:r>
            <a:r>
              <a:rPr lang="ru-RU" b="0" i="0" dirty="0" err="1">
                <a:solidFill>
                  <a:srgbClr val="252525"/>
                </a:solidFill>
                <a:effectLst/>
                <a:latin typeface="Times New Roman" panose="02020603050405020304" pitchFamily="18" charset="0"/>
                <a:cs typeface="Times New Roman" panose="02020603050405020304" pitchFamily="18" charset="0"/>
              </a:rPr>
              <a:t>діапазону</a:t>
            </a:r>
            <a:r>
              <a:rPr lang="ru-RU" b="0" i="0" dirty="0">
                <a:solidFill>
                  <a:srgbClr val="252525"/>
                </a:solidFill>
                <a:effectLst/>
                <a:latin typeface="Times New Roman" panose="02020603050405020304" pitchFamily="18" charset="0"/>
                <a:cs typeface="Times New Roman" panose="02020603050405020304" pitchFamily="18" charset="0"/>
              </a:rPr>
              <a:t> </a:t>
            </a:r>
            <a:r>
              <a:rPr lang="ru-RU" b="0" i="0" dirty="0" err="1">
                <a:solidFill>
                  <a:srgbClr val="252525"/>
                </a:solidFill>
                <a:effectLst/>
                <a:latin typeface="Times New Roman" panose="02020603050405020304" pitchFamily="18" charset="0"/>
                <a:cs typeface="Times New Roman" panose="02020603050405020304" pitchFamily="18" charset="0"/>
              </a:rPr>
              <a:t>рядків</a:t>
            </a:r>
            <a:r>
              <a:rPr lang="ru-RU" b="0" i="0" dirty="0">
                <a:solidFill>
                  <a:srgbClr val="252525"/>
                </a:solidFill>
                <a:effectLst/>
                <a:latin typeface="Times New Roman" panose="02020603050405020304" pitchFamily="18" charset="0"/>
                <a:cs typeface="Times New Roman" panose="02020603050405020304" pitchFamily="18" charset="0"/>
              </a:rPr>
              <a:t>. Оператор LIMIT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E330BE4-76D7-9FCC-70AA-597F77E70D96}"/>
              </a:ext>
            </a:extLst>
          </p:cNvPr>
          <p:cNvSpPr txBox="1"/>
          <p:nvPr/>
        </p:nvSpPr>
        <p:spPr>
          <a:xfrm>
            <a:off x="226141" y="681037"/>
            <a:ext cx="11680724"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LIMIT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дозволяє витягти певну кількість рядків і має наступний синтаксис:</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84A9BF-3C60-EC51-A26F-E2D15B8BB22D}"/>
              </a:ext>
            </a:extLst>
          </p:cNvPr>
          <p:cNvSpPr txBox="1"/>
          <p:nvPr/>
        </p:nvSpPr>
        <p:spPr>
          <a:xfrm>
            <a:off x="226141" y="1177407"/>
            <a:ext cx="6096000" cy="369332"/>
          </a:xfrm>
          <a:prstGeom prst="rect">
            <a:avLst/>
          </a:prstGeom>
          <a:noFill/>
        </p:spPr>
        <p:txBody>
          <a:bodyPr wrap="square">
            <a:spAutoFit/>
          </a:bodyPr>
          <a:lstStyle/>
          <a:p>
            <a:r>
              <a:rPr lang="en-US" b="0" i="0" dirty="0">
                <a:solidFill>
                  <a:srgbClr val="000000"/>
                </a:solidFill>
                <a:effectLst/>
                <a:highlight>
                  <a:srgbClr val="C0C0C0"/>
                </a:highlight>
                <a:latin typeface="Courier New" panose="02070309020205020404" pitchFamily="49" charset="0"/>
                <a:cs typeface="Courier New" panose="02070309020205020404" pitchFamily="49" charset="0"/>
              </a:rPr>
              <a:t>LIMIT [offset,] </a:t>
            </a:r>
            <a:r>
              <a:rPr lang="en-US" b="0" i="0" dirty="0" err="1">
                <a:solidFill>
                  <a:srgbClr val="000000"/>
                </a:solidFill>
                <a:effectLst/>
                <a:highlight>
                  <a:srgbClr val="C0C0C0"/>
                </a:highlight>
                <a:latin typeface="Courier New" panose="02070309020205020404" pitchFamily="49" charset="0"/>
                <a:cs typeface="Courier New" panose="02070309020205020404" pitchFamily="49" charset="0"/>
              </a:rPr>
              <a:t>rowcount</a:t>
            </a:r>
            <a:endParaRPr lang="uk-UA" dirty="0">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3EF7E43F-08C6-EA96-3620-0B134084B6ED}"/>
              </a:ext>
            </a:extLst>
          </p:cNvPr>
          <p:cNvSpPr txBox="1"/>
          <p:nvPr/>
        </p:nvSpPr>
        <p:spPr>
          <a:xfrm>
            <a:off x="226140" y="1546739"/>
            <a:ext cx="11680723"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Якщо оператору LIMIT передається один параметр, він вказує на кількість рядків, що виймаються. Якщо передається два параметри, перший параметр встановлює зміщення щодо початку, тобто скільки рядків потрібно пропустити, а другий параметр також вказує на кількість рядків, що витягуються. Наприклад, виберемо перші три рядки:</a:t>
            </a:r>
          </a:p>
        </p:txBody>
      </p:sp>
      <p:sp>
        <p:nvSpPr>
          <p:cNvPr id="10" name="Rectangle 2">
            <a:extLst>
              <a:ext uri="{FF2B5EF4-FFF2-40B4-BE49-F238E27FC236}">
                <a16:creationId xmlns:a16="http://schemas.microsoft.com/office/drawing/2014/main" id="{51F6A874-52FF-6B17-F483-307A2704F626}"/>
              </a:ext>
            </a:extLst>
          </p:cNvPr>
          <p:cNvSpPr>
            <a:spLocks noChangeArrowheads="1"/>
          </p:cNvSpPr>
          <p:nvPr/>
        </p:nvSpPr>
        <p:spPr bwMode="auto">
          <a:xfrm>
            <a:off x="285137" y="3116399"/>
            <a:ext cx="271548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LIMIT 3;</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14AA5177-54B4-A3FF-FFC1-E086370559DE}"/>
              </a:ext>
            </a:extLst>
          </p:cNvPr>
          <p:cNvPicPr>
            <a:picLocks noChangeAspect="1"/>
          </p:cNvPicPr>
          <p:nvPr/>
        </p:nvPicPr>
        <p:blipFill>
          <a:blip r:embed="rId2"/>
          <a:stretch>
            <a:fillRect/>
          </a:stretch>
        </p:blipFill>
        <p:spPr>
          <a:xfrm>
            <a:off x="285137" y="3902152"/>
            <a:ext cx="4188540" cy="2408860"/>
          </a:xfrm>
          <a:prstGeom prst="rect">
            <a:avLst/>
          </a:prstGeom>
        </p:spPr>
      </p:pic>
      <p:sp>
        <p:nvSpPr>
          <p:cNvPr id="16" name="TextBox 15">
            <a:extLst>
              <a:ext uri="{FF2B5EF4-FFF2-40B4-BE49-F238E27FC236}">
                <a16:creationId xmlns:a16="http://schemas.microsoft.com/office/drawing/2014/main" id="{7BCCBA80-B09A-F7C3-C0D9-C159C5962DE5}"/>
              </a:ext>
            </a:extLst>
          </p:cNvPr>
          <p:cNvSpPr txBox="1"/>
          <p:nvPr/>
        </p:nvSpPr>
        <p:spPr>
          <a:xfrm>
            <a:off x="4984953" y="3255821"/>
            <a:ext cx="6921909"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Тепер</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другий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параметр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усунення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відбуватися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7" name="Rectangle 3">
            <a:extLst>
              <a:ext uri="{FF2B5EF4-FFF2-40B4-BE49-F238E27FC236}">
                <a16:creationId xmlns:a16="http://schemas.microsoft.com/office/drawing/2014/main" id="{FDD77C32-A365-294B-F830-C15BCA3FB1A2}"/>
              </a:ext>
            </a:extLst>
          </p:cNvPr>
          <p:cNvSpPr>
            <a:spLocks noChangeArrowheads="1"/>
          </p:cNvSpPr>
          <p:nvPr/>
        </p:nvSpPr>
        <p:spPr bwMode="auto">
          <a:xfrm>
            <a:off x="4984953" y="4226240"/>
            <a:ext cx="271548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LIMIT 2, 3;</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9" name="Рисунок 18">
            <a:extLst>
              <a:ext uri="{FF2B5EF4-FFF2-40B4-BE49-F238E27FC236}">
                <a16:creationId xmlns:a16="http://schemas.microsoft.com/office/drawing/2014/main" id="{1B0F15B8-D1CA-40CC-AB53-688BCE349CAF}"/>
              </a:ext>
            </a:extLst>
          </p:cNvPr>
          <p:cNvPicPr>
            <a:picLocks noChangeAspect="1"/>
          </p:cNvPicPr>
          <p:nvPr/>
        </p:nvPicPr>
        <p:blipFill>
          <a:blip r:embed="rId3"/>
          <a:stretch>
            <a:fillRect/>
          </a:stretch>
        </p:blipFill>
        <p:spPr>
          <a:xfrm>
            <a:off x="8032956" y="4160987"/>
            <a:ext cx="3437294" cy="2030469"/>
          </a:xfrm>
          <a:prstGeom prst="rect">
            <a:avLst/>
          </a:prstGeom>
        </p:spPr>
      </p:pic>
    </p:spTree>
    <p:extLst>
      <p:ext uri="{BB962C8B-B14F-4D97-AF65-F5344CB8AC3E}">
        <p14:creationId xmlns:p14="http://schemas.microsoft.com/office/powerpoint/2010/main" val="3079572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29CF96-0FF0-C29A-66AA-4CE3D2D4BD50}"/>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Агрегатні функції</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4D43FE9-FE6A-769C-E84D-CF988E222E17}"/>
              </a:ext>
            </a:extLst>
          </p:cNvPr>
          <p:cNvSpPr txBox="1"/>
          <p:nvPr/>
        </p:nvSpPr>
        <p:spPr>
          <a:xfrm>
            <a:off x="383457" y="566312"/>
            <a:ext cx="11474245" cy="6001643"/>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Агрегатні функції обчислюють деякі скалярні значення набору рядків. У </a:t>
            </a:r>
            <a:r>
              <a:rPr lang="uk-UA" sz="2400" dirty="0" err="1">
                <a:latin typeface="Times New Roman" panose="02020603050405020304" pitchFamily="18" charset="0"/>
                <a:cs typeface="Times New Roman" panose="02020603050405020304" pitchFamily="18" charset="0"/>
              </a:rPr>
              <a:t>MySQL</a:t>
            </a:r>
            <a:r>
              <a:rPr lang="uk-UA" sz="2400" dirty="0">
                <a:latin typeface="Times New Roman" panose="02020603050405020304" pitchFamily="18" charset="0"/>
                <a:cs typeface="Times New Roman" panose="02020603050405020304" pitchFamily="18" charset="0"/>
              </a:rPr>
              <a:t> є такі агрегатні функції: </a:t>
            </a:r>
          </a:p>
          <a:p>
            <a:r>
              <a:rPr lang="uk-UA" sz="2400" dirty="0">
                <a:latin typeface="Times New Roman" panose="02020603050405020304" pitchFamily="18" charset="0"/>
                <a:cs typeface="Times New Roman" panose="02020603050405020304" pitchFamily="18" charset="0"/>
              </a:rPr>
              <a:t>AVG: обчислює середнє значення </a:t>
            </a:r>
          </a:p>
          <a:p>
            <a:r>
              <a:rPr lang="uk-UA" sz="2400" dirty="0">
                <a:latin typeface="Times New Roman" panose="02020603050405020304" pitchFamily="18" charset="0"/>
                <a:cs typeface="Times New Roman" panose="02020603050405020304" pitchFamily="18" charset="0"/>
              </a:rPr>
              <a:t>SUM: обчислює суму значень </a:t>
            </a:r>
          </a:p>
          <a:p>
            <a:r>
              <a:rPr lang="uk-UA" sz="2400" dirty="0">
                <a:latin typeface="Times New Roman" panose="02020603050405020304" pitchFamily="18" charset="0"/>
                <a:cs typeface="Times New Roman" panose="02020603050405020304" pitchFamily="18" charset="0"/>
              </a:rPr>
              <a:t>MIN: обчислює найменше значення </a:t>
            </a:r>
          </a:p>
          <a:p>
            <a:r>
              <a:rPr lang="uk-UA" sz="2400" dirty="0">
                <a:latin typeface="Times New Roman" panose="02020603050405020304" pitchFamily="18" charset="0"/>
                <a:cs typeface="Times New Roman" panose="02020603050405020304" pitchFamily="18" charset="0"/>
              </a:rPr>
              <a:t>MAX: обчислює найбільше значення </a:t>
            </a:r>
          </a:p>
          <a:p>
            <a:r>
              <a:rPr lang="uk-UA" sz="2400" dirty="0">
                <a:latin typeface="Times New Roman" panose="02020603050405020304" pitchFamily="18" charset="0"/>
                <a:cs typeface="Times New Roman" panose="02020603050405020304" pitchFamily="18" charset="0"/>
              </a:rPr>
              <a:t>COUNT: обчислює кількість рядків у запиті </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Усі агрегатні функції приймають як параметр вираз, що становить критерій визначення значень. Найчастіше, як вираз виступає назва стовпця, над значеннями якого треба проводити обчислення. </a:t>
            </a:r>
          </a:p>
          <a:p>
            <a:r>
              <a:rPr lang="uk-UA" sz="2400" dirty="0">
                <a:latin typeface="Times New Roman" panose="02020603050405020304" pitchFamily="18" charset="0"/>
                <a:cs typeface="Times New Roman" panose="02020603050405020304" pitchFamily="18" charset="0"/>
              </a:rPr>
              <a:t>Вирази у функціях AVG та SUM мають числове значення (наприклад, стовпець, який зберігає числові значення). </a:t>
            </a:r>
          </a:p>
          <a:p>
            <a:r>
              <a:rPr lang="uk-UA" sz="2400" dirty="0">
                <a:latin typeface="Times New Roman" panose="02020603050405020304" pitchFamily="18" charset="0"/>
                <a:cs typeface="Times New Roman" panose="02020603050405020304" pitchFamily="18" charset="0"/>
              </a:rPr>
              <a:t>Вираз у функціях MIN, MAX та COUNT може представляти числове чи рядкове значення чи дату.</a:t>
            </a:r>
          </a:p>
          <a:p>
            <a:r>
              <a:rPr lang="uk-UA" sz="2400" dirty="0">
                <a:latin typeface="Times New Roman" panose="02020603050405020304" pitchFamily="18" charset="0"/>
                <a:cs typeface="Times New Roman" panose="02020603050405020304" pitchFamily="18" charset="0"/>
              </a:rPr>
              <a:t>Усі агрегатні функції крім COUNT(*) ігнорують значення NULL.</a:t>
            </a:r>
          </a:p>
        </p:txBody>
      </p:sp>
    </p:spTree>
    <p:extLst>
      <p:ext uri="{BB962C8B-B14F-4D97-AF65-F5344CB8AC3E}">
        <p14:creationId xmlns:p14="http://schemas.microsoft.com/office/powerpoint/2010/main" val="8281206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3953AFA-5BDC-C09F-E521-2451384C892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AVG</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277FEE9-0A51-6B82-1FD4-C6CB2F2C62A2}"/>
              </a:ext>
            </a:extLst>
          </p:cNvPr>
          <p:cNvSpPr txBox="1"/>
          <p:nvPr/>
        </p:nvSpPr>
        <p:spPr>
          <a:xfrm>
            <a:off x="294968" y="681037"/>
            <a:ext cx="11503742"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Функція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Avg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повертає середнє значення діапазону значень стовпця таблиці. Наприклад, нехай є така таблиця товарів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6E1EF9D6-AF1E-20DF-BA43-C6179DA8F197}"/>
              </a:ext>
            </a:extLst>
          </p:cNvPr>
          <p:cNvSpPr>
            <a:spLocks noChangeArrowheads="1"/>
          </p:cNvSpPr>
          <p:nvPr/>
        </p:nvSpPr>
        <p:spPr bwMode="auto">
          <a:xfrm>
            <a:off x="393290" y="1512034"/>
            <a:ext cx="851675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Products(ProductName, Manufacturer, ProductCount, Price)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X', 'Apple', 3, 76000),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2, 51000),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7', 'Apple', 5, 32000),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2, 56000),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1, 46000),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('Honor 10', 'Huawei', 5, 28000),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('Nokia 8', 'HMD Global', 6, 38000)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82777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8A397D8-55C2-1258-2C42-ADAB550B753D}"/>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AVG</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85A7118-859A-D888-4034-96D74860F967}"/>
              </a:ext>
            </a:extLst>
          </p:cNvPr>
          <p:cNvSpPr txBox="1"/>
          <p:nvPr/>
        </p:nvSpPr>
        <p:spPr>
          <a:xfrm>
            <a:off x="324464" y="587166"/>
            <a:ext cx="8652387"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бази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FDDAC1A-BA83-09AE-B6C4-0A8E5D6DFFAD}"/>
              </a:ext>
            </a:extLst>
          </p:cNvPr>
          <p:cNvSpPr>
            <a:spLocks noChangeArrowheads="1"/>
          </p:cNvSpPr>
          <p:nvPr/>
        </p:nvSpPr>
        <p:spPr bwMode="auto">
          <a:xfrm>
            <a:off x="412955" y="1145091"/>
            <a:ext cx="604813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AS</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Average_Price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4E47A5EE-BC65-9731-6E89-EB39C1F10567}"/>
              </a:ext>
            </a:extLst>
          </p:cNvPr>
          <p:cNvSpPr txBox="1"/>
          <p:nvPr/>
        </p:nvSpPr>
        <p:spPr>
          <a:xfrm>
            <a:off x="324464" y="1635996"/>
            <a:ext cx="11503742"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пошуку середнього значення як вираз у функцію передається стовпець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Price.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значення, що отримується, встановлюється псевдонім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Average_Price</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хоча в принципі встановлювати псевдонім необов'язково.</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4DE70723-C061-C515-58F7-129B2E387058}"/>
              </a:ext>
            </a:extLst>
          </p:cNvPr>
          <p:cNvPicPr>
            <a:picLocks noChangeAspect="1"/>
          </p:cNvPicPr>
          <p:nvPr/>
        </p:nvPicPr>
        <p:blipFill>
          <a:blip r:embed="rId2"/>
          <a:stretch>
            <a:fillRect/>
          </a:stretch>
        </p:blipFill>
        <p:spPr>
          <a:xfrm>
            <a:off x="412956" y="2964714"/>
            <a:ext cx="4414684" cy="1800162"/>
          </a:xfrm>
          <a:prstGeom prst="rect">
            <a:avLst/>
          </a:prstGeom>
        </p:spPr>
      </p:pic>
      <p:sp>
        <p:nvSpPr>
          <p:cNvPr id="13" name="TextBox 12">
            <a:extLst>
              <a:ext uri="{FF2B5EF4-FFF2-40B4-BE49-F238E27FC236}">
                <a16:creationId xmlns:a16="http://schemas.microsoft.com/office/drawing/2014/main" id="{8420EE5F-BB11-3BB6-6801-D9F2690C16A6}"/>
              </a:ext>
            </a:extLst>
          </p:cNvPr>
          <p:cNvSpPr txBox="1"/>
          <p:nvPr/>
        </p:nvSpPr>
        <p:spPr>
          <a:xfrm>
            <a:off x="5142271" y="2960086"/>
            <a:ext cx="6096000"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етапі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фільтрацію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4" name="Rectangle 3">
            <a:extLst>
              <a:ext uri="{FF2B5EF4-FFF2-40B4-BE49-F238E27FC236}">
                <a16:creationId xmlns:a16="http://schemas.microsoft.com/office/drawing/2014/main" id="{67F4F190-6688-C3AE-1C4D-09F39BC17ABD}"/>
              </a:ext>
            </a:extLst>
          </p:cNvPr>
          <p:cNvSpPr>
            <a:spLocks noChangeArrowheads="1"/>
          </p:cNvSpPr>
          <p:nvPr/>
        </p:nvSpPr>
        <p:spPr bwMode="auto">
          <a:xfrm>
            <a:off x="5268452" y="4364766"/>
            <a:ext cx="382636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Manufacturer='Apple'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048E40F9-26B3-2F0E-D099-C1307EA444D4}"/>
              </a:ext>
            </a:extLst>
          </p:cNvPr>
          <p:cNvSpPr txBox="1"/>
          <p:nvPr/>
        </p:nvSpPr>
        <p:spPr>
          <a:xfrm>
            <a:off x="324463" y="4969227"/>
            <a:ext cx="11503741"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знаходити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складніших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суму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враховуючи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7" name="Rectangle 4">
            <a:extLst>
              <a:ext uri="{FF2B5EF4-FFF2-40B4-BE49-F238E27FC236}">
                <a16:creationId xmlns:a16="http://schemas.microsoft.com/office/drawing/2014/main" id="{84910E8B-910A-92F4-5D90-9FF77A53E122}"/>
              </a:ext>
            </a:extLst>
          </p:cNvPr>
          <p:cNvSpPr>
            <a:spLocks noChangeArrowheads="1"/>
          </p:cNvSpPr>
          <p:nvPr/>
        </p:nvSpPr>
        <p:spPr bwMode="auto">
          <a:xfrm>
            <a:off x="412955" y="5800224"/>
            <a:ext cx="58012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 ProductCount)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162458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98B3D019-2DD7-82D2-C0DD-7E91F1B907FC}"/>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COUNT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7A8DF59-3423-880B-F761-B57EB3BD1795}"/>
              </a:ext>
            </a:extLst>
          </p:cNvPr>
          <p:cNvSpPr txBox="1"/>
          <p:nvPr/>
        </p:nvSpPr>
        <p:spPr>
          <a:xfrm>
            <a:off x="285134" y="681037"/>
            <a:ext cx="11434917"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Функція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Count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обчислює кількість рядків у вибірці. Існують дві форми цієї функції. Перша форма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COUNT(*)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підраховує кількість рядків у вибірці:</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79F90AC-034C-770A-CD43-7FAD120646F7}"/>
              </a:ext>
            </a:extLst>
          </p:cNvPr>
          <p:cNvSpPr>
            <a:spLocks noChangeArrowheads="1"/>
          </p:cNvSpPr>
          <p:nvPr/>
        </p:nvSpPr>
        <p:spPr bwMode="auto">
          <a:xfrm>
            <a:off x="393290" y="1617524"/>
            <a:ext cx="37029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10" name="Рисунок 9">
            <a:extLst>
              <a:ext uri="{FF2B5EF4-FFF2-40B4-BE49-F238E27FC236}">
                <a16:creationId xmlns:a16="http://schemas.microsoft.com/office/drawing/2014/main" id="{74EAFEB7-271A-0822-6AF1-242035F8EFB3}"/>
              </a:ext>
            </a:extLst>
          </p:cNvPr>
          <p:cNvPicPr>
            <a:picLocks noChangeAspect="1"/>
          </p:cNvPicPr>
          <p:nvPr/>
        </p:nvPicPr>
        <p:blipFill>
          <a:blip r:embed="rId2"/>
          <a:stretch>
            <a:fillRect/>
          </a:stretch>
        </p:blipFill>
        <p:spPr>
          <a:xfrm>
            <a:off x="393290" y="2100416"/>
            <a:ext cx="3390900" cy="1752600"/>
          </a:xfrm>
          <a:prstGeom prst="rect">
            <a:avLst/>
          </a:prstGeom>
        </p:spPr>
      </p:pic>
      <p:sp>
        <p:nvSpPr>
          <p:cNvPr id="12" name="TextBox 11">
            <a:extLst>
              <a:ext uri="{FF2B5EF4-FFF2-40B4-BE49-F238E27FC236}">
                <a16:creationId xmlns:a16="http://schemas.microsoft.com/office/drawing/2014/main" id="{30DE53E8-97F4-8D6B-24E9-FFD6A0769548}"/>
              </a:ext>
            </a:extLst>
          </p:cNvPr>
          <p:cNvSpPr txBox="1"/>
          <p:nvPr/>
        </p:nvSpPr>
        <p:spPr>
          <a:xfrm>
            <a:off x="4444181" y="1617524"/>
            <a:ext cx="6096000"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Друга форма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обчислює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певним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стовпцем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причому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ігноруються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3" name="Rectangle 4">
            <a:extLst>
              <a:ext uri="{FF2B5EF4-FFF2-40B4-BE49-F238E27FC236}">
                <a16:creationId xmlns:a16="http://schemas.microsoft.com/office/drawing/2014/main" id="{0AD488A3-DD03-4FE9-9A18-3A6E5AC144B8}"/>
              </a:ext>
            </a:extLst>
          </p:cNvPr>
          <p:cNvSpPr>
            <a:spLocks noChangeArrowheads="1"/>
          </p:cNvSpPr>
          <p:nvPr/>
        </p:nvSpPr>
        <p:spPr bwMode="auto">
          <a:xfrm>
            <a:off x="4444181" y="2923343"/>
            <a:ext cx="506068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4" name="Заголовок 1">
            <a:extLst>
              <a:ext uri="{FF2B5EF4-FFF2-40B4-BE49-F238E27FC236}">
                <a16:creationId xmlns:a16="http://schemas.microsoft.com/office/drawing/2014/main" id="{1D539227-FFC2-AD95-9FB8-156BE5965DD5}"/>
              </a:ext>
            </a:extLst>
          </p:cNvPr>
          <p:cNvSpPr txBox="1">
            <a:spLocks/>
          </p:cNvSpPr>
          <p:nvPr/>
        </p:nvSpPr>
        <p:spPr>
          <a:xfrm>
            <a:off x="0" y="3590196"/>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MIN </a:t>
            </a:r>
            <a:r>
              <a:rPr lang="en-US" dirty="0" err="1">
                <a:solidFill>
                  <a:srgbClr val="252525"/>
                </a:solidFill>
                <a:highlight>
                  <a:srgbClr val="FFFFFF"/>
                </a:highlight>
                <a:latin typeface="Times New Roman" panose="02020603050405020304" pitchFamily="18" charset="0"/>
                <a:cs typeface="Times New Roman" panose="02020603050405020304" pitchFamily="18" charset="0"/>
              </a:rPr>
              <a:t>i</a:t>
            </a:r>
            <a:r>
              <a:rPr lang="en-US" dirty="0">
                <a:solidFill>
                  <a:srgbClr val="252525"/>
                </a:solidFill>
                <a:highlight>
                  <a:srgbClr val="FFFFFF"/>
                </a:highlight>
                <a:latin typeface="Times New Roman" panose="02020603050405020304" pitchFamily="18" charset="0"/>
                <a:cs typeface="Times New Roman" panose="02020603050405020304" pitchFamily="18" charset="0"/>
              </a:rPr>
              <a:t> MAX</a:t>
            </a:r>
            <a:endParaRPr lang="uk-UA"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50F9BDE-3280-6392-5334-234DE71A3791}"/>
              </a:ext>
            </a:extLst>
          </p:cNvPr>
          <p:cNvSpPr txBox="1"/>
          <p:nvPr/>
        </p:nvSpPr>
        <p:spPr>
          <a:xfrm>
            <a:off x="285133" y="4212817"/>
            <a:ext cx="11434917" cy="830997"/>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Функції </a:t>
            </a:r>
            <a:r>
              <a:rPr lang="en-US" sz="2400" b="0" i="0" dirty="0">
                <a:solidFill>
                  <a:srgbClr val="252525"/>
                </a:solidFill>
                <a:effectLst/>
                <a:latin typeface="Times New Roman" panose="02020603050405020304" pitchFamily="18" charset="0"/>
                <a:cs typeface="Times New Roman" panose="02020603050405020304" pitchFamily="18" charset="0"/>
              </a:rPr>
              <a:t>Min </a:t>
            </a:r>
            <a:r>
              <a:rPr lang="uk-UA" sz="2400" b="0" i="0" dirty="0">
                <a:solidFill>
                  <a:srgbClr val="252525"/>
                </a:solidFill>
                <a:effectLst/>
                <a:latin typeface="Times New Roman" panose="02020603050405020304" pitchFamily="18" charset="0"/>
                <a:cs typeface="Times New Roman" panose="02020603050405020304" pitchFamily="18" charset="0"/>
              </a:rPr>
              <a:t>та </a:t>
            </a:r>
            <a:r>
              <a:rPr lang="en-US" sz="2400" b="0" i="0" dirty="0">
                <a:solidFill>
                  <a:srgbClr val="252525"/>
                </a:solidFill>
                <a:effectLst/>
                <a:latin typeface="Times New Roman" panose="02020603050405020304" pitchFamily="18" charset="0"/>
                <a:cs typeface="Times New Roman" panose="02020603050405020304" pitchFamily="18" charset="0"/>
              </a:rPr>
              <a:t>Max </a:t>
            </a:r>
            <a:r>
              <a:rPr lang="uk-UA" sz="2400" b="0" i="0" dirty="0">
                <a:solidFill>
                  <a:srgbClr val="252525"/>
                </a:solidFill>
                <a:effectLst/>
                <a:latin typeface="Times New Roman" panose="02020603050405020304" pitchFamily="18" charset="0"/>
                <a:cs typeface="Times New Roman" panose="02020603050405020304" pitchFamily="18" charset="0"/>
              </a:rPr>
              <a:t>обчислюють мінімальне та максимальне значення по стовпцю відповідно. Наприклад, знайдемо мінімальну ціну серед товарів:</a:t>
            </a:r>
            <a:endParaRPr lang="uk-UA" sz="2400" dirty="0">
              <a:latin typeface="Times New Roman" panose="02020603050405020304" pitchFamily="18" charset="0"/>
              <a:cs typeface="Times New Roman" panose="02020603050405020304" pitchFamily="18" charset="0"/>
            </a:endParaRPr>
          </a:p>
        </p:txBody>
      </p:sp>
      <p:sp>
        <p:nvSpPr>
          <p:cNvPr id="17" name="Rectangle 5">
            <a:extLst>
              <a:ext uri="{FF2B5EF4-FFF2-40B4-BE49-F238E27FC236}">
                <a16:creationId xmlns:a16="http://schemas.microsoft.com/office/drawing/2014/main" id="{395DBD03-1CAD-6FB0-A0F8-AF402769D01C}"/>
              </a:ext>
            </a:extLst>
          </p:cNvPr>
          <p:cNvSpPr>
            <a:spLocks noChangeArrowheads="1"/>
          </p:cNvSpPr>
          <p:nvPr/>
        </p:nvSpPr>
        <p:spPr bwMode="auto">
          <a:xfrm>
            <a:off x="393290" y="5043575"/>
            <a:ext cx="54309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MIN</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MAX</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19" name="Рисунок 18">
            <a:extLst>
              <a:ext uri="{FF2B5EF4-FFF2-40B4-BE49-F238E27FC236}">
                <a16:creationId xmlns:a16="http://schemas.microsoft.com/office/drawing/2014/main" id="{97F32261-D9B9-E6E5-B916-54421A745A8F}"/>
              </a:ext>
            </a:extLst>
          </p:cNvPr>
          <p:cNvPicPr>
            <a:picLocks noChangeAspect="1"/>
          </p:cNvPicPr>
          <p:nvPr/>
        </p:nvPicPr>
        <p:blipFill>
          <a:blip r:embed="rId3"/>
          <a:stretch>
            <a:fillRect/>
          </a:stretch>
        </p:blipFill>
        <p:spPr>
          <a:xfrm>
            <a:off x="6559191" y="5043575"/>
            <a:ext cx="4638675" cy="1647825"/>
          </a:xfrm>
          <a:prstGeom prst="rect">
            <a:avLst/>
          </a:prstGeom>
        </p:spPr>
      </p:pic>
      <p:sp>
        <p:nvSpPr>
          <p:cNvPr id="21" name="TextBox 20">
            <a:extLst>
              <a:ext uri="{FF2B5EF4-FFF2-40B4-BE49-F238E27FC236}">
                <a16:creationId xmlns:a16="http://schemas.microsoft.com/office/drawing/2014/main" id="{3B90D149-FF54-76A4-5A12-7ADF8B2B88F2}"/>
              </a:ext>
            </a:extLst>
          </p:cNvPr>
          <p:cNvSpPr txBox="1"/>
          <p:nvPr/>
        </p:nvSpPr>
        <p:spPr>
          <a:xfrm>
            <a:off x="285133" y="5931178"/>
            <a:ext cx="6096000"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ігнорують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 і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враховують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підрахунку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109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CAA954DE-BC9C-FEFA-FCB3-260C95B380E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SUM</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F2B4C81-D315-C053-D8DC-AC849A124125}"/>
              </a:ext>
            </a:extLst>
          </p:cNvPr>
          <p:cNvSpPr txBox="1"/>
          <p:nvPr/>
        </p:nvSpPr>
        <p:spPr>
          <a:xfrm>
            <a:off x="417872" y="681037"/>
            <a:ext cx="11356257" cy="400110"/>
          </a:xfrm>
          <a:prstGeom prst="rect">
            <a:avLst/>
          </a:prstGeom>
          <a:noFill/>
        </p:spPr>
        <p:txBody>
          <a:bodyPr wrap="square">
            <a:spAutoFit/>
          </a:bodyPr>
          <a:lstStyle/>
          <a:p>
            <a:r>
              <a:rPr lang="uk-UA"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Функція </a:t>
            </a:r>
            <a:r>
              <a:rPr lang="en-US"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Sum </a:t>
            </a:r>
            <a:r>
              <a:rPr lang="uk-UA"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обчислює суму значень шпальти. Наприклад, підрахуємо загальну кількість товарів:</a:t>
            </a:r>
            <a:endParaRPr lang="uk-UA" sz="20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1BB56963-1F13-2002-79C1-720FD119654F}"/>
              </a:ext>
            </a:extLst>
          </p:cNvPr>
          <p:cNvSpPr>
            <a:spLocks noChangeArrowheads="1"/>
          </p:cNvSpPr>
          <p:nvPr/>
        </p:nvSpPr>
        <p:spPr bwMode="auto">
          <a:xfrm>
            <a:off x="417872" y="1160779"/>
            <a:ext cx="48138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2B7E6EB0-EB5F-FA78-D111-AD4E972C3BE3}"/>
              </a:ext>
            </a:extLst>
          </p:cNvPr>
          <p:cNvSpPr txBox="1"/>
          <p:nvPr/>
        </p:nvSpPr>
        <p:spPr>
          <a:xfrm>
            <a:off x="383456" y="1443130"/>
            <a:ext cx="11356256" cy="707886"/>
          </a:xfrm>
          <a:prstGeom prst="rect">
            <a:avLst/>
          </a:prstGeom>
          <a:noFill/>
        </p:spPr>
        <p:txBody>
          <a:bodyPr wrap="square">
            <a:spAutoFit/>
          </a:bodyPr>
          <a:lstStyle/>
          <a:p>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замість</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імені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передаватися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обчислюється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загальну</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вартість</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усіх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наявних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0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8E6C49BD-8D75-684C-7FCF-C0CE1895B726}"/>
              </a:ext>
            </a:extLst>
          </p:cNvPr>
          <p:cNvSpPr>
            <a:spLocks noChangeArrowheads="1"/>
          </p:cNvSpPr>
          <p:nvPr/>
        </p:nvSpPr>
        <p:spPr bwMode="auto">
          <a:xfrm>
            <a:off x="417872" y="2187146"/>
            <a:ext cx="58012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 * 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4" name="TextBox 13">
            <a:extLst>
              <a:ext uri="{FF2B5EF4-FFF2-40B4-BE49-F238E27FC236}">
                <a16:creationId xmlns:a16="http://schemas.microsoft.com/office/drawing/2014/main" id="{820C9CE8-CFAF-C5CE-FFA7-412C3F5F7E98}"/>
              </a:ext>
            </a:extLst>
          </p:cNvPr>
          <p:cNvSpPr txBox="1"/>
          <p:nvPr/>
        </p:nvSpPr>
        <p:spPr>
          <a:xfrm>
            <a:off x="349163" y="3253627"/>
            <a:ext cx="11375923" cy="1323439"/>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За замовчуванням усі перераховані вище п'ять функцій враховують усі рядки вибірки для обчислення результату. Але вибірка може містити значення, що повторюють. Якщо необхідно виконати обчислення тільки над унікальними значеннями, виключивши з набору значень дані, що повторюються, то для цього застосовується оператор DISTINCT.</a:t>
            </a:r>
          </a:p>
        </p:txBody>
      </p:sp>
      <p:sp>
        <p:nvSpPr>
          <p:cNvPr id="15" name="Заголовок 1">
            <a:extLst>
              <a:ext uri="{FF2B5EF4-FFF2-40B4-BE49-F238E27FC236}">
                <a16:creationId xmlns:a16="http://schemas.microsoft.com/office/drawing/2014/main" id="{76FA6FD9-4414-29DE-71C9-B4823A0D60D5}"/>
              </a:ext>
            </a:extLst>
          </p:cNvPr>
          <p:cNvSpPr txBox="1">
            <a:spLocks/>
          </p:cNvSpPr>
          <p:nvPr/>
        </p:nvSpPr>
        <p:spPr>
          <a:xfrm>
            <a:off x="-34294" y="257259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i="0" dirty="0">
                <a:solidFill>
                  <a:srgbClr val="000000"/>
                </a:solidFill>
                <a:effectLst/>
                <a:latin typeface="Times New Roman" panose="02020603050405020304" pitchFamily="18" charset="0"/>
                <a:cs typeface="Times New Roman" panose="02020603050405020304" pitchFamily="18" charset="0"/>
              </a:rPr>
              <a:t>ALL </a:t>
            </a:r>
            <a:r>
              <a:rPr lang="uk-UA" i="0" dirty="0">
                <a:solidFill>
                  <a:srgbClr val="000000"/>
                </a:solidFill>
                <a:effectLst/>
                <a:latin typeface="Times New Roman" panose="02020603050405020304" pitchFamily="18" charset="0"/>
                <a:cs typeface="Times New Roman" panose="02020603050405020304" pitchFamily="18" charset="0"/>
              </a:rPr>
              <a:t>и </a:t>
            </a:r>
            <a:r>
              <a:rPr lang="en-US" i="0" dirty="0">
                <a:solidFill>
                  <a:srgbClr val="000000"/>
                </a:solidFill>
                <a:effectLst/>
                <a:latin typeface="Times New Roman" panose="02020603050405020304" pitchFamily="18" charset="0"/>
                <a:cs typeface="Times New Roman" panose="02020603050405020304" pitchFamily="18" charset="0"/>
              </a:rPr>
              <a:t>DISTINCT</a:t>
            </a:r>
          </a:p>
        </p:txBody>
      </p:sp>
      <p:sp>
        <p:nvSpPr>
          <p:cNvPr id="16" name="Rectangle 2">
            <a:extLst>
              <a:ext uri="{FF2B5EF4-FFF2-40B4-BE49-F238E27FC236}">
                <a16:creationId xmlns:a16="http://schemas.microsoft.com/office/drawing/2014/main" id="{4D7C7A06-8420-9610-2987-909C1711A7A9}"/>
              </a:ext>
            </a:extLst>
          </p:cNvPr>
          <p:cNvSpPr>
            <a:spLocks noChangeArrowheads="1"/>
          </p:cNvSpPr>
          <p:nvPr/>
        </p:nvSpPr>
        <p:spPr bwMode="auto">
          <a:xfrm>
            <a:off x="417873" y="4688987"/>
            <a:ext cx="61715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DISTINCT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BBFFD10-97B8-6E74-C5F8-61D9EA62A798}"/>
              </a:ext>
            </a:extLst>
          </p:cNvPr>
          <p:cNvSpPr txBox="1"/>
          <p:nvPr/>
        </p:nvSpPr>
        <p:spPr>
          <a:xfrm>
            <a:off x="417872" y="5014840"/>
            <a:ext cx="11375923" cy="400110"/>
          </a:xfrm>
          <a:prstGeom prst="rect">
            <a:avLst/>
          </a:prstGeom>
          <a:noFill/>
        </p:spPr>
        <p:txBody>
          <a:bodyPr wrap="square">
            <a:spAutoFit/>
          </a:bodyPr>
          <a:lstStyle/>
          <a:p>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замість</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DISTINCT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ALL,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який</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вибирає</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a:t>
            </a:r>
            <a:endParaRPr lang="uk-UA" sz="2000" dirty="0">
              <a:latin typeface="Times New Roman" panose="02020603050405020304" pitchFamily="18" charset="0"/>
              <a:cs typeface="Times New Roman" panose="02020603050405020304" pitchFamily="18" charset="0"/>
            </a:endParaRPr>
          </a:p>
        </p:txBody>
      </p:sp>
      <p:sp>
        <p:nvSpPr>
          <p:cNvPr id="18" name="Rectangle 3">
            <a:extLst>
              <a:ext uri="{FF2B5EF4-FFF2-40B4-BE49-F238E27FC236}">
                <a16:creationId xmlns:a16="http://schemas.microsoft.com/office/drawing/2014/main" id="{50F1561E-217E-2BF9-6DC2-32DC9FF65CD6}"/>
              </a:ext>
            </a:extLst>
          </p:cNvPr>
          <p:cNvSpPr>
            <a:spLocks noChangeArrowheads="1"/>
          </p:cNvSpPr>
          <p:nvPr/>
        </p:nvSpPr>
        <p:spPr bwMode="auto">
          <a:xfrm>
            <a:off x="417872" y="5641314"/>
            <a:ext cx="55544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230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9BC2698-C92B-721C-84C1-0644C987D7DC}"/>
              </a:ext>
            </a:extLst>
          </p:cNvPr>
          <p:cNvSpPr txBox="1">
            <a:spLocks/>
          </p:cNvSpPr>
          <p:nvPr/>
        </p:nvSpPr>
        <p:spPr>
          <a:xfrm>
            <a:off x="0" y="0"/>
            <a:ext cx="12192000" cy="9729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Створення таблиць</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F60205-C39D-419C-BC02-B4B069295912}"/>
              </a:ext>
            </a:extLst>
          </p:cNvPr>
          <p:cNvSpPr txBox="1"/>
          <p:nvPr/>
        </p:nvSpPr>
        <p:spPr>
          <a:xfrm>
            <a:off x="452283" y="896034"/>
            <a:ext cx="11159613"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найпростішу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скрипт:</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A56C331-C104-4986-E7ED-BF9207A81149}"/>
              </a:ext>
            </a:extLst>
          </p:cNvPr>
          <p:cNvSpPr>
            <a:spLocks noChangeArrowheads="1"/>
          </p:cNvSpPr>
          <p:nvPr/>
        </p:nvSpPr>
        <p:spPr bwMode="auto">
          <a:xfrm>
            <a:off x="555522" y="1516809"/>
            <a:ext cx="11080955"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DATABASE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USE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C79A4D8-DB36-26C8-3E4F-FB2D37F6B6C9}"/>
              </a:ext>
            </a:extLst>
          </p:cNvPr>
          <p:cNvSpPr txBox="1"/>
          <p:nvPr/>
        </p:nvSpPr>
        <p:spPr>
          <a:xfrm>
            <a:off x="452283" y="4623138"/>
            <a:ext cx="11184194"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Таблиця неспроможна створюватися як така. Вона завжди створюється у певній базі даних. Спочатку тут створюється база даних </a:t>
            </a:r>
            <a:r>
              <a:rPr lang="uk-UA" sz="2400" dirty="0" err="1">
                <a:latin typeface="Times New Roman" panose="02020603050405020304" pitchFamily="18" charset="0"/>
                <a:cs typeface="Times New Roman" panose="02020603050405020304" pitchFamily="18" charset="0"/>
              </a:rPr>
              <a:t>productsdb</a:t>
            </a:r>
            <a:r>
              <a:rPr lang="uk-UA" sz="2400" dirty="0">
                <a:latin typeface="Times New Roman" panose="02020603050405020304" pitchFamily="18" charset="0"/>
                <a:cs typeface="Times New Roman" panose="02020603050405020304" pitchFamily="18" charset="0"/>
              </a:rPr>
              <a:t>. І для того, щоб вказати, що всі подальші операції, у тому числі створення таблиці, будуть проводитися з цією базою даних, застосовується команда USE.</a:t>
            </a:r>
          </a:p>
        </p:txBody>
      </p:sp>
    </p:spTree>
    <p:extLst>
      <p:ext uri="{BB962C8B-B14F-4D97-AF65-F5344CB8AC3E}">
        <p14:creationId xmlns:p14="http://schemas.microsoft.com/office/powerpoint/2010/main" val="21890076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7576E6D6-E692-8BCF-7576-3AA812375CA9}"/>
              </a:ext>
            </a:extLst>
          </p:cNvPr>
          <p:cNvSpPr txBox="1">
            <a:spLocks/>
          </p:cNvSpPr>
          <p:nvPr/>
        </p:nvSpPr>
        <p:spPr>
          <a:xfrm>
            <a:off x="0" y="0"/>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Комбінування функцій</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20BF23A-6106-D651-25C9-7C6C445998C6}"/>
              </a:ext>
            </a:extLst>
          </p:cNvPr>
          <p:cNvSpPr txBox="1"/>
          <p:nvPr/>
        </p:nvSpPr>
        <p:spPr>
          <a:xfrm>
            <a:off x="363794" y="681036"/>
            <a:ext cx="6096000"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Об'єднаємо застосування кількох функцій:</a:t>
            </a:r>
          </a:p>
        </p:txBody>
      </p:sp>
      <p:sp>
        <p:nvSpPr>
          <p:cNvPr id="13" name="Rectangle 4">
            <a:extLst>
              <a:ext uri="{FF2B5EF4-FFF2-40B4-BE49-F238E27FC236}">
                <a16:creationId xmlns:a16="http://schemas.microsoft.com/office/drawing/2014/main" id="{04E91A72-1351-B31C-4169-2DD96317162F}"/>
              </a:ext>
            </a:extLst>
          </p:cNvPr>
          <p:cNvSpPr>
            <a:spLocks noChangeArrowheads="1"/>
          </p:cNvSpPr>
          <p:nvPr/>
        </p:nvSpPr>
        <p:spPr bwMode="auto">
          <a:xfrm>
            <a:off x="442452" y="1142701"/>
            <a:ext cx="481381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AS ProdCount,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 AS TotalCount,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MIN(Price) AS MinPrice,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MAX(Price) AS MaxPrice,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AS AvgPrice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41794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19AC43FB-1BCF-B74A-6516-6B9A48D24FAA}"/>
              </a:ext>
            </a:extLst>
          </p:cNvPr>
          <p:cNvSpPr txBox="1">
            <a:spLocks/>
          </p:cNvSpPr>
          <p:nvPr/>
        </p:nvSpPr>
        <p:spPr>
          <a:xfrm>
            <a:off x="0" y="0"/>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Групування. </a:t>
            </a:r>
            <a:r>
              <a:rPr lang="en-US" dirty="0">
                <a:solidFill>
                  <a:srgbClr val="000000"/>
                </a:solidFill>
                <a:latin typeface="Times New Roman" panose="02020603050405020304" pitchFamily="18" charset="0"/>
                <a:cs typeface="Times New Roman" panose="02020603050405020304" pitchFamily="18" charset="0"/>
              </a:rPr>
              <a:t>GROUP BY </a:t>
            </a:r>
            <a:r>
              <a:rPr lang="en-US" dirty="0" err="1">
                <a:solidFill>
                  <a:srgbClr val="000000"/>
                </a:solidFill>
                <a:latin typeface="Times New Roman" panose="02020603050405020304" pitchFamily="18" charset="0"/>
                <a:cs typeface="Times New Roman" panose="02020603050405020304" pitchFamily="18" charset="0"/>
              </a:rPr>
              <a:t>i</a:t>
            </a:r>
            <a:r>
              <a:rPr lang="en-US" dirty="0">
                <a:solidFill>
                  <a:srgbClr val="000000"/>
                </a:solidFill>
                <a:latin typeface="Times New Roman" panose="02020603050405020304" pitchFamily="18" charset="0"/>
                <a:cs typeface="Times New Roman" panose="02020603050405020304" pitchFamily="18" charset="0"/>
              </a:rPr>
              <a:t> HAVING</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77F574-419B-FFBD-4427-8A31F6D74E19}"/>
              </a:ext>
            </a:extLst>
          </p:cNvPr>
          <p:cNvSpPr txBox="1"/>
          <p:nvPr/>
        </p:nvSpPr>
        <p:spPr>
          <a:xfrm>
            <a:off x="186812" y="752619"/>
            <a:ext cx="11818375"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Оператори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GROUP BY та HAVING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дозволяють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згрупувати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рамках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SELECT:</a:t>
            </a:r>
            <a:endParaRPr lang="uk-UA"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1E3C9FD-DE57-245C-18A2-5AEE19ACB9A9}"/>
              </a:ext>
            </a:extLst>
          </p:cNvPr>
          <p:cNvSpPr txBox="1"/>
          <p:nvPr/>
        </p:nvSpPr>
        <p:spPr>
          <a:xfrm>
            <a:off x="186812" y="1655199"/>
            <a:ext cx="9783098" cy="1323439"/>
          </a:xfrm>
          <a:prstGeom prst="rect">
            <a:avLst/>
          </a:prstGeom>
          <a:noFill/>
        </p:spPr>
        <p:txBody>
          <a:bodyPr wrap="square">
            <a:spAutoFit/>
          </a:bodyPr>
          <a:lstStyle/>
          <a:p>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SELECT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стовпці </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FROM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таблиця </a:t>
            </a:r>
          </a:p>
          <a:p>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uk-UA" sz="1600" b="0" i="0" dirty="0" err="1">
                <a:solidFill>
                  <a:srgbClr val="252525"/>
                </a:solidFill>
                <a:effectLst/>
                <a:highlight>
                  <a:srgbClr val="C0C0C0"/>
                </a:highlight>
                <a:latin typeface="Courier New" panose="02070309020205020404" pitchFamily="49" charset="0"/>
                <a:cs typeface="Courier New" panose="02070309020205020404" pitchFamily="49" charset="0"/>
              </a:rPr>
              <a:t>умова_фільтрації_рядків</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 </a:t>
            </a:r>
          </a:p>
          <a:p>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GROUP BY </a:t>
            </a:r>
            <a:r>
              <a:rPr lang="uk-UA" sz="1600" b="0" i="0" dirty="0" err="1">
                <a:solidFill>
                  <a:srgbClr val="252525"/>
                </a:solidFill>
                <a:effectLst/>
                <a:highlight>
                  <a:srgbClr val="C0C0C0"/>
                </a:highlight>
                <a:latin typeface="Courier New" panose="02070309020205020404" pitchFamily="49" charset="0"/>
                <a:cs typeface="Courier New" panose="02070309020205020404" pitchFamily="49" charset="0"/>
              </a:rPr>
              <a:t>стовпці_для_угруповання</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 </a:t>
            </a:r>
          </a:p>
          <a:p>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HAVING </a:t>
            </a:r>
            <a:r>
              <a:rPr lang="uk-UA" sz="1600" b="0" i="0" dirty="0" err="1">
                <a:solidFill>
                  <a:srgbClr val="252525"/>
                </a:solidFill>
                <a:effectLst/>
                <a:highlight>
                  <a:srgbClr val="C0C0C0"/>
                </a:highlight>
                <a:latin typeface="Courier New" panose="02070309020205020404" pitchFamily="49" charset="0"/>
                <a:cs typeface="Courier New" panose="02070309020205020404" pitchFamily="49" charset="0"/>
              </a:rPr>
              <a:t>умова_фільтрації_груп</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 </a:t>
            </a:r>
          </a:p>
          <a:p>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ORDER BY </a:t>
            </a:r>
            <a:r>
              <a:rPr lang="uk-UA" sz="1600" b="0" i="0" dirty="0" err="1">
                <a:solidFill>
                  <a:srgbClr val="252525"/>
                </a:solidFill>
                <a:effectLst/>
                <a:highlight>
                  <a:srgbClr val="C0C0C0"/>
                </a:highlight>
                <a:latin typeface="Courier New" panose="02070309020205020404" pitchFamily="49" charset="0"/>
                <a:cs typeface="Courier New" panose="02070309020205020404" pitchFamily="49" charset="0"/>
              </a:rPr>
              <a:t>стовпці_для_сортування</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endParaRPr lang="uk-UA" sz="1600" dirty="0">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06BA74C2-4EED-3AE3-4124-15D058830465}"/>
              </a:ext>
            </a:extLst>
          </p:cNvPr>
          <p:cNvSpPr txBox="1"/>
          <p:nvPr/>
        </p:nvSpPr>
        <p:spPr>
          <a:xfrm>
            <a:off x="186812" y="3132110"/>
            <a:ext cx="11700388"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GROUP BY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групуватимуться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згрупуємо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виробником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3" name="Rectangle 2">
            <a:extLst>
              <a:ext uri="{FF2B5EF4-FFF2-40B4-BE49-F238E27FC236}">
                <a16:creationId xmlns:a16="http://schemas.microsoft.com/office/drawing/2014/main" id="{4772BC76-88E2-1A65-46AA-BB96D8ABBB31}"/>
              </a:ext>
            </a:extLst>
          </p:cNvPr>
          <p:cNvSpPr>
            <a:spLocks noChangeArrowheads="1"/>
          </p:cNvSpPr>
          <p:nvPr/>
        </p:nvSpPr>
        <p:spPr bwMode="auto">
          <a:xfrm>
            <a:off x="324464" y="4096294"/>
            <a:ext cx="543097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AAB9EECC-D109-069F-5016-7046CAE5D465}"/>
              </a:ext>
            </a:extLst>
          </p:cNvPr>
          <p:cNvSpPr txBox="1"/>
          <p:nvPr/>
        </p:nvSpPr>
        <p:spPr>
          <a:xfrm>
            <a:off x="186812" y="5038636"/>
            <a:ext cx="7030065" cy="1569660"/>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Перший стовпець у виразі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 - Manufacturer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представляє назву групи, а другий стовпець -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ModelsCount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представляє результат функції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Count,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яка обчислює кількість рядків групи</a:t>
            </a:r>
            <a:endParaRPr lang="uk-UA" sz="2400" dirty="0">
              <a:latin typeface="Times New Roman" panose="02020603050405020304" pitchFamily="18" charset="0"/>
              <a:cs typeface="Times New Roman" panose="02020603050405020304" pitchFamily="18" charset="0"/>
            </a:endParaRPr>
          </a:p>
        </p:txBody>
      </p:sp>
      <p:pic>
        <p:nvPicPr>
          <p:cNvPr id="17" name="Рисунок 16">
            <a:extLst>
              <a:ext uri="{FF2B5EF4-FFF2-40B4-BE49-F238E27FC236}">
                <a16:creationId xmlns:a16="http://schemas.microsoft.com/office/drawing/2014/main" id="{A24B06EB-6018-482F-3F4C-A16B3E1704A9}"/>
              </a:ext>
            </a:extLst>
          </p:cNvPr>
          <p:cNvPicPr>
            <a:picLocks noChangeAspect="1"/>
          </p:cNvPicPr>
          <p:nvPr/>
        </p:nvPicPr>
        <p:blipFill>
          <a:blip r:embed="rId2"/>
          <a:stretch>
            <a:fillRect/>
          </a:stretch>
        </p:blipFill>
        <p:spPr>
          <a:xfrm>
            <a:off x="7008249" y="3912163"/>
            <a:ext cx="4743450" cy="2581275"/>
          </a:xfrm>
          <a:prstGeom prst="rect">
            <a:avLst/>
          </a:prstGeom>
        </p:spPr>
      </p:pic>
    </p:spTree>
    <p:extLst>
      <p:ext uri="{BB962C8B-B14F-4D97-AF65-F5344CB8AC3E}">
        <p14:creationId xmlns:p14="http://schemas.microsoft.com/office/powerpoint/2010/main" val="21630659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2DFED65-CD42-5798-2296-F7D755A6F946}"/>
              </a:ext>
            </a:extLst>
          </p:cNvPr>
          <p:cNvSpPr txBox="1">
            <a:spLocks/>
          </p:cNvSpPr>
          <p:nvPr/>
        </p:nvSpPr>
        <p:spPr>
          <a:xfrm>
            <a:off x="0" y="0"/>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Групування. </a:t>
            </a:r>
            <a:r>
              <a:rPr lang="en-US" dirty="0">
                <a:solidFill>
                  <a:srgbClr val="000000"/>
                </a:solidFill>
                <a:latin typeface="Times New Roman" panose="02020603050405020304" pitchFamily="18" charset="0"/>
                <a:cs typeface="Times New Roman" panose="02020603050405020304" pitchFamily="18" charset="0"/>
              </a:rPr>
              <a:t>GROUP BY </a:t>
            </a:r>
            <a:r>
              <a:rPr lang="en-US" dirty="0" err="1">
                <a:solidFill>
                  <a:srgbClr val="000000"/>
                </a:solidFill>
                <a:latin typeface="Times New Roman" panose="02020603050405020304" pitchFamily="18" charset="0"/>
                <a:cs typeface="Times New Roman" panose="02020603050405020304" pitchFamily="18" charset="0"/>
              </a:rPr>
              <a:t>i</a:t>
            </a:r>
            <a:r>
              <a:rPr lang="en-US" dirty="0">
                <a:solidFill>
                  <a:srgbClr val="000000"/>
                </a:solidFill>
                <a:latin typeface="Times New Roman" panose="02020603050405020304" pitchFamily="18" charset="0"/>
                <a:cs typeface="Times New Roman" panose="02020603050405020304" pitchFamily="18" charset="0"/>
              </a:rPr>
              <a:t> HAVING</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C6F3478-CE5E-B1D5-A00E-A9F2FBDD287B}"/>
              </a:ext>
            </a:extLst>
          </p:cNvPr>
          <p:cNvSpPr txBox="1"/>
          <p:nvPr/>
        </p:nvSpPr>
        <p:spPr>
          <a:xfrm>
            <a:off x="294966" y="681036"/>
            <a:ext cx="5633885" cy="3046988"/>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І якщо у виразі SELECT проводиться вибірка по одному або декільком стовпцям і також використовуються агрегатні функції, необхідно використовувати вираз GROUP BY. Так, наступний приклад працювати не буде, оскільки він не містить виразу угруповання:</a:t>
            </a:r>
          </a:p>
        </p:txBody>
      </p:sp>
      <p:sp>
        <p:nvSpPr>
          <p:cNvPr id="7" name="Rectangle 2">
            <a:extLst>
              <a:ext uri="{FF2B5EF4-FFF2-40B4-BE49-F238E27FC236}">
                <a16:creationId xmlns:a16="http://schemas.microsoft.com/office/drawing/2014/main" id="{821C865A-B6A7-1611-E299-99E069A125C2}"/>
              </a:ext>
            </a:extLst>
          </p:cNvPr>
          <p:cNvSpPr>
            <a:spLocks noChangeArrowheads="1"/>
          </p:cNvSpPr>
          <p:nvPr/>
        </p:nvSpPr>
        <p:spPr bwMode="auto">
          <a:xfrm>
            <a:off x="294965" y="3761107"/>
            <a:ext cx="543097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7E6FDB93-6C80-4BE7-8AA4-5FD33F8A3CE2}"/>
              </a:ext>
            </a:extLst>
          </p:cNvPr>
          <p:cNvSpPr txBox="1"/>
          <p:nvPr/>
        </p:nvSpPr>
        <p:spPr>
          <a:xfrm>
            <a:off x="6597445" y="727445"/>
            <a:ext cx="5132436" cy="1569660"/>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GROUP BY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угруповання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безлічі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угруповання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4D313B60-547D-23C7-479F-9A3C1A9067E2}"/>
              </a:ext>
            </a:extLst>
          </p:cNvPr>
          <p:cNvSpPr>
            <a:spLocks noChangeArrowheads="1"/>
          </p:cNvSpPr>
          <p:nvPr/>
        </p:nvSpPr>
        <p:spPr bwMode="auto">
          <a:xfrm>
            <a:off x="6634298" y="2960458"/>
            <a:ext cx="5132436"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FD09E27E-20D3-16B8-DA02-2D927AD83F24}"/>
              </a:ext>
            </a:extLst>
          </p:cNvPr>
          <p:cNvSpPr txBox="1"/>
          <p:nvPr/>
        </p:nvSpPr>
        <p:spPr>
          <a:xfrm>
            <a:off x="294965" y="4546179"/>
            <a:ext cx="7005484"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Слід враховувати, що вираз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GROUP BY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має йти після виразу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WHERE,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але до виразу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 BY:</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36B2D38E-7D35-B38E-194C-FEC6ED632DD6}"/>
              </a:ext>
            </a:extLst>
          </p:cNvPr>
          <p:cNvSpPr>
            <a:spLocks noChangeArrowheads="1"/>
          </p:cNvSpPr>
          <p:nvPr/>
        </p:nvSpPr>
        <p:spPr bwMode="auto">
          <a:xfrm>
            <a:off x="294965" y="5377176"/>
            <a:ext cx="1209367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30000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9DB5FCB5-999F-27F1-413B-9C14C06FCA62}"/>
              </a:ext>
            </a:extLst>
          </p:cNvPr>
          <p:cNvPicPr>
            <a:picLocks noChangeAspect="1"/>
          </p:cNvPicPr>
          <p:nvPr/>
        </p:nvPicPr>
        <p:blipFill>
          <a:blip r:embed="rId2"/>
          <a:stretch>
            <a:fillRect/>
          </a:stretch>
        </p:blipFill>
        <p:spPr>
          <a:xfrm>
            <a:off x="7197365" y="4369932"/>
            <a:ext cx="3922916" cy="2396490"/>
          </a:xfrm>
          <a:prstGeom prst="rect">
            <a:avLst/>
          </a:prstGeom>
        </p:spPr>
      </p:pic>
    </p:spTree>
    <p:extLst>
      <p:ext uri="{BB962C8B-B14F-4D97-AF65-F5344CB8AC3E}">
        <p14:creationId xmlns:p14="http://schemas.microsoft.com/office/powerpoint/2010/main" val="10071408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1C504F-0E8D-6787-137E-C33AC5152991}"/>
              </a:ext>
            </a:extLst>
          </p:cNvPr>
          <p:cNvSpPr>
            <a:spLocks noGrp="1"/>
          </p:cNvSpPr>
          <p:nvPr>
            <p:ph type="title"/>
          </p:nvPr>
        </p:nvSpPr>
        <p:spPr>
          <a:xfrm>
            <a:off x="0" y="1"/>
            <a:ext cx="12192000" cy="560438"/>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Фільтра</a:t>
            </a:r>
            <a:r>
              <a:rPr lang="uk-UA" dirty="0">
                <a:solidFill>
                  <a:srgbClr val="000000"/>
                </a:solidFill>
                <a:latin typeface="Times New Roman" panose="02020603050405020304" pitchFamily="18" charset="0"/>
                <a:cs typeface="Times New Roman" panose="02020603050405020304" pitchFamily="18" charset="0"/>
              </a:rPr>
              <a:t>ці</a:t>
            </a:r>
            <a:r>
              <a:rPr lang="uk-UA" i="0" dirty="0">
                <a:solidFill>
                  <a:srgbClr val="000000"/>
                </a:solidFill>
                <a:effectLst/>
                <a:latin typeface="Times New Roman" panose="02020603050405020304" pitchFamily="18" charset="0"/>
                <a:cs typeface="Times New Roman" panose="02020603050405020304" pitchFamily="18" charset="0"/>
              </a:rPr>
              <a:t>я груп. </a:t>
            </a:r>
            <a:r>
              <a:rPr lang="en-US" i="0" dirty="0">
                <a:solidFill>
                  <a:srgbClr val="000000"/>
                </a:solidFill>
                <a:effectLst/>
                <a:latin typeface="Times New Roman" panose="02020603050405020304" pitchFamily="18" charset="0"/>
                <a:cs typeface="Times New Roman" panose="02020603050405020304" pitchFamily="18" charset="0"/>
              </a:rPr>
              <a:t>HAVING</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878C406-743C-B0DC-BFA8-A06674818675}"/>
              </a:ext>
            </a:extLst>
          </p:cNvPr>
          <p:cNvSpPr txBox="1"/>
          <p:nvPr/>
        </p:nvSpPr>
        <p:spPr>
          <a:xfrm>
            <a:off x="216309" y="560439"/>
            <a:ext cx="11759381"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Оператор HAVING дозволяє виконати фільтрацію груп, тобто визначає які групи будуть включені у вихідний результат. Використання HAVING багато в чому аналогічне до застосування WHERE. Тільки якщо WHERE застосовується для фільтрації рядків, HAVING - для фільтрації груп. Наприклад, знайдемо всі групи товарів за виробниками, для яких визначено понад 1 модель:</a:t>
            </a:r>
          </a:p>
        </p:txBody>
      </p:sp>
      <p:sp>
        <p:nvSpPr>
          <p:cNvPr id="3" name="Rectangle 2">
            <a:extLst>
              <a:ext uri="{FF2B5EF4-FFF2-40B4-BE49-F238E27FC236}">
                <a16:creationId xmlns:a16="http://schemas.microsoft.com/office/drawing/2014/main" id="{C0795411-E9E3-96D4-CE49-672F4C1EAE3B}"/>
              </a:ext>
            </a:extLst>
          </p:cNvPr>
          <p:cNvSpPr>
            <a:spLocks noChangeArrowheads="1"/>
          </p:cNvSpPr>
          <p:nvPr/>
        </p:nvSpPr>
        <p:spPr bwMode="auto">
          <a:xfrm>
            <a:off x="216309" y="2499431"/>
            <a:ext cx="5430974"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HAVING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1</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5" name="Рисунок 4">
            <a:extLst>
              <a:ext uri="{FF2B5EF4-FFF2-40B4-BE49-F238E27FC236}">
                <a16:creationId xmlns:a16="http://schemas.microsoft.com/office/drawing/2014/main" id="{2B3C72A3-B58C-219E-BA51-DDE4B2A24040}"/>
              </a:ext>
            </a:extLst>
          </p:cNvPr>
          <p:cNvPicPr>
            <a:picLocks noChangeAspect="1"/>
          </p:cNvPicPr>
          <p:nvPr/>
        </p:nvPicPr>
        <p:blipFill>
          <a:blip r:embed="rId2"/>
          <a:stretch>
            <a:fillRect/>
          </a:stretch>
        </p:blipFill>
        <p:spPr>
          <a:xfrm>
            <a:off x="216309" y="3704461"/>
            <a:ext cx="3296694" cy="1718847"/>
          </a:xfrm>
          <a:prstGeom prst="rect">
            <a:avLst/>
          </a:prstGeom>
        </p:spPr>
      </p:pic>
    </p:spTree>
    <p:extLst>
      <p:ext uri="{BB962C8B-B14F-4D97-AF65-F5344CB8AC3E}">
        <p14:creationId xmlns:p14="http://schemas.microsoft.com/office/powerpoint/2010/main" val="1142640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15CA99-AE20-9C8F-D43A-845343A5EDAA}"/>
              </a:ext>
            </a:extLst>
          </p:cNvPr>
          <p:cNvSpPr txBox="1"/>
          <p:nvPr/>
        </p:nvSpPr>
        <p:spPr>
          <a:xfrm>
            <a:off x="145702" y="560439"/>
            <a:ext cx="4079631"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поєднувати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WHERE та HAVING:</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163A80F5-1944-FF87-0555-6C6BB545A560}"/>
              </a:ext>
            </a:extLst>
          </p:cNvPr>
          <p:cNvSpPr txBox="1">
            <a:spLocks/>
          </p:cNvSpPr>
          <p:nvPr/>
        </p:nvSpPr>
        <p:spPr>
          <a:xfrm>
            <a:off x="0" y="1"/>
            <a:ext cx="12192000" cy="560438"/>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000000"/>
                </a:solidFill>
                <a:latin typeface="Times New Roman" panose="02020603050405020304" pitchFamily="18" charset="0"/>
                <a:cs typeface="Times New Roman" panose="02020603050405020304" pitchFamily="18" charset="0"/>
              </a:rPr>
              <a:t>Фільтрація груп. </a:t>
            </a:r>
            <a:r>
              <a:rPr lang="en-US">
                <a:solidFill>
                  <a:srgbClr val="000000"/>
                </a:solidFill>
                <a:latin typeface="Times New Roman" panose="02020603050405020304" pitchFamily="18" charset="0"/>
                <a:cs typeface="Times New Roman" panose="02020603050405020304" pitchFamily="18" charset="0"/>
              </a:rPr>
              <a:t>HAVING</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1962F88A-74B1-2830-3F26-676678164A1D}"/>
              </a:ext>
            </a:extLst>
          </p:cNvPr>
          <p:cNvSpPr>
            <a:spLocks noChangeArrowheads="1"/>
          </p:cNvSpPr>
          <p:nvPr/>
        </p:nvSpPr>
        <p:spPr bwMode="auto">
          <a:xfrm>
            <a:off x="4800842" y="560439"/>
            <a:ext cx="543097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80000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HAVING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1;</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E89E2E0-293F-0DB6-CA25-4B71F9171815}"/>
              </a:ext>
            </a:extLst>
          </p:cNvPr>
          <p:cNvSpPr txBox="1"/>
          <p:nvPr/>
        </p:nvSpPr>
        <p:spPr>
          <a:xfrm>
            <a:off x="145701" y="1951672"/>
            <a:ext cx="11590773"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Тобто в даному випадку спочатку фільтруються рядки: вибираються ті товари, загальна вартість яких більша за 80000. Потім вибрані товари групуються за виробниками. І далі фільтруються самі групи - вибираються ті групи, які містять понад 1 модель.</a:t>
            </a:r>
          </a:p>
        </p:txBody>
      </p:sp>
      <p:sp>
        <p:nvSpPr>
          <p:cNvPr id="11" name="TextBox 10">
            <a:extLst>
              <a:ext uri="{FF2B5EF4-FFF2-40B4-BE49-F238E27FC236}">
                <a16:creationId xmlns:a16="http://schemas.microsoft.com/office/drawing/2014/main" id="{F330B75A-C55C-A821-68AE-F8547477123F}"/>
              </a:ext>
            </a:extLst>
          </p:cNvPr>
          <p:cNvSpPr txBox="1"/>
          <p:nvPr/>
        </p:nvSpPr>
        <p:spPr>
          <a:xfrm>
            <a:off x="145701" y="3152001"/>
            <a:ext cx="4655141" cy="1569660"/>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необхідно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провести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ORDER BY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йде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HAVING:</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556ACD92-239D-DFDA-5844-3458B45FB1CB}"/>
              </a:ext>
            </a:extLst>
          </p:cNvPr>
          <p:cNvSpPr>
            <a:spLocks noChangeArrowheads="1"/>
          </p:cNvSpPr>
          <p:nvPr/>
        </p:nvSpPr>
        <p:spPr bwMode="auto">
          <a:xfrm>
            <a:off x="4540593" y="3342905"/>
            <a:ext cx="719588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Units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80000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HAVING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Units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8B846974-257E-30C9-6908-291946721242}"/>
              </a:ext>
            </a:extLst>
          </p:cNvPr>
          <p:cNvSpPr txBox="1"/>
          <p:nvPr/>
        </p:nvSpPr>
        <p:spPr>
          <a:xfrm>
            <a:off x="4107430" y="4809637"/>
            <a:ext cx="7812594" cy="1938992"/>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Тут угруповання йде за виробниками, і також вибирається кількість моделей для кожного виробника (</a:t>
            </a:r>
            <a:r>
              <a:rPr lang="en-US" sz="2400" b="0" i="0" dirty="0">
                <a:solidFill>
                  <a:srgbClr val="252525"/>
                </a:solidFill>
                <a:effectLst/>
                <a:latin typeface="Times New Roman" panose="02020603050405020304" pitchFamily="18" charset="0"/>
                <a:cs typeface="Times New Roman" panose="02020603050405020304" pitchFamily="18" charset="0"/>
              </a:rPr>
              <a:t>Models) </a:t>
            </a:r>
            <a:r>
              <a:rPr lang="uk-UA" sz="2400" b="0" i="0" dirty="0">
                <a:solidFill>
                  <a:srgbClr val="252525"/>
                </a:solidFill>
                <a:effectLst/>
                <a:latin typeface="Times New Roman" panose="02020603050405020304" pitchFamily="18" charset="0"/>
                <a:cs typeface="Times New Roman" panose="02020603050405020304" pitchFamily="18" charset="0"/>
              </a:rPr>
              <a:t>та загальна кількість усіх товарів за всіма цими моделями (</a:t>
            </a:r>
            <a:r>
              <a:rPr lang="en-US" sz="2400" b="0" i="0" dirty="0">
                <a:solidFill>
                  <a:srgbClr val="252525"/>
                </a:solidFill>
                <a:effectLst/>
                <a:latin typeface="Times New Roman" panose="02020603050405020304" pitchFamily="18" charset="0"/>
                <a:cs typeface="Times New Roman" panose="02020603050405020304" pitchFamily="18" charset="0"/>
              </a:rPr>
              <a:t>Units). </a:t>
            </a:r>
            <a:r>
              <a:rPr lang="uk-UA" sz="2400" b="0" i="0" dirty="0">
                <a:solidFill>
                  <a:srgbClr val="252525"/>
                </a:solidFill>
                <a:effectLst/>
                <a:latin typeface="Times New Roman" panose="02020603050405020304" pitchFamily="18" charset="0"/>
                <a:cs typeface="Times New Roman" panose="02020603050405020304" pitchFamily="18" charset="0"/>
              </a:rPr>
              <a:t>Наприкінці групи сортуються за кількістю товарів зі спадання.</a:t>
            </a:r>
            <a:endParaRPr lang="uk-UA" sz="2400" dirty="0">
              <a:latin typeface="Times New Roman" panose="02020603050405020304" pitchFamily="18" charset="0"/>
              <a:cs typeface="Times New Roman" panose="02020603050405020304" pitchFamily="18" charset="0"/>
            </a:endParaRPr>
          </a:p>
        </p:txBody>
      </p:sp>
      <p:pic>
        <p:nvPicPr>
          <p:cNvPr id="16" name="Рисунок 15">
            <a:extLst>
              <a:ext uri="{FF2B5EF4-FFF2-40B4-BE49-F238E27FC236}">
                <a16:creationId xmlns:a16="http://schemas.microsoft.com/office/drawing/2014/main" id="{B4A34529-E134-3AB7-54F0-A8A2FF00F0FA}"/>
              </a:ext>
            </a:extLst>
          </p:cNvPr>
          <p:cNvPicPr>
            <a:picLocks noChangeAspect="1"/>
          </p:cNvPicPr>
          <p:nvPr/>
        </p:nvPicPr>
        <p:blipFill>
          <a:blip r:embed="rId2"/>
          <a:stretch>
            <a:fillRect/>
          </a:stretch>
        </p:blipFill>
        <p:spPr>
          <a:xfrm>
            <a:off x="263604" y="4809637"/>
            <a:ext cx="3843826" cy="1741647"/>
          </a:xfrm>
          <a:prstGeom prst="rect">
            <a:avLst/>
          </a:prstGeom>
        </p:spPr>
      </p:pic>
    </p:spTree>
    <p:extLst>
      <p:ext uri="{BB962C8B-B14F-4D97-AF65-F5344CB8AC3E}">
        <p14:creationId xmlns:p14="http://schemas.microsoft.com/office/powerpoint/2010/main" val="30309679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2B21C2-9D36-FAF6-8A26-59060F714B07}"/>
              </a:ext>
            </a:extLst>
          </p:cNvPr>
          <p:cNvSpPr>
            <a:spLocks noGrp="1"/>
          </p:cNvSpPr>
          <p:nvPr>
            <p:ph type="title"/>
          </p:nvPr>
        </p:nvSpPr>
        <p:spPr>
          <a:xfrm>
            <a:off x="0" y="1"/>
            <a:ext cx="12192000" cy="681036"/>
          </a:xfrm>
        </p:spPr>
        <p:txBody>
          <a:bodyPr>
            <a:normAutofit fontScale="90000"/>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B462A4A-8F5C-0B4D-D660-C03BA87F79F2}"/>
              </a:ext>
            </a:extLst>
          </p:cNvPr>
          <p:cNvSpPr txBox="1"/>
          <p:nvPr/>
        </p:nvSpPr>
        <p:spPr>
          <a:xfrm>
            <a:off x="265471" y="681037"/>
            <a:ext cx="6096000" cy="1938992"/>
          </a:xfrm>
          <a:prstGeom prst="rect">
            <a:avLst/>
          </a:prstGeom>
          <a:noFill/>
        </p:spPr>
        <p:txBody>
          <a:bodyPr wrap="square">
            <a:spAutoFit/>
          </a:bodyPr>
          <a:lstStyle/>
          <a:p>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являють собою вирази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які вбудовані в інші запити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SQL.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Розглянемо найпростіший приклад застосування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підзапитів</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Наприклад, створимо таблиці для товарів та замовлень:</a:t>
            </a:r>
            <a:endParaRPr lang="uk-UA" sz="24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114A21F0-7FF9-D27C-CB9E-3457BEF0C74F}"/>
              </a:ext>
            </a:extLst>
          </p:cNvPr>
          <p:cNvSpPr>
            <a:spLocks noChangeArrowheads="1"/>
          </p:cNvSpPr>
          <p:nvPr/>
        </p:nvSpPr>
        <p:spPr bwMode="auto">
          <a:xfrm>
            <a:off x="265472" y="2598599"/>
            <a:ext cx="5122606"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ProductId INT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1,</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(ProductId) REFERENCES Products(Id) ON DELETE CASCADE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89630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3A4A09-CB97-53BB-BC73-F1791792BE0A}"/>
              </a:ext>
            </a:extLst>
          </p:cNvPr>
          <p:cNvSpPr txBox="1"/>
          <p:nvPr/>
        </p:nvSpPr>
        <p:spPr>
          <a:xfrm>
            <a:off x="147484" y="576730"/>
            <a:ext cx="11897032"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Таблиця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містить дані про куплені товари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таблиці деякі дані:</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1BE1E434-4FCD-0CCC-FAEE-753B51A88795}"/>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11A3395-0F27-D0B5-41D1-B46801E6CDCF}"/>
              </a:ext>
            </a:extLst>
          </p:cNvPr>
          <p:cNvSpPr>
            <a:spLocks noChangeArrowheads="1"/>
          </p:cNvSpPr>
          <p:nvPr/>
        </p:nvSpPr>
        <p:spPr bwMode="auto">
          <a:xfrm>
            <a:off x="147484" y="1407727"/>
            <a:ext cx="12044516" cy="490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 (ProductName, Manufacturer, ProductCount, Price)</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 ('iPhone X', 'Apple', 2, 76000),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2, 51000),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7', 'Apple', 5, 42000),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2, 56000),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1, 46000),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('Honor 10', 'Huawei', 2, 26000),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('Nokia 8', 'HMD Global', 6, 38000);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Orders (ProductId, CreatedAt, ProductCount, Price)</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ProductName='Galaxy S8'),</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'2018-05-21',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ProductName='Galaxy S8')</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ProductName='iPhone X'),</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'2018-05-23',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ProductName='iPhone X')</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ProductName='iPhone 8'),</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'2018-05-21',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ProductName='iPhone 8')</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45957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06C8E1-1786-3F16-75FF-8BD67163DF32}"/>
              </a:ext>
            </a:extLst>
          </p:cNvPr>
          <p:cNvSpPr txBox="1"/>
          <p:nvPr/>
        </p:nvSpPr>
        <p:spPr>
          <a:xfrm>
            <a:off x="285134" y="555803"/>
            <a:ext cx="11444749"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При додаванні даних до таблиці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використовуються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Наприклад, перше замовлення було зроблено на товар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S8. Відповідно до таблиці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нам треба зберегти інформацію про замовлення, де поле </a:t>
            </a:r>
            <a:r>
              <a:rPr lang="uk-UA" sz="2400" dirty="0" err="1">
                <a:latin typeface="Times New Roman" panose="02020603050405020304" pitchFamily="18" charset="0"/>
                <a:cs typeface="Times New Roman" panose="02020603050405020304" pitchFamily="18" charset="0"/>
              </a:rPr>
              <a:t>ProductId</a:t>
            </a:r>
            <a:r>
              <a:rPr lang="uk-UA" sz="2400" dirty="0">
                <a:latin typeface="Times New Roman" panose="02020603050405020304" pitchFamily="18" charset="0"/>
                <a:cs typeface="Times New Roman" panose="02020603050405020304" pitchFamily="18" charset="0"/>
              </a:rPr>
              <a:t> вказує на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товару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S8, поле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 на його ціну. Але на момент написання запиту нам може бути невідомим ні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покупця, ні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товару, ні ціна товару. У цьому випадку можна виконати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у вигляді</a:t>
            </a:r>
          </a:p>
        </p:txBody>
      </p:sp>
      <p:sp>
        <p:nvSpPr>
          <p:cNvPr id="6" name="Заголовок 1">
            <a:extLst>
              <a:ext uri="{FF2B5EF4-FFF2-40B4-BE49-F238E27FC236}">
                <a16:creationId xmlns:a16="http://schemas.microsoft.com/office/drawing/2014/main" id="{AD1FB4E6-4F77-01B0-7D01-B5F904ADC7C9}"/>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19F573B-AC20-8579-9DB8-040AD501A222}"/>
              </a:ext>
            </a:extLst>
          </p:cNvPr>
          <p:cNvSpPr>
            <a:spLocks noChangeArrowheads="1"/>
          </p:cNvSpPr>
          <p:nvPr/>
        </p:nvSpPr>
        <p:spPr bwMode="auto">
          <a:xfrm>
            <a:off x="285134" y="2985006"/>
            <a:ext cx="622926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WHERE</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'iPhone 8'</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97D306A0-0B2B-C273-F983-0EDB3E12DD5F}"/>
              </a:ext>
            </a:extLst>
          </p:cNvPr>
          <p:cNvSpPr txBox="1"/>
          <p:nvPr/>
        </p:nvSpPr>
        <p:spPr>
          <a:xfrm>
            <a:off x="285134" y="3429000"/>
            <a:ext cx="11444748" cy="2308324"/>
          </a:xfrm>
          <a:prstGeom prst="rect">
            <a:avLst/>
          </a:prstGeom>
          <a:noFill/>
        </p:spPr>
        <p:txBody>
          <a:bodyPr wrap="square">
            <a:spAutoFit/>
          </a:bodyPr>
          <a:lstStyle/>
          <a:p>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виконує команду SELECT і полягає у дужках. У цьому випадку при додаванні одного товару виконується два </a:t>
            </a:r>
            <a:r>
              <a:rPr lang="uk-UA" sz="2400" dirty="0" err="1">
                <a:latin typeface="Times New Roman" panose="02020603050405020304" pitchFamily="18" charset="0"/>
                <a:cs typeface="Times New Roman" panose="02020603050405020304" pitchFamily="18" charset="0"/>
              </a:rPr>
              <a:t>подзапроса</a:t>
            </a:r>
            <a:r>
              <a:rPr lang="uk-UA" sz="2400" dirty="0">
                <a:latin typeface="Times New Roman" panose="02020603050405020304" pitchFamily="18" charset="0"/>
                <a:cs typeface="Times New Roman" panose="02020603050405020304" pitchFamily="18" charset="0"/>
              </a:rPr>
              <a:t>. Кожен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повертає одного скалярного значення, наприклад, числовий ідентифікатор. У прикладі вище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виконувались до іншої таблиці, але можуть виконуватися і до тієї ж, на яку викликається основний запит. Наприклад, знайдемо товари з таблиці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які мають мінімальну ціну:</a:t>
            </a:r>
          </a:p>
        </p:txBody>
      </p:sp>
      <p:sp>
        <p:nvSpPr>
          <p:cNvPr id="10" name="Rectangle 3">
            <a:extLst>
              <a:ext uri="{FF2B5EF4-FFF2-40B4-BE49-F238E27FC236}">
                <a16:creationId xmlns:a16="http://schemas.microsoft.com/office/drawing/2014/main" id="{B6FE46CE-BBD6-2761-F0A5-77660C56D5B2}"/>
              </a:ext>
            </a:extLst>
          </p:cNvPr>
          <p:cNvSpPr>
            <a:spLocks noChangeArrowheads="1"/>
          </p:cNvSpPr>
          <p:nvPr/>
        </p:nvSpPr>
        <p:spPr bwMode="auto">
          <a:xfrm>
            <a:off x="285134" y="5750430"/>
            <a:ext cx="51552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(SELECT MIN(</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53825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38BA33D-7B43-A3A4-F937-1CEEAE90E782}"/>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362E8ED-A728-7AF7-768A-6C6692293393}"/>
              </a:ext>
            </a:extLst>
          </p:cNvPr>
          <p:cNvSpPr txBox="1"/>
          <p:nvPr/>
        </p:nvSpPr>
        <p:spPr>
          <a:xfrm>
            <a:off x="157316" y="681037"/>
            <a:ext cx="8524568"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вища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7B0FC36-AFC5-73EB-3DAA-B96CC27596A5}"/>
              </a:ext>
            </a:extLst>
          </p:cNvPr>
          <p:cNvSpPr>
            <a:spLocks noChangeArrowheads="1"/>
          </p:cNvSpPr>
          <p:nvPr/>
        </p:nvSpPr>
        <p:spPr bwMode="auto">
          <a:xfrm>
            <a:off x="245806" y="1146629"/>
            <a:ext cx="51552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&gt; (SELECT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973E8508-2745-A0BF-5B67-29AB6EA9D6AD}"/>
              </a:ext>
            </a:extLst>
          </p:cNvPr>
          <p:cNvPicPr>
            <a:picLocks noChangeAspect="1"/>
          </p:cNvPicPr>
          <p:nvPr/>
        </p:nvPicPr>
        <p:blipFill>
          <a:blip r:embed="rId2"/>
          <a:stretch>
            <a:fillRect/>
          </a:stretch>
        </p:blipFill>
        <p:spPr>
          <a:xfrm>
            <a:off x="245806" y="1823738"/>
            <a:ext cx="5200650" cy="2381250"/>
          </a:xfrm>
          <a:prstGeom prst="rect">
            <a:avLst/>
          </a:prstGeom>
        </p:spPr>
      </p:pic>
    </p:spTree>
    <p:extLst>
      <p:ext uri="{BB962C8B-B14F-4D97-AF65-F5344CB8AC3E}">
        <p14:creationId xmlns:p14="http://schemas.microsoft.com/office/powerpoint/2010/main" val="9822673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D7C7E6-1920-0703-3063-82062003D86D}"/>
              </a:ext>
            </a:extLst>
          </p:cNvPr>
          <p:cNvSpPr>
            <a:spLocks noGrp="1"/>
          </p:cNvSpPr>
          <p:nvPr>
            <p:ph type="title"/>
          </p:nvPr>
        </p:nvSpPr>
        <p:spPr>
          <a:xfrm>
            <a:off x="0" y="1"/>
            <a:ext cx="12192000" cy="681036"/>
          </a:xfrm>
        </p:spPr>
        <p:txBody>
          <a:bodyPr>
            <a:normAutofit fontScale="90000"/>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Корелюючі</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некорелюючі</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EC796F9-B51D-D996-9EF5-E8F149C6EA85}"/>
              </a:ext>
            </a:extLst>
          </p:cNvPr>
          <p:cNvSpPr txBox="1"/>
          <p:nvPr/>
        </p:nvSpPr>
        <p:spPr>
          <a:xfrm>
            <a:off x="285136" y="681037"/>
            <a:ext cx="11602064" cy="3046988"/>
          </a:xfrm>
          <a:prstGeom prst="rect">
            <a:avLst/>
          </a:prstGeom>
          <a:noFill/>
        </p:spPr>
        <p:txBody>
          <a:bodyPr wrap="square">
            <a:spAutoFit/>
          </a:bodyPr>
          <a:lstStyle/>
          <a:p>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бувають </a:t>
            </a:r>
            <a:r>
              <a:rPr lang="uk-UA" sz="2400" dirty="0" err="1">
                <a:latin typeface="Times New Roman" panose="02020603050405020304" pitchFamily="18" charset="0"/>
                <a:cs typeface="Times New Roman" panose="02020603050405020304" pitchFamily="18" charset="0"/>
              </a:rPr>
              <a:t>корелюючими</a:t>
            </a:r>
            <a:r>
              <a:rPr lang="uk-UA" sz="2400" dirty="0">
                <a:latin typeface="Times New Roman" panose="02020603050405020304" pitchFamily="18" charset="0"/>
                <a:cs typeface="Times New Roman" panose="02020603050405020304" pitchFamily="18" charset="0"/>
              </a:rPr>
              <a:t> та </a:t>
            </a:r>
            <a:r>
              <a:rPr lang="uk-UA" sz="2400" dirty="0" err="1">
                <a:latin typeface="Times New Roman" panose="02020603050405020304" pitchFamily="18" charset="0"/>
                <a:cs typeface="Times New Roman" panose="02020603050405020304" pitchFamily="18" charset="0"/>
              </a:rPr>
              <a:t>некорелюючими</a:t>
            </a:r>
            <a:r>
              <a:rPr lang="uk-UA" sz="2400" dirty="0">
                <a:latin typeface="Times New Roman" panose="02020603050405020304" pitchFamily="18" charset="0"/>
                <a:cs typeface="Times New Roman" panose="02020603050405020304" pitchFamily="18" charset="0"/>
              </a:rPr>
              <a:t>. У прикладах вище команди SELECT фактично виконували один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всім рядків, що витягуються командою. Наприклад,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повертає мінімальну чи середню ціну, яка не зміниться, скільки б ми рядків не обирали в основному запиті. Тобто результат </a:t>
            </a:r>
            <a:r>
              <a:rPr lang="uk-UA" sz="2400" dirty="0" err="1">
                <a:latin typeface="Times New Roman" panose="02020603050405020304" pitchFamily="18" charset="0"/>
                <a:cs typeface="Times New Roman" panose="02020603050405020304" pitchFamily="18" charset="0"/>
              </a:rPr>
              <a:t>підзапиту</a:t>
            </a:r>
            <a:r>
              <a:rPr lang="uk-UA" sz="2400" dirty="0">
                <a:latin typeface="Times New Roman" panose="02020603050405020304" pitchFamily="18" charset="0"/>
                <a:cs typeface="Times New Roman" panose="02020603050405020304" pitchFamily="18" charset="0"/>
              </a:rPr>
              <a:t> не залежав від рядків, які вибираються переважно запитом. І такий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виконується один раз для всього зовнішнього запиту. Але також можна використовувати </a:t>
            </a:r>
            <a:r>
              <a:rPr lang="uk-UA" sz="2400" dirty="0" err="1">
                <a:latin typeface="Times New Roman" panose="02020603050405020304" pitchFamily="18" charset="0"/>
                <a:cs typeface="Times New Roman" panose="02020603050405020304" pitchFamily="18" charset="0"/>
              </a:rPr>
              <a:t>корелюючі</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correlated</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subquery</a:t>
            </a:r>
            <a:r>
              <a:rPr lang="uk-UA" sz="2400" dirty="0">
                <a:latin typeface="Times New Roman" panose="02020603050405020304" pitchFamily="18" charset="0"/>
                <a:cs typeface="Times New Roman" panose="02020603050405020304" pitchFamily="18" charset="0"/>
              </a:rPr>
              <a:t>), результати яких залежать від рядків, які вибираються в основному запиті.</a:t>
            </a:r>
          </a:p>
        </p:txBody>
      </p:sp>
      <p:sp>
        <p:nvSpPr>
          <p:cNvPr id="4" name="TextBox 3">
            <a:extLst>
              <a:ext uri="{FF2B5EF4-FFF2-40B4-BE49-F238E27FC236}">
                <a16:creationId xmlns:a16="http://schemas.microsoft.com/office/drawing/2014/main" id="{5932BB0B-0647-DAB6-72B9-35904B961E25}"/>
              </a:ext>
            </a:extLst>
          </p:cNvPr>
          <p:cNvSpPr txBox="1"/>
          <p:nvPr/>
        </p:nvSpPr>
        <p:spPr>
          <a:xfrm>
            <a:off x="285135" y="3728025"/>
            <a:ext cx="5152104" cy="1200329"/>
          </a:xfrm>
          <a:prstGeom prst="rect">
            <a:avLst/>
          </a:prstGeom>
          <a:noFill/>
        </p:spPr>
        <p:txBody>
          <a:bodyPr wrap="square">
            <a:spAutoFit/>
          </a:bodyPr>
          <a:lstStyle/>
          <a:p>
            <a:r>
              <a:rPr lang="ru-RU" sz="2400" b="0" i="0" dirty="0" err="1">
                <a:solidFill>
                  <a:srgbClr val="252525"/>
                </a:solidFill>
                <a:effectLs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всі</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latin typeface="Times New Roman" panose="02020603050405020304" pitchFamily="18" charset="0"/>
                <a:cs typeface="Times New Roman" panose="02020603050405020304" pitchFamily="18" charset="0"/>
              </a:rPr>
              <a:t> з </a:t>
            </a:r>
            <a:r>
              <a:rPr lang="ru-RU" sz="2400" b="0" i="0" dirty="0" err="1">
                <a:solidFill>
                  <a:srgbClr val="252525"/>
                </a:solidFill>
                <a:effectLst/>
                <a:latin typeface="Times New Roman" panose="02020603050405020304" pitchFamily="18" charset="0"/>
                <a:cs typeface="Times New Roman" panose="02020603050405020304" pitchFamily="18" charset="0"/>
              </a:rPr>
              <a:t>таблиці</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Orders</a:t>
            </a:r>
            <a:r>
              <a:rPr lang="ru-RU" sz="2400" b="0" i="0" dirty="0">
                <a:solidFill>
                  <a:srgbClr val="252525"/>
                </a:solidFill>
                <a:effectLst/>
                <a:latin typeface="Times New Roman" panose="02020603050405020304" pitchFamily="18" charset="0"/>
                <a:cs typeface="Times New Roman" panose="02020603050405020304" pitchFamily="18" charset="0"/>
              </a:rPr>
              <a:t>, додавши до них </a:t>
            </a:r>
            <a:r>
              <a:rPr lang="ru-RU" sz="2400" b="0" i="0" dirty="0" err="1">
                <a:solidFill>
                  <a:srgbClr val="252525"/>
                </a:solidFill>
                <a:effectLst/>
                <a:latin typeface="Times New Roman" panose="02020603050405020304" pitchFamily="18" charset="0"/>
                <a:cs typeface="Times New Roman" panose="02020603050405020304" pitchFamily="18" charset="0"/>
              </a:rPr>
              <a:t>інформацію</a:t>
            </a:r>
            <a:r>
              <a:rPr lang="ru-RU" sz="2400" b="0" i="0" dirty="0">
                <a:solidFill>
                  <a:srgbClr val="252525"/>
                </a:solidFill>
                <a:effectLst/>
                <a:latin typeface="Times New Roman" panose="02020603050405020304" pitchFamily="18" charset="0"/>
                <a:cs typeface="Times New Roman" panose="02020603050405020304" pitchFamily="18" charset="0"/>
              </a:rPr>
              <a:t> про товар:</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109C62BA-720A-4E27-5D37-4E4C35852320}"/>
              </a:ext>
            </a:extLst>
          </p:cNvPr>
          <p:cNvSpPr>
            <a:spLocks noChangeArrowheads="1"/>
          </p:cNvSpPr>
          <p:nvPr/>
        </p:nvSpPr>
        <p:spPr bwMode="auto">
          <a:xfrm>
            <a:off x="5437239" y="3849740"/>
            <a:ext cx="601446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3DE3FDAD-F0C5-5393-B59D-7F1104195409}"/>
              </a:ext>
            </a:extLst>
          </p:cNvPr>
          <p:cNvSpPr txBox="1"/>
          <p:nvPr/>
        </p:nvSpPr>
        <p:spPr>
          <a:xfrm>
            <a:off x="285135" y="5050069"/>
            <a:ext cx="6322142" cy="1569660"/>
          </a:xfrm>
          <a:prstGeom prst="rect">
            <a:avLst/>
          </a:prstGeom>
          <a:noFill/>
        </p:spPr>
        <p:txBody>
          <a:bodyPr wrap="square">
            <a:spAutoFit/>
          </a:bodyPr>
          <a:lstStyle/>
          <a:p>
            <a:r>
              <a:rPr lang="ru-RU" sz="2400" b="0" i="0" dirty="0">
                <a:solidFill>
                  <a:srgbClr val="252525"/>
                </a:solidFill>
                <a:effectLst/>
                <a:latin typeface="Times New Roman" panose="02020603050405020304" pitchFamily="18" charset="0"/>
                <a:cs typeface="Times New Roman" panose="02020603050405020304" pitchFamily="18" charset="0"/>
              </a:rPr>
              <a:t>У </a:t>
            </a:r>
            <a:r>
              <a:rPr lang="ru-RU" sz="2400" b="0" i="0" dirty="0" err="1">
                <a:solidFill>
                  <a:srgbClr val="252525"/>
                </a:solidFill>
                <a:effectLst/>
                <a:latin typeface="Times New Roman" panose="02020603050405020304" pitchFamily="18" charset="0"/>
                <a:cs typeface="Times New Roman" panose="02020603050405020304" pitchFamily="18" charset="0"/>
              </a:rPr>
              <a:t>цьому</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випадку</a:t>
            </a:r>
            <a:r>
              <a:rPr lang="ru-RU" sz="2400" b="0" i="0" dirty="0">
                <a:solidFill>
                  <a:srgbClr val="252525"/>
                </a:solidFill>
                <a:effectLst/>
                <a:latin typeface="Times New Roman" panose="02020603050405020304" pitchFamily="18" charset="0"/>
                <a:cs typeface="Times New Roman" panose="02020603050405020304" pitchFamily="18" charset="0"/>
              </a:rPr>
              <a:t> для кожного рядка з </a:t>
            </a:r>
            <a:r>
              <a:rPr lang="ru-RU" sz="2400" b="0" i="0" dirty="0" err="1">
                <a:solidFill>
                  <a:srgbClr val="252525"/>
                </a:solidFill>
                <a:effectLst/>
                <a:latin typeface="Times New Roman" panose="02020603050405020304" pitchFamily="18" charset="0"/>
                <a:cs typeface="Times New Roman" panose="02020603050405020304" pitchFamily="18" charset="0"/>
              </a:rPr>
              <a:t>таблиці</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Orders</a:t>
            </a:r>
            <a:r>
              <a:rPr lang="ru-RU" sz="2400" b="0" i="0" dirty="0">
                <a:solidFill>
                  <a:srgbClr val="252525"/>
                </a:solidFill>
                <a:effectLst/>
                <a:latin typeface="Times New Roman" panose="02020603050405020304" pitchFamily="18" charset="0"/>
                <a:cs typeface="Times New Roman" panose="02020603050405020304" pitchFamily="18" charset="0"/>
              </a:rPr>
              <a:t> буде </a:t>
            </a:r>
            <a:r>
              <a:rPr lang="ru-RU" sz="2400" b="0" i="0" dirty="0" err="1">
                <a:solidFill>
                  <a:srgbClr val="252525"/>
                </a:solidFill>
                <a:effectLst/>
                <a:latin typeface="Times New Roman" panose="02020603050405020304" pitchFamily="18" charset="0"/>
                <a:cs typeface="Times New Roman" panose="02020603050405020304" pitchFamily="18" charset="0"/>
              </a:rPr>
              <a:t>виконуватися</a:t>
            </a:r>
            <a:r>
              <a:rPr lang="ru-RU" sz="2400" b="0" i="0" dirty="0">
                <a:solidFill>
                  <a:srgbClr val="252525"/>
                </a:solidFill>
                <a:effectLst/>
                <a:latin typeface="Times New Roman" panose="02020603050405020304" pitchFamily="18" charset="0"/>
                <a:cs typeface="Times New Roman" panose="02020603050405020304" pitchFamily="18" charset="0"/>
              </a:rPr>
              <a:t> запит, результат </a:t>
            </a:r>
            <a:r>
              <a:rPr lang="ru-RU" sz="2400" b="0" i="0" dirty="0" err="1">
                <a:solidFill>
                  <a:srgbClr val="252525"/>
                </a:solidFill>
                <a:effectLst/>
                <a:latin typeface="Times New Roman" panose="02020603050405020304" pitchFamily="18" charset="0"/>
                <a:cs typeface="Times New Roman" panose="02020603050405020304" pitchFamily="18" charset="0"/>
              </a:rPr>
              <a:t>якого</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залежить</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від</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стовпця</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ProductId</a:t>
            </a:r>
            <a:r>
              <a:rPr lang="ru-RU" sz="2400" b="0" i="0" dirty="0">
                <a:solidFill>
                  <a:srgbClr val="252525"/>
                </a:solidFill>
                <a:effectLst/>
                <a:latin typeface="Times New Roman" panose="02020603050405020304" pitchFamily="18" charset="0"/>
                <a:cs typeface="Times New Roman" panose="02020603050405020304" pitchFamily="18" charset="0"/>
              </a:rPr>
              <a:t>. І </a:t>
            </a:r>
            <a:r>
              <a:rPr lang="ru-RU" sz="2400" b="0" i="0" dirty="0" err="1">
                <a:solidFill>
                  <a:srgbClr val="252525"/>
                </a:solidFill>
                <a:effectLst/>
                <a:latin typeface="Times New Roman" panose="02020603050405020304" pitchFamily="18" charset="0"/>
                <a:cs typeface="Times New Roman" panose="02020603050405020304" pitchFamily="18" charset="0"/>
              </a:rPr>
              <a:t>кожен</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підзапит</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може</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повертати</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різні</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дані</a:t>
            </a:r>
            <a:r>
              <a:rPr lang="ru-RU" sz="2400" b="0" i="0" dirty="0">
                <a:solidFill>
                  <a:srgbClr val="252525"/>
                </a:solidFill>
                <a:effectLs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349E8E7F-B2A0-F6AB-8C3E-ED5ACF097D30}"/>
              </a:ext>
            </a:extLst>
          </p:cNvPr>
          <p:cNvPicPr>
            <a:picLocks noChangeAspect="1"/>
          </p:cNvPicPr>
          <p:nvPr/>
        </p:nvPicPr>
        <p:blipFill>
          <a:blip r:embed="rId2"/>
          <a:stretch>
            <a:fillRect/>
          </a:stretch>
        </p:blipFill>
        <p:spPr>
          <a:xfrm>
            <a:off x="7226708" y="4632856"/>
            <a:ext cx="4758813" cy="2117595"/>
          </a:xfrm>
          <a:prstGeom prst="rect">
            <a:avLst/>
          </a:prstGeom>
        </p:spPr>
      </p:pic>
    </p:spTree>
    <p:extLst>
      <p:ext uri="{BB962C8B-B14F-4D97-AF65-F5344CB8AC3E}">
        <p14:creationId xmlns:p14="http://schemas.microsoft.com/office/powerpoint/2010/main" val="337560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17A19645-5541-58CE-A5C8-50C4DC11FA34}"/>
              </a:ext>
            </a:extLst>
          </p:cNvPr>
          <p:cNvSpPr txBox="1">
            <a:spLocks/>
          </p:cNvSpPr>
          <p:nvPr/>
        </p:nvSpPr>
        <p:spPr>
          <a:xfrm>
            <a:off x="0" y="0"/>
            <a:ext cx="12192000" cy="9729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Створення таблиць</a:t>
            </a: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AAE5EEF2-EA8F-B3F2-A145-107AD9084E09}"/>
              </a:ext>
            </a:extLst>
          </p:cNvPr>
          <p:cNvSpPr>
            <a:spLocks noChangeArrowheads="1"/>
          </p:cNvSpPr>
          <p:nvPr/>
        </p:nvSpPr>
        <p:spPr bwMode="auto">
          <a:xfrm>
            <a:off x="555522" y="1516809"/>
            <a:ext cx="11080955"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DATABASE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USE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59414C7-9988-DF27-7513-22D33C53C9F4}"/>
              </a:ext>
            </a:extLst>
          </p:cNvPr>
          <p:cNvSpPr txBox="1"/>
          <p:nvPr/>
        </p:nvSpPr>
        <p:spPr>
          <a:xfrm>
            <a:off x="4621162" y="1166842"/>
            <a:ext cx="6892413" cy="4524315"/>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Далі, власне, йде створення таблиці, яка називається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Вона визначає чотири стовпці: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Age</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FirstName</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LastName</a:t>
            </a:r>
            <a:r>
              <a:rPr lang="uk-UA" sz="2400" dirty="0">
                <a:latin typeface="Times New Roman" panose="02020603050405020304" pitchFamily="18" charset="0"/>
                <a:cs typeface="Times New Roman" panose="02020603050405020304" pitchFamily="18" charset="0"/>
              </a:rPr>
              <a:t>. Перші два стовпці представляють ідентифікатор клієнта та його вік і мають тип INT, тобто зберігатимуть числові значення. Наступні стовпці представляють ім'я та прізвище клієнта і мають тип VARCHAR(20), тобто представляють рядок завдовжки трохи більше 20 символів. В даному випадку для кожного стовпця визначено ім'я та тип даних, при цьому атрибути стовпців та таблиці загалом відсутні.</a:t>
            </a:r>
          </a:p>
        </p:txBody>
      </p:sp>
    </p:spTree>
    <p:extLst>
      <p:ext uri="{BB962C8B-B14F-4D97-AF65-F5344CB8AC3E}">
        <p14:creationId xmlns:p14="http://schemas.microsoft.com/office/powerpoint/2010/main" val="41376456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ED5620-55C3-3295-CB4D-4F97EEF5BAC6}"/>
              </a:ext>
            </a:extLst>
          </p:cNvPr>
          <p:cNvSpPr txBox="1"/>
          <p:nvPr/>
        </p:nvSpPr>
        <p:spPr>
          <a:xfrm>
            <a:off x="373626" y="637852"/>
            <a:ext cx="11503742" cy="1200329"/>
          </a:xfrm>
          <a:prstGeom prst="rect">
            <a:avLst/>
          </a:prstGeom>
          <a:noFill/>
        </p:spPr>
        <p:txBody>
          <a:bodyPr wrap="square">
            <a:spAutoFit/>
          </a:bodyPr>
          <a:lstStyle/>
          <a:p>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Корелюючий</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може виконуватися і тієї ж таблиці, до якої виконується основний запит. Наприклад, виберемо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ті товари, вартість яких вища за середню ціну товарів для даного виробника:</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0BF628CC-B297-51AD-AFC5-2034087773DA}"/>
              </a:ext>
            </a:extLst>
          </p:cNvPr>
          <p:cNvSpPr>
            <a:spLocks noGrp="1"/>
          </p:cNvSpPr>
          <p:nvPr>
            <p:ph type="title"/>
          </p:nvPr>
        </p:nvSpPr>
        <p:spPr>
          <a:xfrm>
            <a:off x="0" y="1"/>
            <a:ext cx="12192000" cy="681036"/>
          </a:xfrm>
        </p:spPr>
        <p:txBody>
          <a:bodyPr>
            <a:normAutofit fontScale="90000"/>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Корелюючі</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некорелюючі</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0A8A07B-5368-1CB0-1FAB-AE2DF4E33940}"/>
              </a:ext>
            </a:extLst>
          </p:cNvPr>
          <p:cNvSpPr>
            <a:spLocks noChangeArrowheads="1"/>
          </p:cNvSpPr>
          <p:nvPr/>
        </p:nvSpPr>
        <p:spPr bwMode="auto">
          <a:xfrm>
            <a:off x="373626" y="1913814"/>
            <a:ext cx="74106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FROM Products AS SubProds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WHERE SubProds.Manufacturer=Prods.Manufacturer)  AS AvgPrice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 AS Prods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&gt;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FROM Products AS SubProds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WHERE SubProds.Manufacturer=Prods.Manufacturer);</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634A9409-C999-993F-E9E5-F49322A81A0A}"/>
              </a:ext>
            </a:extLst>
          </p:cNvPr>
          <p:cNvPicPr>
            <a:picLocks noChangeAspect="1"/>
          </p:cNvPicPr>
          <p:nvPr/>
        </p:nvPicPr>
        <p:blipFill>
          <a:blip r:embed="rId2"/>
          <a:stretch>
            <a:fillRect/>
          </a:stretch>
        </p:blipFill>
        <p:spPr>
          <a:xfrm>
            <a:off x="373626" y="3928439"/>
            <a:ext cx="6400800" cy="2800350"/>
          </a:xfrm>
          <a:prstGeom prst="rect">
            <a:avLst/>
          </a:prstGeom>
        </p:spPr>
      </p:pic>
    </p:spTree>
    <p:extLst>
      <p:ext uri="{BB962C8B-B14F-4D97-AF65-F5344CB8AC3E}">
        <p14:creationId xmlns:p14="http://schemas.microsoft.com/office/powerpoint/2010/main" val="9085992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5904702-BBB7-B7A1-4C09-441A0DFB3B14}"/>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252525"/>
                </a:solidFill>
                <a:highlight>
                  <a:srgbClr val="FFFFFF"/>
                </a:highlight>
                <a:latin typeface="Times New Roman" panose="02020603050405020304" pitchFamily="18" charset="0"/>
                <a:cs typeface="Times New Roman" panose="02020603050405020304" pitchFamily="18" charset="0"/>
              </a:rPr>
              <a:t>Корелюючі та некорелюючі підзапити</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7813661-837B-03E6-0943-A2D1E07368F9}"/>
              </a:ext>
            </a:extLst>
          </p:cNvPr>
          <p:cNvSpPr txBox="1"/>
          <p:nvPr/>
        </p:nvSpPr>
        <p:spPr>
          <a:xfrm>
            <a:off x="275303" y="640731"/>
            <a:ext cx="11375923" cy="4893647"/>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визначено два </a:t>
            </a:r>
            <a:r>
              <a:rPr lang="uk-UA" sz="2400" dirty="0" err="1">
                <a:latin typeface="Times New Roman" panose="02020603050405020304" pitchFamily="18" charset="0"/>
                <a:cs typeface="Times New Roman" panose="02020603050405020304" pitchFamily="18" charset="0"/>
              </a:rPr>
              <a:t>корелюючі</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Перше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визначає специфікацію стовпця </a:t>
            </a:r>
            <a:r>
              <a:rPr lang="uk-UA" sz="2400" dirty="0" err="1">
                <a:latin typeface="Times New Roman" panose="02020603050405020304" pitchFamily="18" charset="0"/>
                <a:cs typeface="Times New Roman" panose="02020603050405020304" pitchFamily="18" charset="0"/>
              </a:rPr>
              <a:t>AvgPrice</a:t>
            </a:r>
            <a:r>
              <a:rPr lang="uk-UA" sz="2400" dirty="0">
                <a:latin typeface="Times New Roman" panose="02020603050405020304" pitchFamily="18" charset="0"/>
                <a:cs typeface="Times New Roman" panose="02020603050405020304" pitchFamily="18" charset="0"/>
              </a:rPr>
              <a:t>. Він буде виконуватися для кожного рядка, що витягується з таблиці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У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передається виробник товару та на його основі вибирається середня ціна для товарів саме цього виробника. І оскільки виробник у товарів може відрізнятися, то результат </a:t>
            </a:r>
            <a:r>
              <a:rPr lang="uk-UA" sz="2400" dirty="0" err="1">
                <a:latin typeface="Times New Roman" panose="02020603050405020304" pitchFamily="18" charset="0"/>
                <a:cs typeface="Times New Roman" panose="02020603050405020304" pitchFamily="18" charset="0"/>
              </a:rPr>
              <a:t>підзапиту</a:t>
            </a:r>
            <a:r>
              <a:rPr lang="uk-UA" sz="2400" dirty="0">
                <a:latin typeface="Times New Roman" panose="02020603050405020304" pitchFamily="18" charset="0"/>
                <a:cs typeface="Times New Roman" panose="02020603050405020304" pitchFamily="18" charset="0"/>
              </a:rPr>
              <a:t> в кожному випадку також може відрізнятися. Другий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аналогічний, тільки він використовується для фільтрації видобутих з таблиці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І він буде виконуватися для кожного рядка. Щоб уникнути двоїстості при фільтрації в </a:t>
            </a:r>
            <a:r>
              <a:rPr lang="uk-UA" sz="2400" dirty="0" err="1">
                <a:latin typeface="Times New Roman" panose="02020603050405020304" pitchFamily="18" charset="0"/>
                <a:cs typeface="Times New Roman" panose="02020603050405020304" pitchFamily="18" charset="0"/>
              </a:rPr>
              <a:t>підзапиті</a:t>
            </a:r>
            <a:r>
              <a:rPr lang="uk-UA" sz="2400" dirty="0">
                <a:latin typeface="Times New Roman" panose="02020603050405020304" pitchFamily="18" charset="0"/>
                <a:cs typeface="Times New Roman" panose="02020603050405020304" pitchFamily="18" charset="0"/>
              </a:rPr>
              <a:t> при порівнянні виробників (</a:t>
            </a:r>
            <a:r>
              <a:rPr lang="uk-UA" sz="2400" dirty="0" err="1">
                <a:latin typeface="Times New Roman" panose="02020603050405020304" pitchFamily="18" charset="0"/>
                <a:cs typeface="Times New Roman" panose="02020603050405020304" pitchFamily="18" charset="0"/>
              </a:rPr>
              <a:t>SubProds.Manufacturer</a:t>
            </a:r>
            <a:r>
              <a:rPr lang="uk-UA" sz="2400" dirty="0">
                <a:latin typeface="Times New Roman" panose="02020603050405020304" pitchFamily="18" charset="0"/>
                <a:cs typeface="Times New Roman" panose="02020603050405020304" pitchFamily="18" charset="0"/>
              </a:rPr>
              <a:t>=</a:t>
            </a:r>
            <a:r>
              <a:rPr lang="uk-UA" sz="2400" dirty="0" err="1">
                <a:latin typeface="Times New Roman" panose="02020603050405020304" pitchFamily="18" charset="0"/>
                <a:cs typeface="Times New Roman" panose="02020603050405020304" pitchFamily="18" charset="0"/>
              </a:rPr>
              <a:t>Prods.Manufacturer</a:t>
            </a:r>
            <a:r>
              <a:rPr lang="uk-UA" sz="2400" dirty="0">
                <a:latin typeface="Times New Roman" panose="02020603050405020304" pitchFamily="18" charset="0"/>
                <a:cs typeface="Times New Roman" panose="02020603050405020304" pitchFamily="18" charset="0"/>
              </a:rPr>
              <a:t>) для зовнішньої вибірки встановлено псевдонім </a:t>
            </a:r>
            <a:r>
              <a:rPr lang="uk-UA" sz="2400" dirty="0" err="1">
                <a:latin typeface="Times New Roman" panose="02020603050405020304" pitchFamily="18" charset="0"/>
                <a:cs typeface="Times New Roman" panose="02020603050405020304" pitchFamily="18" charset="0"/>
              </a:rPr>
              <a:t>Prods</a:t>
            </a:r>
            <a:r>
              <a:rPr lang="uk-UA" sz="2400" dirty="0">
                <a:latin typeface="Times New Roman" panose="02020603050405020304" pitchFamily="18" charset="0"/>
                <a:cs typeface="Times New Roman" panose="02020603050405020304" pitchFamily="18" charset="0"/>
              </a:rPr>
              <a:t>, а вибірки з </a:t>
            </a:r>
            <a:r>
              <a:rPr lang="uk-UA" sz="2400" dirty="0" err="1">
                <a:latin typeface="Times New Roman" panose="02020603050405020304" pitchFamily="18" charset="0"/>
                <a:cs typeface="Times New Roman" panose="02020603050405020304" pitchFamily="18" charset="0"/>
              </a:rPr>
              <a:t>підзапитів</a:t>
            </a:r>
            <a:r>
              <a:rPr lang="uk-UA" sz="2400" dirty="0">
                <a:latin typeface="Times New Roman" panose="02020603050405020304" pitchFamily="18" charset="0"/>
                <a:cs typeface="Times New Roman" panose="02020603050405020304" pitchFamily="18" charset="0"/>
              </a:rPr>
              <a:t> визначено псевдонім </a:t>
            </a:r>
            <a:r>
              <a:rPr lang="uk-UA" sz="2400" dirty="0" err="1">
                <a:latin typeface="Times New Roman" panose="02020603050405020304" pitchFamily="18" charset="0"/>
                <a:cs typeface="Times New Roman" panose="02020603050405020304" pitchFamily="18" charset="0"/>
              </a:rPr>
              <a:t>SubProds</a:t>
            </a:r>
            <a:r>
              <a:rPr lang="uk-UA" sz="2400" dirty="0">
                <a:latin typeface="Times New Roman" panose="02020603050405020304" pitchFamily="18" charset="0"/>
                <a:cs typeface="Times New Roman" panose="02020603050405020304" pitchFamily="18" charset="0"/>
              </a:rPr>
              <a:t>. Слід враховувати, що </a:t>
            </a:r>
            <a:r>
              <a:rPr lang="uk-UA" sz="2400" dirty="0" err="1">
                <a:latin typeface="Times New Roman" panose="02020603050405020304" pitchFamily="18" charset="0"/>
                <a:cs typeface="Times New Roman" panose="02020603050405020304" pitchFamily="18" charset="0"/>
              </a:rPr>
              <a:t>коррелирующие</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виконуються кожної окремої рядки вибірки, то виконання таких </a:t>
            </a:r>
            <a:r>
              <a:rPr lang="uk-UA" sz="2400" dirty="0" err="1">
                <a:latin typeface="Times New Roman" panose="02020603050405020304" pitchFamily="18" charset="0"/>
                <a:cs typeface="Times New Roman" panose="02020603050405020304" pitchFamily="18" charset="0"/>
              </a:rPr>
              <a:t>підзапитів</a:t>
            </a:r>
            <a:r>
              <a:rPr lang="uk-UA" sz="2400" dirty="0">
                <a:latin typeface="Times New Roman" panose="02020603050405020304" pitchFamily="18" charset="0"/>
                <a:cs typeface="Times New Roman" panose="02020603050405020304" pitchFamily="18" charset="0"/>
              </a:rPr>
              <a:t> може уповільнювати виконання всього запиту загалом.</a:t>
            </a:r>
          </a:p>
        </p:txBody>
      </p:sp>
    </p:spTree>
    <p:extLst>
      <p:ext uri="{BB962C8B-B14F-4D97-AF65-F5344CB8AC3E}">
        <p14:creationId xmlns:p14="http://schemas.microsoft.com/office/powerpoint/2010/main" val="9550418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857683-2A92-C083-3D93-A841F902045E}"/>
              </a:ext>
            </a:extLst>
          </p:cNvPr>
          <p:cNvSpPr>
            <a:spLocks noGrp="1"/>
          </p:cNvSpPr>
          <p:nvPr>
            <p:ph type="title"/>
          </p:nvPr>
        </p:nvSpPr>
        <p:spPr>
          <a:xfrm>
            <a:off x="0" y="1"/>
            <a:ext cx="12192000" cy="796412"/>
          </a:xfrm>
        </p:spPr>
        <p:txBody>
          <a:bodyPr>
            <a:noAutofit/>
          </a:bodyPr>
          <a:lstStyle/>
          <a:p>
            <a:pPr algn="ct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основних</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командах SQL</a:t>
            </a:r>
            <a:r>
              <a:rPr lang="en-US" sz="36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en-US"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a:t>
            </a:r>
            <a:endParaRPr lang="uk-UA"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C9574AC-6AE1-AAAE-1A13-91108DD1C1BC}"/>
              </a:ext>
            </a:extLst>
          </p:cNvPr>
          <p:cNvSpPr txBox="1"/>
          <p:nvPr/>
        </p:nvSpPr>
        <p:spPr>
          <a:xfrm>
            <a:off x="145024" y="796413"/>
            <a:ext cx="11732344" cy="2677656"/>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У виразі </a:t>
            </a:r>
            <a:r>
              <a:rPr lang="en-US" sz="2400" b="0" i="0" dirty="0">
                <a:solidFill>
                  <a:srgbClr val="252525"/>
                </a:solidFill>
                <a:effectLst/>
                <a:latin typeface="Times New Roman" panose="02020603050405020304" pitchFamily="18" charset="0"/>
                <a:cs typeface="Times New Roman" panose="02020603050405020304" pitchFamily="18" charset="0"/>
              </a:rPr>
              <a:t>SELECT </a:t>
            </a:r>
            <a:r>
              <a:rPr lang="uk-UA" sz="2400" b="0" i="0" dirty="0">
                <a:solidFill>
                  <a:srgbClr val="252525"/>
                </a:solidFill>
                <a:effectLst/>
                <a:latin typeface="Times New Roman" panose="02020603050405020304" pitchFamily="18" charset="0"/>
                <a:cs typeface="Times New Roman" panose="02020603050405020304" pitchFamily="18" charset="0"/>
              </a:rPr>
              <a:t>ми можемо вводити </a:t>
            </a:r>
            <a:r>
              <a:rPr lang="uk-UA" sz="2400" b="0" i="0" dirty="0" err="1">
                <a:solidFill>
                  <a:srgbClr val="252525"/>
                </a:solidFill>
                <a:effectLst/>
                <a:latin typeface="Times New Roman" panose="02020603050405020304" pitchFamily="18" charset="0"/>
                <a:cs typeface="Times New Roman" panose="02020603050405020304" pitchFamily="18" charset="0"/>
              </a:rPr>
              <a:t>підзапити</a:t>
            </a:r>
            <a:r>
              <a:rPr lang="uk-UA" sz="2400" b="0" i="0" dirty="0">
                <a:solidFill>
                  <a:srgbClr val="252525"/>
                </a:solidFill>
                <a:effectLst/>
                <a:latin typeface="Times New Roman" panose="02020603050405020304" pitchFamily="18" charset="0"/>
                <a:cs typeface="Times New Roman" panose="02020603050405020304" pitchFamily="18" charset="0"/>
              </a:rPr>
              <a:t> чотирма способами: </a:t>
            </a:r>
            <a:endParaRPr lang="en-US" sz="2400" b="0" i="0" dirty="0">
              <a:solidFill>
                <a:srgbClr val="252525"/>
              </a:solidFill>
              <a:effectLst/>
              <a:latin typeface="Times New Roman" panose="02020603050405020304" pitchFamily="18" charset="0"/>
              <a:cs typeface="Times New Roman" panose="02020603050405020304" pitchFamily="18" charset="0"/>
            </a:endParaRPr>
          </a:p>
          <a:p>
            <a:pPr marL="342900" indent="-342900">
              <a:buAutoNum type="arabicPeriod"/>
            </a:pPr>
            <a:r>
              <a:rPr lang="uk-UA" sz="2400" b="0" i="0" dirty="0">
                <a:solidFill>
                  <a:srgbClr val="252525"/>
                </a:solidFill>
                <a:effectLst/>
                <a:latin typeface="Times New Roman" panose="02020603050405020304" pitchFamily="18" charset="0"/>
                <a:cs typeface="Times New Roman" panose="02020603050405020304" pitchFamily="18" charset="0"/>
              </a:rPr>
              <a:t>В умові у виразі </a:t>
            </a:r>
            <a:r>
              <a:rPr lang="en-US" sz="2400" b="0" i="0" dirty="0">
                <a:solidFill>
                  <a:srgbClr val="252525"/>
                </a:solidFill>
                <a:effectLst/>
                <a:latin typeface="Times New Roman" panose="02020603050405020304" pitchFamily="18" charset="0"/>
                <a:cs typeface="Times New Roman" panose="02020603050405020304" pitchFamily="18" charset="0"/>
              </a:rPr>
              <a:t>WHERE </a:t>
            </a:r>
          </a:p>
          <a:p>
            <a:pPr marL="342900" indent="-342900">
              <a:buAutoNum type="arabicPeriod"/>
            </a:pPr>
            <a:r>
              <a:rPr lang="uk-UA" sz="2400" b="0" i="0" dirty="0">
                <a:solidFill>
                  <a:srgbClr val="252525"/>
                </a:solidFill>
                <a:effectLst/>
                <a:latin typeface="Times New Roman" panose="02020603050405020304" pitchFamily="18" charset="0"/>
                <a:cs typeface="Times New Roman" panose="02020603050405020304" pitchFamily="18" charset="0"/>
              </a:rPr>
              <a:t>В умові у виразі </a:t>
            </a:r>
            <a:r>
              <a:rPr lang="en-US" sz="2400" b="0" i="0" dirty="0">
                <a:solidFill>
                  <a:srgbClr val="252525"/>
                </a:solidFill>
                <a:effectLst/>
                <a:latin typeface="Times New Roman" panose="02020603050405020304" pitchFamily="18" charset="0"/>
                <a:cs typeface="Times New Roman" panose="02020603050405020304" pitchFamily="18" charset="0"/>
              </a:rPr>
              <a:t>HAVING </a:t>
            </a:r>
          </a:p>
          <a:p>
            <a:pPr marL="342900" indent="-342900">
              <a:buAutoNum type="arabicPeriod"/>
            </a:pPr>
            <a:r>
              <a:rPr lang="uk-UA" sz="2400" b="0" i="0" dirty="0">
                <a:solidFill>
                  <a:srgbClr val="252525"/>
                </a:solidFill>
                <a:effectLst/>
                <a:latin typeface="Times New Roman" panose="02020603050405020304" pitchFamily="18" charset="0"/>
                <a:cs typeface="Times New Roman" panose="02020603050405020304" pitchFamily="18" charset="0"/>
              </a:rPr>
              <a:t>Як таблиця для вибірки у виразі </a:t>
            </a:r>
            <a:r>
              <a:rPr lang="en-US" sz="2400" b="0" i="0" dirty="0">
                <a:solidFill>
                  <a:srgbClr val="252525"/>
                </a:solidFill>
                <a:effectLst/>
                <a:latin typeface="Times New Roman" panose="02020603050405020304" pitchFamily="18" charset="0"/>
                <a:cs typeface="Times New Roman" panose="02020603050405020304" pitchFamily="18" charset="0"/>
              </a:rPr>
              <a:t>FROM </a:t>
            </a:r>
          </a:p>
          <a:p>
            <a:pPr marL="342900" indent="-342900">
              <a:buAutoNum type="arabicPeriod"/>
            </a:pPr>
            <a:r>
              <a:rPr lang="uk-UA" sz="2400" b="0" i="0" dirty="0">
                <a:solidFill>
                  <a:srgbClr val="252525"/>
                </a:solidFill>
                <a:effectLst/>
                <a:latin typeface="Times New Roman" panose="02020603050405020304" pitchFamily="18" charset="0"/>
                <a:cs typeface="Times New Roman" panose="02020603050405020304" pitchFamily="18" charset="0"/>
              </a:rPr>
              <a:t>Як специфікація стовпця у виразі </a:t>
            </a:r>
            <a:r>
              <a:rPr lang="en-US" sz="2400" b="0" i="0" dirty="0">
                <a:solidFill>
                  <a:srgbClr val="252525"/>
                </a:solidFill>
                <a:effectLst/>
                <a:latin typeface="Times New Roman" panose="02020603050405020304" pitchFamily="18" charset="0"/>
                <a:cs typeface="Times New Roman" panose="02020603050405020304" pitchFamily="18" charset="0"/>
              </a:rPr>
              <a:t>SELECT </a:t>
            </a:r>
          </a:p>
          <a:p>
            <a:r>
              <a:rPr lang="uk-UA" sz="2400" b="0" i="0" dirty="0">
                <a:solidFill>
                  <a:srgbClr val="252525"/>
                </a:solidFill>
                <a:effectLst/>
                <a:latin typeface="Times New Roman" panose="02020603050405020304" pitchFamily="18" charset="0"/>
                <a:cs typeface="Times New Roman" panose="02020603050405020304" pitchFamily="18" charset="0"/>
              </a:rPr>
              <a:t>Розглянемо деякі з цих випадків. Наприклад, отримаємо всі товари, у яких ціна вища за середню:</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DABBAC16-E165-5199-0F0F-0F1AB8DBD97C}"/>
              </a:ext>
            </a:extLst>
          </p:cNvPr>
          <p:cNvSpPr>
            <a:spLocks noChangeArrowheads="1"/>
          </p:cNvSpPr>
          <p:nvPr/>
        </p:nvSpPr>
        <p:spPr bwMode="auto">
          <a:xfrm>
            <a:off x="243347" y="3542915"/>
            <a:ext cx="50478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(SELECT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D039613E-3C40-95A7-BE14-073781BC5A01}"/>
              </a:ext>
            </a:extLst>
          </p:cNvPr>
          <p:cNvSpPr txBox="1"/>
          <p:nvPr/>
        </p:nvSpPr>
        <p:spPr>
          <a:xfrm>
            <a:off x="145024" y="4042649"/>
            <a:ext cx="11830666"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Щоб отримати потрібні товари, ми спочатку повинні виконати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отримання середньої ціни товару: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 AVG(Price) FROM Products.</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0738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76C835A-54FF-0F35-81BB-E7AB4711C17C}"/>
              </a:ext>
            </a:extLst>
          </p:cNvPr>
          <p:cNvSpPr txBox="1">
            <a:spLocks/>
          </p:cNvSpPr>
          <p:nvPr/>
        </p:nvSpPr>
        <p:spPr>
          <a:xfrm>
            <a:off x="0" y="1"/>
            <a:ext cx="12192000" cy="796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36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36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36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600" dirty="0">
                <a:solidFill>
                  <a:srgbClr val="252525"/>
                </a:solidFill>
                <a:highlight>
                  <a:srgbClr val="FFFFFF"/>
                </a:highlight>
                <a:latin typeface="Times New Roman" panose="02020603050405020304" pitchFamily="18" charset="0"/>
                <a:cs typeface="Times New Roman" panose="02020603050405020304" pitchFamily="18" charset="0"/>
              </a:rPr>
              <a:t> Оператор </a:t>
            </a:r>
            <a:r>
              <a:rPr lang="en-US" sz="3600" dirty="0">
                <a:solidFill>
                  <a:srgbClr val="252525"/>
                </a:solidFill>
                <a:highlight>
                  <a:srgbClr val="FFFFFF"/>
                </a:highlight>
                <a:latin typeface="Times New Roman" panose="02020603050405020304" pitchFamily="18" charset="0"/>
                <a:cs typeface="Times New Roman" panose="02020603050405020304" pitchFamily="18" charset="0"/>
              </a:rPr>
              <a:t>IN</a:t>
            </a:r>
            <a:endParaRPr lang="uk-UA"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3FFAF5D-D819-BD2F-A47D-DD9B13344102}"/>
              </a:ext>
            </a:extLst>
          </p:cNvPr>
          <p:cNvSpPr txBox="1"/>
          <p:nvPr/>
        </p:nvSpPr>
        <p:spPr>
          <a:xfrm>
            <a:off x="186811" y="796413"/>
            <a:ext cx="11749549"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Нерідко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застосовуються разом із оператором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який вибирає із набору значень. І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може надати необхідний набір значень. Наприклад, виберемо всі товари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які є замовлення у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C7B0015-A6CA-7191-804E-BC8A2972B335}"/>
              </a:ext>
            </a:extLst>
          </p:cNvPr>
          <p:cNvSpPr>
            <a:spLocks noChangeArrowheads="1"/>
          </p:cNvSpPr>
          <p:nvPr/>
        </p:nvSpPr>
        <p:spPr bwMode="auto">
          <a:xfrm>
            <a:off x="294966" y="2123913"/>
            <a:ext cx="45108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C29347A6-6DF3-29DC-FED2-B66701DE38AE}"/>
              </a:ext>
            </a:extLst>
          </p:cNvPr>
          <p:cNvSpPr txBox="1"/>
          <p:nvPr/>
        </p:nvSpPr>
        <p:spPr>
          <a:xfrm>
            <a:off x="93406" y="2654061"/>
            <a:ext cx="11842954" cy="1938992"/>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Тобто </a:t>
            </a:r>
            <a:r>
              <a:rPr lang="uk-UA" sz="2400" b="0" i="0" dirty="0" err="1">
                <a:solidFill>
                  <a:srgbClr val="252525"/>
                </a:solidFill>
                <a:effectLst/>
                <a:latin typeface="Times New Roman" panose="02020603050405020304" pitchFamily="18" charset="0"/>
                <a:cs typeface="Times New Roman" panose="02020603050405020304" pitchFamily="18" charset="0"/>
              </a:rPr>
              <a:t>підзапит</a:t>
            </a:r>
            <a:r>
              <a:rPr lang="uk-UA" sz="2400" b="0" i="0" dirty="0">
                <a:solidFill>
                  <a:srgbClr val="252525"/>
                </a:solidFill>
                <a:effectLst/>
                <a:latin typeface="Times New Roman" panose="02020603050405020304" pitchFamily="18" charset="0"/>
                <a:cs typeface="Times New Roman" panose="02020603050405020304" pitchFamily="18" charset="0"/>
              </a:rPr>
              <a:t> в даному випадку обирає всі ідентифікатори товарів з </a:t>
            </a:r>
            <a:r>
              <a:rPr lang="en-US" sz="2400" b="0" i="0" dirty="0">
                <a:solidFill>
                  <a:srgbClr val="252525"/>
                </a:solidFill>
                <a:effectLst/>
                <a:latin typeface="Times New Roman" panose="02020603050405020304" pitchFamily="18" charset="0"/>
                <a:cs typeface="Times New Roman" panose="02020603050405020304" pitchFamily="18" charset="0"/>
              </a:rPr>
              <a:t>Orders, </a:t>
            </a:r>
            <a:r>
              <a:rPr lang="uk-UA" sz="2400" b="0" i="0" dirty="0">
                <a:solidFill>
                  <a:srgbClr val="252525"/>
                </a:solidFill>
                <a:effectLst/>
                <a:latin typeface="Times New Roman" panose="02020603050405020304" pitchFamily="18" charset="0"/>
                <a:cs typeface="Times New Roman" panose="02020603050405020304" pitchFamily="18" charset="0"/>
              </a:rPr>
              <a:t>потім за цими ідентифікаторами витягують товари з </a:t>
            </a:r>
            <a:r>
              <a:rPr lang="en-US" sz="2400" b="0" i="0" dirty="0">
                <a:solidFill>
                  <a:srgbClr val="252525"/>
                </a:solidFill>
                <a:effectLst/>
                <a:latin typeface="Times New Roman" panose="02020603050405020304" pitchFamily="18" charset="0"/>
                <a:cs typeface="Times New Roman" panose="02020603050405020304" pitchFamily="18" charset="0"/>
              </a:rPr>
              <a:t>Products. </a:t>
            </a:r>
          </a:p>
          <a:p>
            <a:endParaRPr lang="en-US" sz="2400" dirty="0">
              <a:solidFill>
                <a:srgbClr val="252525"/>
              </a:solidFill>
              <a:latin typeface="Times New Roman" panose="02020603050405020304" pitchFamily="18" charset="0"/>
              <a:cs typeface="Times New Roman" panose="02020603050405020304" pitchFamily="18" charset="0"/>
            </a:endParaRPr>
          </a:p>
          <a:p>
            <a:r>
              <a:rPr lang="uk-UA" sz="2400" b="0" i="0" dirty="0">
                <a:solidFill>
                  <a:srgbClr val="252525"/>
                </a:solidFill>
                <a:effectLst/>
                <a:latin typeface="Times New Roman" panose="02020603050405020304" pitchFamily="18" charset="0"/>
                <a:cs typeface="Times New Roman" panose="02020603050405020304" pitchFamily="18" charset="0"/>
              </a:rPr>
              <a:t>Додавши оператор </a:t>
            </a:r>
            <a:r>
              <a:rPr lang="en-US" sz="2400" b="0" i="0" dirty="0">
                <a:solidFill>
                  <a:srgbClr val="252525"/>
                </a:solidFill>
                <a:effectLst/>
                <a:latin typeface="Times New Roman" panose="02020603050405020304" pitchFamily="18" charset="0"/>
                <a:cs typeface="Times New Roman" panose="02020603050405020304" pitchFamily="18" charset="0"/>
              </a:rPr>
              <a:t>NOT, </a:t>
            </a:r>
            <a:r>
              <a:rPr lang="uk-UA" sz="2400" b="0" i="0" dirty="0">
                <a:solidFill>
                  <a:srgbClr val="252525"/>
                </a:solidFill>
                <a:effectLst/>
                <a:latin typeface="Times New Roman" panose="02020603050405020304" pitchFamily="18" charset="0"/>
                <a:cs typeface="Times New Roman" panose="02020603050405020304" pitchFamily="18" charset="0"/>
              </a:rPr>
              <a:t>ми можемо вибрати ті товари, на які немає замовлень у таблиці </a:t>
            </a:r>
            <a:r>
              <a:rPr lang="en-US" sz="2400" b="0" i="0" dirty="0">
                <a:solidFill>
                  <a:srgbClr val="252525"/>
                </a:solidFill>
                <a:effectLst/>
                <a:latin typeface="Times New Roman" panose="02020603050405020304" pitchFamily="18" charset="0"/>
                <a:cs typeface="Times New Roman" panose="02020603050405020304" pitchFamily="18" charset="0"/>
              </a:rPr>
              <a:t>Orders:</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2869BDF0-4938-27A2-8E45-BC036628EA25}"/>
              </a:ext>
            </a:extLst>
          </p:cNvPr>
          <p:cNvSpPr>
            <a:spLocks noChangeArrowheads="1"/>
          </p:cNvSpPr>
          <p:nvPr/>
        </p:nvSpPr>
        <p:spPr bwMode="auto">
          <a:xfrm>
            <a:off x="294966" y="4706269"/>
            <a:ext cx="49404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62D3B7B8-1DA9-C810-8F3D-457F0D183397}"/>
              </a:ext>
            </a:extLst>
          </p:cNvPr>
          <p:cNvSpPr txBox="1"/>
          <p:nvPr/>
        </p:nvSpPr>
        <p:spPr>
          <a:xfrm>
            <a:off x="186810" y="5250372"/>
            <a:ext cx="11749549" cy="1200329"/>
          </a:xfrm>
          <a:prstGeom prst="rect">
            <a:avLst/>
          </a:prstGeom>
          <a:noFill/>
        </p:spPr>
        <p:txBody>
          <a:bodyPr wrap="square">
            <a:spAutoFit/>
          </a:bodyPr>
          <a:lstStyle/>
          <a:p>
            <a:r>
              <a:rPr lang="ru-RU" sz="2400" b="0" i="0" dirty="0">
                <a:solidFill>
                  <a:srgbClr val="252525"/>
                </a:solidFill>
                <a:effectLst/>
                <a:latin typeface="Times New Roman" panose="02020603050405020304" pitchFamily="18" charset="0"/>
                <a:cs typeface="Times New Roman" panose="02020603050405020304" pitchFamily="18" charset="0"/>
              </a:rPr>
              <a:t>Варто </a:t>
            </a:r>
            <a:r>
              <a:rPr lang="ru-RU" sz="2400" b="0" i="0" dirty="0" err="1">
                <a:solidFill>
                  <a:srgbClr val="252525"/>
                </a:solidFill>
                <a:effectLst/>
                <a:latin typeface="Times New Roman" panose="02020603050405020304" pitchFamily="18" charset="0"/>
                <a:cs typeface="Times New Roman" panose="02020603050405020304" pitchFamily="18" charset="0"/>
              </a:rPr>
              <a:t>зазначити</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що</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це</a:t>
            </a:r>
            <a:r>
              <a:rPr lang="ru-RU" sz="2400" b="0" i="0" dirty="0">
                <a:solidFill>
                  <a:srgbClr val="252525"/>
                </a:solidFill>
                <a:effectLst/>
                <a:latin typeface="Times New Roman" panose="02020603050405020304" pitchFamily="18" charset="0"/>
                <a:cs typeface="Times New Roman" panose="02020603050405020304" pitchFamily="18" charset="0"/>
              </a:rPr>
              <a:t> не </a:t>
            </a:r>
            <a:r>
              <a:rPr lang="ru-RU" sz="2400" b="0" i="0" dirty="0" err="1">
                <a:solidFill>
                  <a:srgbClr val="252525"/>
                </a:solidFill>
                <a:effectLst/>
                <a:latin typeface="Times New Roman" panose="02020603050405020304" pitchFamily="18" charset="0"/>
                <a:cs typeface="Times New Roman" panose="02020603050405020304" pitchFamily="18" charset="0"/>
              </a:rPr>
              <a:t>найефективніший</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спосіб</a:t>
            </a:r>
            <a:r>
              <a:rPr lang="ru-RU" sz="2400" b="0" i="0" dirty="0">
                <a:solidFill>
                  <a:srgbClr val="252525"/>
                </a:solidFill>
                <a:effectLst/>
                <a:latin typeface="Times New Roman" panose="02020603050405020304" pitchFamily="18" charset="0"/>
                <a:cs typeface="Times New Roman" panose="02020603050405020304" pitchFamily="18" charset="0"/>
              </a:rPr>
              <a:t> для </a:t>
            </a:r>
            <a:r>
              <a:rPr lang="ru-RU" sz="2400" b="0" i="0" dirty="0" err="1">
                <a:solidFill>
                  <a:srgbClr val="252525"/>
                </a:solidFill>
                <a:effectLst/>
                <a:latin typeface="Times New Roman" panose="02020603050405020304" pitchFamily="18" charset="0"/>
                <a:cs typeface="Times New Roman" panose="02020603050405020304" pitchFamily="18" charset="0"/>
              </a:rPr>
              <a:t>вилучення</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пов'язаних</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даних</a:t>
            </a:r>
            <a:r>
              <a:rPr lang="ru-RU" sz="2400" b="0" i="0" dirty="0">
                <a:solidFill>
                  <a:srgbClr val="252525"/>
                </a:solidFill>
                <a:effectLst/>
                <a:latin typeface="Times New Roman" panose="02020603050405020304" pitchFamily="18" charset="0"/>
                <a:cs typeface="Times New Roman" panose="02020603050405020304" pitchFamily="18" charset="0"/>
              </a:rPr>
              <a:t> з </a:t>
            </a:r>
            <a:r>
              <a:rPr lang="ru-RU" sz="2400" b="0" i="0" dirty="0" err="1">
                <a:solidFill>
                  <a:srgbClr val="252525"/>
                </a:solidFill>
                <a:effectLst/>
                <a:latin typeface="Times New Roman" panose="02020603050405020304" pitchFamily="18" charset="0"/>
                <a:cs typeface="Times New Roman" panose="02020603050405020304" pitchFamily="18" charset="0"/>
              </a:rPr>
              <a:t>інших</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таблиць</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оскільки</a:t>
            </a:r>
            <a:r>
              <a:rPr lang="ru-RU" sz="2400" b="0" i="0" dirty="0">
                <a:solidFill>
                  <a:srgbClr val="252525"/>
                </a:solidFill>
                <a:effectLst/>
                <a:latin typeface="Times New Roman" panose="02020603050405020304" pitchFamily="18" charset="0"/>
                <a:cs typeface="Times New Roman" panose="02020603050405020304" pitchFamily="18" charset="0"/>
              </a:rPr>
              <a:t> для </a:t>
            </a:r>
            <a:r>
              <a:rPr lang="ru-RU" sz="2400" b="0" i="0" dirty="0" err="1">
                <a:solidFill>
                  <a:srgbClr val="252525"/>
                </a:solidFill>
                <a:effectLst/>
                <a:latin typeface="Times New Roman" panose="02020603050405020304" pitchFamily="18" charset="0"/>
                <a:cs typeface="Times New Roman" panose="02020603050405020304" pitchFamily="18" charset="0"/>
              </a:rPr>
              <a:t>даних</a:t>
            </a:r>
            <a:r>
              <a:rPr lang="ru-RU" sz="2400" b="0" i="0" dirty="0">
                <a:solidFill>
                  <a:srgbClr val="252525"/>
                </a:solidFill>
                <a:effectLst/>
                <a:latin typeface="Times New Roman" panose="02020603050405020304" pitchFamily="18" charset="0"/>
                <a:cs typeface="Times New Roman" panose="02020603050405020304" pitchFamily="18" charset="0"/>
              </a:rPr>
              <a:t> з </a:t>
            </a:r>
            <a:r>
              <a:rPr lang="ru-RU" sz="2400" b="0" i="0" dirty="0" err="1">
                <a:solidFill>
                  <a:srgbClr val="252525"/>
                </a:solidFill>
                <a:effectLst/>
                <a:latin typeface="Times New Roman" panose="02020603050405020304" pitchFamily="18" charset="0"/>
                <a:cs typeface="Times New Roman" panose="02020603050405020304" pitchFamily="18" charset="0"/>
              </a:rPr>
              <a:t>різних</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таблиць</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можна</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latin typeface="Times New Roman" panose="02020603050405020304" pitchFamily="18" charset="0"/>
                <a:cs typeface="Times New Roman" panose="02020603050405020304" pitchFamily="18" charset="0"/>
              </a:rPr>
              <a:t> оператор JOIN, </a:t>
            </a:r>
            <a:r>
              <a:rPr lang="ru-RU" sz="2400" b="0" i="0" dirty="0" err="1">
                <a:solidFill>
                  <a:srgbClr val="252525"/>
                </a:solidFill>
                <a:effectLst/>
                <a:latin typeface="Times New Roman" panose="02020603050405020304" pitchFamily="18" charset="0"/>
                <a:cs typeface="Times New Roman" panose="02020603050405020304" pitchFamily="18" charset="0"/>
              </a:rPr>
              <a:t>який</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розглядається</a:t>
            </a:r>
            <a:r>
              <a:rPr lang="ru-RU" sz="2400" b="0" i="0" dirty="0">
                <a:solidFill>
                  <a:srgbClr val="252525"/>
                </a:solidFill>
                <a:effectLst/>
                <a:latin typeface="Times New Roman" panose="02020603050405020304" pitchFamily="18" charset="0"/>
                <a:cs typeface="Times New Roman" panose="02020603050405020304" pitchFamily="18" charset="0"/>
              </a:rPr>
              <a:t> в </a:t>
            </a:r>
            <a:r>
              <a:rPr lang="ru-RU" sz="2400" b="0" i="0" dirty="0" err="1">
                <a:solidFill>
                  <a:srgbClr val="252525"/>
                </a:solidFill>
                <a:effectLst/>
                <a:latin typeface="Times New Roman" panose="02020603050405020304" pitchFamily="18" charset="0"/>
                <a:cs typeface="Times New Roman" panose="02020603050405020304" pitchFamily="18" charset="0"/>
              </a:rPr>
              <a:t>наступному</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розділі</a:t>
            </a:r>
            <a:r>
              <a:rPr lang="ru-RU" sz="2400" b="0" i="0" dirty="0">
                <a:solidFill>
                  <a:srgbClr val="252525"/>
                </a:solidFill>
                <a:effectLs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167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99396E8-22CE-6A1D-EEC2-8464FD4DD65B}"/>
              </a:ext>
            </a:extLst>
          </p:cNvPr>
          <p:cNvSpPr txBox="1">
            <a:spLocks/>
          </p:cNvSpPr>
          <p:nvPr/>
        </p:nvSpPr>
        <p:spPr>
          <a:xfrm>
            <a:off x="0" y="1"/>
            <a:ext cx="12192000" cy="796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32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200"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набору значень</a:t>
            </a:r>
          </a:p>
        </p:txBody>
      </p:sp>
      <p:sp>
        <p:nvSpPr>
          <p:cNvPr id="8" name="TextBox 7">
            <a:extLst>
              <a:ext uri="{FF2B5EF4-FFF2-40B4-BE49-F238E27FC236}">
                <a16:creationId xmlns:a16="http://schemas.microsoft.com/office/drawing/2014/main" id="{0C51A81F-D75A-3A10-4401-61C031CF2000}"/>
              </a:ext>
            </a:extLst>
          </p:cNvPr>
          <p:cNvSpPr txBox="1"/>
          <p:nvPr/>
        </p:nvSpPr>
        <p:spPr>
          <a:xfrm>
            <a:off x="245806" y="796413"/>
            <a:ext cx="11710220" cy="2677656"/>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При використанні операторів порівняння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повинні повертати одне скалярне значення. Але іноді виникає потреба отримати набір значень. Щоб при використанні в операторах порівняння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міг повертати набір значень, перед ним необхідно використовувати один із операторів: ALL, SOME або ANY. </a:t>
            </a:r>
            <a:endParaRPr lang="en-US"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При використанні ключового слова ALL умова в операції порівняння повинна бути правильною для всіх значень, які повертаються під запитом. Наприклад, знайдемо всі товари, ціна яких менша ніж у будь-якого товару фірми </a:t>
            </a:r>
            <a:r>
              <a:rPr lang="uk-UA" sz="2400" dirty="0" err="1">
                <a:latin typeface="Times New Roman" panose="02020603050405020304" pitchFamily="18" charset="0"/>
                <a:cs typeface="Times New Roman" panose="02020603050405020304" pitchFamily="18" charset="0"/>
              </a:rPr>
              <a:t>Apple</a:t>
            </a:r>
            <a:r>
              <a:rPr lang="uk-UA" sz="2400" dirty="0">
                <a:latin typeface="Times New Roman" panose="02020603050405020304" pitchFamily="18" charset="0"/>
                <a:cs typeface="Times New Roman" panose="02020603050405020304" pitchFamily="18" charset="0"/>
              </a:rPr>
              <a:t>:</a:t>
            </a:r>
          </a:p>
        </p:txBody>
      </p:sp>
      <p:sp>
        <p:nvSpPr>
          <p:cNvPr id="9" name="Rectangle 2">
            <a:extLst>
              <a:ext uri="{FF2B5EF4-FFF2-40B4-BE49-F238E27FC236}">
                <a16:creationId xmlns:a16="http://schemas.microsoft.com/office/drawing/2014/main" id="{66732CAD-E110-8AED-BC78-4C8540A1399C}"/>
              </a:ext>
            </a:extLst>
          </p:cNvPr>
          <p:cNvSpPr>
            <a:spLocks noChangeArrowheads="1"/>
          </p:cNvSpPr>
          <p:nvPr/>
        </p:nvSpPr>
        <p:spPr bwMode="auto">
          <a:xfrm>
            <a:off x="245806" y="3562601"/>
            <a:ext cx="77328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&lt;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Apple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46DA7D7B-845C-94F9-CBE4-8E9E399128AB}"/>
              </a:ext>
            </a:extLst>
          </p:cNvPr>
          <p:cNvSpPr txBox="1"/>
          <p:nvPr/>
        </p:nvSpPr>
        <p:spPr>
          <a:xfrm>
            <a:off x="245805" y="4082020"/>
            <a:ext cx="11710219"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Якби ми в даному випадку опустили ключове слово ALL, то ми зіткнулися б з помилкою. Припустимо, якщо даний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повертає значення val1, val2 і val3, то умова фільтрації фактично була б аналогічна об'єднанню цих значень через оператор AND:</a:t>
            </a:r>
          </a:p>
        </p:txBody>
      </p:sp>
      <p:sp>
        <p:nvSpPr>
          <p:cNvPr id="12" name="Rectangle 3">
            <a:extLst>
              <a:ext uri="{FF2B5EF4-FFF2-40B4-BE49-F238E27FC236}">
                <a16:creationId xmlns:a16="http://schemas.microsoft.com/office/drawing/2014/main" id="{B896C989-0B26-0506-4DD1-BEC8746F65B7}"/>
              </a:ext>
            </a:extLst>
          </p:cNvPr>
          <p:cNvSpPr>
            <a:spLocks noChangeArrowheads="1"/>
          </p:cNvSpPr>
          <p:nvPr/>
        </p:nvSpPr>
        <p:spPr bwMode="auto">
          <a:xfrm>
            <a:off x="245805" y="5740212"/>
            <a:ext cx="569226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WHERE</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&lt; val1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&lt; val2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&lt; val3</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023120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88AAFA5-DBE9-1A63-D7AA-0218BF5A8574}"/>
              </a:ext>
            </a:extLst>
          </p:cNvPr>
          <p:cNvSpPr txBox="1">
            <a:spLocks/>
          </p:cNvSpPr>
          <p:nvPr/>
        </p:nvSpPr>
        <p:spPr>
          <a:xfrm>
            <a:off x="0" y="1"/>
            <a:ext cx="12192000" cy="796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32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200"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набору значень</a:t>
            </a:r>
          </a:p>
        </p:txBody>
      </p:sp>
      <p:sp>
        <p:nvSpPr>
          <p:cNvPr id="6" name="TextBox 5">
            <a:extLst>
              <a:ext uri="{FF2B5EF4-FFF2-40B4-BE49-F238E27FC236}">
                <a16:creationId xmlns:a16="http://schemas.microsoft.com/office/drawing/2014/main" id="{6868E8AE-78E1-ACCE-84CC-17582FFE1799}"/>
              </a:ext>
            </a:extLst>
          </p:cNvPr>
          <p:cNvSpPr txBox="1"/>
          <p:nvPr/>
        </p:nvSpPr>
        <p:spPr>
          <a:xfrm>
            <a:off x="127819" y="796413"/>
            <a:ext cx="11877367" cy="461665"/>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той же час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подібний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запит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набагато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простіше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переписати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іншим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чином:</a:t>
            </a:r>
          </a:p>
        </p:txBody>
      </p:sp>
      <p:sp>
        <p:nvSpPr>
          <p:cNvPr id="7" name="Rectangle 2">
            <a:extLst>
              <a:ext uri="{FF2B5EF4-FFF2-40B4-BE49-F238E27FC236}">
                <a16:creationId xmlns:a16="http://schemas.microsoft.com/office/drawing/2014/main" id="{2F9B35A1-FD32-4E07-116D-7D26E069C66B}"/>
              </a:ext>
            </a:extLst>
          </p:cNvPr>
          <p:cNvSpPr>
            <a:spLocks noChangeArrowheads="1"/>
          </p:cNvSpPr>
          <p:nvPr/>
        </p:nvSpPr>
        <p:spPr bwMode="auto">
          <a:xfrm>
            <a:off x="127819" y="1377381"/>
            <a:ext cx="79476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&lt; (SELECT MIN(Price) FROM Products WHERE Manufacturer='Apple')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FDF5ADE3-3168-2D24-AE04-DB4228C4F00D}"/>
              </a:ext>
            </a:extLst>
          </p:cNvPr>
          <p:cNvSpPr txBox="1"/>
          <p:nvPr/>
        </p:nvSpPr>
        <p:spPr>
          <a:xfrm>
            <a:off x="127818" y="1927571"/>
            <a:ext cx="7947689" cy="1938992"/>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працює 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ALL: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&gt; ALL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&gt; 2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 ALL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 1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 ALL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 1) AND (x = 2)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&lt;&gt; ALL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NOT IN (1, 2)</a:t>
            </a:r>
            <a:endParaRPr lang="uk-UA"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9F39BBA-1005-821E-339C-36B2F37CA473}"/>
              </a:ext>
            </a:extLst>
          </p:cNvPr>
          <p:cNvSpPr txBox="1"/>
          <p:nvPr/>
        </p:nvSpPr>
        <p:spPr>
          <a:xfrm>
            <a:off x="127818" y="3866563"/>
            <a:ext cx="11877366"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Оператори ANY і SOME умова операції порівняння має бути істинним хоча б однієї з значень, </a:t>
            </a:r>
            <a:r>
              <a:rPr lang="uk-UA" sz="2400" dirty="0" err="1">
                <a:latin typeface="Times New Roman" panose="02020603050405020304" pitchFamily="18" charset="0"/>
                <a:cs typeface="Times New Roman" panose="02020603050405020304" pitchFamily="18" charset="0"/>
              </a:rPr>
              <a:t>повертаних</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подзапросом</a:t>
            </a:r>
            <a:r>
              <a:rPr lang="uk-UA" sz="2400" dirty="0">
                <a:latin typeface="Times New Roman" panose="02020603050405020304" pitchFamily="18" charset="0"/>
                <a:cs typeface="Times New Roman" panose="02020603050405020304" pitchFamily="18" charset="0"/>
              </a:rPr>
              <a:t>. За своєю дією обидва ці оператори аналогічні, тому можна застосовувати будь-який з них. Наприклад, у наступному випадку отримаємо товари, які коштують менше за найдорожчий товар компанії </a:t>
            </a:r>
            <a:r>
              <a:rPr lang="uk-UA" sz="2400" dirty="0" err="1">
                <a:latin typeface="Times New Roman" panose="02020603050405020304" pitchFamily="18" charset="0"/>
                <a:cs typeface="Times New Roman" panose="02020603050405020304" pitchFamily="18" charset="0"/>
              </a:rPr>
              <a:t>Apple</a:t>
            </a:r>
            <a:r>
              <a:rPr lang="uk-UA" sz="2400" dirty="0">
                <a:latin typeface="Times New Roman" panose="02020603050405020304" pitchFamily="18" charset="0"/>
                <a:cs typeface="Times New Roman" panose="02020603050405020304" pitchFamily="18" charset="0"/>
              </a:rPr>
              <a:t>:</a:t>
            </a:r>
          </a:p>
        </p:txBody>
      </p:sp>
      <p:sp>
        <p:nvSpPr>
          <p:cNvPr id="13" name="Rectangle 4">
            <a:extLst>
              <a:ext uri="{FF2B5EF4-FFF2-40B4-BE49-F238E27FC236}">
                <a16:creationId xmlns:a16="http://schemas.microsoft.com/office/drawing/2014/main" id="{5396EFEB-A8BC-3F19-8CAE-11B77DAFE02B}"/>
              </a:ext>
            </a:extLst>
          </p:cNvPr>
          <p:cNvSpPr>
            <a:spLocks noChangeArrowheads="1"/>
          </p:cNvSpPr>
          <p:nvPr/>
        </p:nvSpPr>
        <p:spPr bwMode="auto">
          <a:xfrm>
            <a:off x="127818" y="5436223"/>
            <a:ext cx="77328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&lt;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ANY</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Apple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5843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48FD635-584D-78F7-AA77-F700CF0A37D6}"/>
              </a:ext>
            </a:extLst>
          </p:cNvPr>
          <p:cNvSpPr txBox="1">
            <a:spLocks/>
          </p:cNvSpPr>
          <p:nvPr/>
        </p:nvSpPr>
        <p:spPr>
          <a:xfrm>
            <a:off x="0" y="1"/>
            <a:ext cx="12192000" cy="796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32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200"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набору значень</a:t>
            </a:r>
          </a:p>
        </p:txBody>
      </p:sp>
      <p:sp>
        <p:nvSpPr>
          <p:cNvPr id="6" name="TextBox 5">
            <a:extLst>
              <a:ext uri="{FF2B5EF4-FFF2-40B4-BE49-F238E27FC236}">
                <a16:creationId xmlns:a16="http://schemas.microsoft.com/office/drawing/2014/main" id="{44899A9E-C9D7-9EE7-8F3B-831D09740E6A}"/>
              </a:ext>
            </a:extLst>
          </p:cNvPr>
          <p:cNvSpPr txBox="1"/>
          <p:nvPr/>
        </p:nvSpPr>
        <p:spPr>
          <a:xfrm>
            <a:off x="132735" y="698091"/>
            <a:ext cx="11926529" cy="461665"/>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варто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зазначити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цей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запит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зробити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простіше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переписавши так:</a:t>
            </a:r>
          </a:p>
        </p:txBody>
      </p:sp>
      <p:sp>
        <p:nvSpPr>
          <p:cNvPr id="7" name="TextBox 6">
            <a:extLst>
              <a:ext uri="{FF2B5EF4-FFF2-40B4-BE49-F238E27FC236}">
                <a16:creationId xmlns:a16="http://schemas.microsoft.com/office/drawing/2014/main" id="{6CA2B467-3CA8-AFE0-9C23-19E15411B289}"/>
              </a:ext>
            </a:extLst>
          </p:cNvPr>
          <p:cNvSpPr txBox="1"/>
          <p:nvPr/>
        </p:nvSpPr>
        <p:spPr>
          <a:xfrm>
            <a:off x="132735" y="1159756"/>
            <a:ext cx="10407446" cy="1938992"/>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працює 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ANY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 також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SOME):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&gt; ANY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&gt; 1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 ANY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 2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 ANY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IN (1, 2)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&lt;&gt; ANY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&lt;&gt; 1) OR (x &lt;&gt; 2)</a:t>
            </a:r>
          </a:p>
        </p:txBody>
      </p:sp>
    </p:spTree>
    <p:extLst>
      <p:ext uri="{BB962C8B-B14F-4D97-AF65-F5344CB8AC3E}">
        <p14:creationId xmlns:p14="http://schemas.microsoft.com/office/powerpoint/2010/main" val="27333235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4716CF-0F7E-F285-44BD-FC6BC7FE7335}"/>
              </a:ext>
            </a:extLst>
          </p:cNvPr>
          <p:cNvSpPr>
            <a:spLocks noGrp="1"/>
          </p:cNvSpPr>
          <p:nvPr>
            <p:ph type="title"/>
          </p:nvPr>
        </p:nvSpPr>
        <p:spPr>
          <a:xfrm>
            <a:off x="0" y="88493"/>
            <a:ext cx="12192000" cy="865238"/>
          </a:xfrm>
        </p:spPr>
        <p:txBody>
          <a:bodyPr>
            <a:normAutofit fontScale="90000"/>
          </a:bodyPr>
          <a:lstStyle/>
          <a:p>
            <a:pPr algn="ctr"/>
            <a:r>
              <a:rPr lang="ru-RU" sz="40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40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40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40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40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4000"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sz="4000" b="0" i="0" dirty="0">
                <a:solidFill>
                  <a:srgbClr val="252525"/>
                </a:solidFill>
                <a:effectLst/>
                <a:highlight>
                  <a:srgbClr val="FFFFFF"/>
                </a:highlight>
                <a:latin typeface="Times New Roman" panose="02020603050405020304" pitchFamily="18" charset="0"/>
                <a:cs typeface="Times New Roman" panose="02020603050405020304" pitchFamily="18" charset="0"/>
              </a:rPr>
              <a:t>Специфікація стовпця </a:t>
            </a:r>
            <a:r>
              <a:rPr lang="uk-UA" sz="4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підзапиту</a:t>
            </a:r>
            <a:r>
              <a:rPr lang="uk-UA" sz="4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en-US" sz="4000" b="0" i="0" dirty="0">
                <a:solidFill>
                  <a:srgbClr val="252525"/>
                </a:solidFill>
                <a:effectLst/>
                <a:highlight>
                  <a:srgbClr val="FFFFFF"/>
                </a:highlight>
                <a:latin typeface="Times New Roman" panose="02020603050405020304" pitchFamily="18" charset="0"/>
                <a:cs typeface="Times New Roman" panose="02020603050405020304" pitchFamily="18" charset="0"/>
              </a:rPr>
              <a:t>how</a:t>
            </a:r>
            <a:endParaRPr lang="uk-UA"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012556-6E67-8BA9-3C8E-62EF2D81A2DB}"/>
              </a:ext>
            </a:extLst>
          </p:cNvPr>
          <p:cNvSpPr txBox="1"/>
          <p:nvPr/>
        </p:nvSpPr>
        <p:spPr>
          <a:xfrm>
            <a:off x="179438" y="1071319"/>
            <a:ext cx="11658601"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Результат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окремий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стовпець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них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інформацію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1F675228-C261-A99F-EFF5-9F99A00ADCA0}"/>
              </a:ext>
            </a:extLst>
          </p:cNvPr>
          <p:cNvSpPr>
            <a:spLocks noChangeArrowheads="1"/>
          </p:cNvSpPr>
          <p:nvPr/>
        </p:nvSpPr>
        <p:spPr bwMode="auto">
          <a:xfrm>
            <a:off x="179438" y="2019904"/>
            <a:ext cx="77328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8" name="Рисунок 7">
            <a:extLst>
              <a:ext uri="{FF2B5EF4-FFF2-40B4-BE49-F238E27FC236}">
                <a16:creationId xmlns:a16="http://schemas.microsoft.com/office/drawing/2014/main" id="{2BA91050-CB83-1A75-1737-CAB71B177C33}"/>
              </a:ext>
            </a:extLst>
          </p:cNvPr>
          <p:cNvPicPr>
            <a:picLocks noChangeAspect="1"/>
          </p:cNvPicPr>
          <p:nvPr/>
        </p:nvPicPr>
        <p:blipFill>
          <a:blip r:embed="rId2"/>
          <a:stretch>
            <a:fillRect/>
          </a:stretch>
        </p:blipFill>
        <p:spPr>
          <a:xfrm>
            <a:off x="2638425" y="2852737"/>
            <a:ext cx="6915150" cy="2371725"/>
          </a:xfrm>
          <a:prstGeom prst="rect">
            <a:avLst/>
          </a:prstGeom>
        </p:spPr>
      </p:pic>
    </p:spTree>
    <p:extLst>
      <p:ext uri="{BB962C8B-B14F-4D97-AF65-F5344CB8AC3E}">
        <p14:creationId xmlns:p14="http://schemas.microsoft.com/office/powerpoint/2010/main" val="29501156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233A95-BE9F-843F-F743-658AC1617E11}"/>
              </a:ext>
            </a:extLst>
          </p:cNvPr>
          <p:cNvSpPr>
            <a:spLocks noGrp="1"/>
          </p:cNvSpPr>
          <p:nvPr>
            <p:ph type="title"/>
          </p:nvPr>
        </p:nvSpPr>
        <p:spPr>
          <a:xfrm>
            <a:off x="0" y="1"/>
            <a:ext cx="12192000" cy="681036"/>
          </a:xfrm>
        </p:spPr>
        <p:txBody>
          <a:bodyPr>
            <a:normAutofit fontScale="90000"/>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у команді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AD893E-2978-7877-F03E-D24B91E49EC9}"/>
              </a:ext>
            </a:extLst>
          </p:cNvPr>
          <p:cNvSpPr txBox="1"/>
          <p:nvPr/>
        </p:nvSpPr>
        <p:spPr>
          <a:xfrm>
            <a:off x="196644" y="681037"/>
            <a:ext cx="11680723" cy="830997"/>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INSERT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застосовуватись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вставляється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один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p>
        </p:txBody>
      </p:sp>
      <p:sp>
        <p:nvSpPr>
          <p:cNvPr id="6" name="Rectangle 2">
            <a:extLst>
              <a:ext uri="{FF2B5EF4-FFF2-40B4-BE49-F238E27FC236}">
                <a16:creationId xmlns:a16="http://schemas.microsoft.com/office/drawing/2014/main" id="{2C7673D6-B75E-BC5A-9482-9E818B2E5F0E}"/>
              </a:ext>
            </a:extLst>
          </p:cNvPr>
          <p:cNvSpPr>
            <a:spLocks noChangeArrowheads="1"/>
          </p:cNvSpPr>
          <p:nvPr/>
        </p:nvSpPr>
        <p:spPr bwMode="auto">
          <a:xfrm>
            <a:off x="196644" y="1512034"/>
            <a:ext cx="1187736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Orders (ProductId, CreatedAt, ProductCount, 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ProductName='Galaxy S8'),</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'2018-05-23',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ProductName='Galaxy S8')</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015170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AB63E9-2B62-94B5-1246-AEB83F99F0A0}"/>
              </a:ext>
            </a:extLst>
          </p:cNvPr>
          <p:cNvSpPr>
            <a:spLocks noGrp="1"/>
          </p:cNvSpPr>
          <p:nvPr>
            <p:ph type="title"/>
          </p:nvPr>
        </p:nvSpPr>
        <p:spPr>
          <a:xfrm>
            <a:off x="0" y="1"/>
            <a:ext cx="12192000" cy="816076"/>
          </a:xfrm>
        </p:spPr>
        <p:txBody>
          <a:bodyPr>
            <a:normAutofit/>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у команді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UPDATE</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128D71CE-3CF5-DEF0-6134-CE42C52F8216}"/>
              </a:ext>
            </a:extLst>
          </p:cNvPr>
          <p:cNvSpPr>
            <a:spLocks noGrp="1"/>
          </p:cNvSpPr>
          <p:nvPr>
            <p:ph idx="1"/>
          </p:nvPr>
        </p:nvSpPr>
        <p:spPr>
          <a:xfrm>
            <a:off x="314631" y="816077"/>
            <a:ext cx="11592233" cy="5360886"/>
          </a:xfrm>
        </p:spPr>
        <p:txBody>
          <a:bodyPr>
            <a:normAutofit/>
          </a:bodyPr>
          <a:lstStyle/>
          <a:p>
            <a:pPr marL="0" indent="0" algn="just">
              <a:buNone/>
            </a:pP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команді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UPDATE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можуть застосовуватись: </a:t>
            </a:r>
            <a:endPar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algn="just"/>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значення, що встановлюється після оператора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SET; </a:t>
            </a:r>
          </a:p>
          <a:p>
            <a:pPr algn="just"/>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частина умови у виразі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WHERE;</a:t>
            </a:r>
          </a:p>
          <a:p>
            <a:pPr marL="0" indent="0" algn="just">
              <a:buNone/>
            </a:pP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 збільшимо в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кількість куплених товарів компанії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Apple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2:</a:t>
            </a:r>
            <a:endParaRPr lang="uk-UA" sz="2400"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C16C118B-7C39-F34A-02A0-4754319545BA}"/>
              </a:ext>
            </a:extLst>
          </p:cNvPr>
          <p:cNvSpPr>
            <a:spLocks noChangeArrowheads="1"/>
          </p:cNvSpPr>
          <p:nvPr/>
        </p:nvSpPr>
        <p:spPr bwMode="auto">
          <a:xfrm>
            <a:off x="314631" y="2782669"/>
            <a:ext cx="77328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UPDATE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SET ProductCount = ProductCount + 2</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ProductId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Manufacturer='Apple');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197C5C3C-BC0E-99AE-8866-99FE119A51C4}"/>
              </a:ext>
            </a:extLst>
          </p:cNvPr>
          <p:cNvSpPr txBox="1"/>
          <p:nvPr/>
        </p:nvSpPr>
        <p:spPr>
          <a:xfrm>
            <a:off x="285136" y="3496520"/>
            <a:ext cx="11621728" cy="461665"/>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результаті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p>
        </p:txBody>
      </p:sp>
      <p:sp>
        <p:nvSpPr>
          <p:cNvPr id="8" name="Rectangle 4">
            <a:extLst>
              <a:ext uri="{FF2B5EF4-FFF2-40B4-BE49-F238E27FC236}">
                <a16:creationId xmlns:a16="http://schemas.microsoft.com/office/drawing/2014/main" id="{9462A526-66CB-BA13-AF3D-1D3666FCF49C}"/>
              </a:ext>
            </a:extLst>
          </p:cNvPr>
          <p:cNvSpPr>
            <a:spLocks noChangeArrowheads="1"/>
          </p:cNvSpPr>
          <p:nvPr/>
        </p:nvSpPr>
        <p:spPr bwMode="auto">
          <a:xfrm>
            <a:off x="314631" y="4025705"/>
            <a:ext cx="78402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UPDATE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SET Price = (SELECT Price FROM Products WHERE Id=Orders.ProductId) + 3000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Id=1;</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915146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16975</TotalTime>
  <Words>17856</Words>
  <Application>Microsoft Office PowerPoint</Application>
  <PresentationFormat>Широкоэкранный</PresentationFormat>
  <Paragraphs>1789</Paragraphs>
  <Slides>154</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154</vt:i4>
      </vt:variant>
    </vt:vector>
  </HeadingPairs>
  <TitlesOfParts>
    <vt:vector size="165" baseType="lpstr">
      <vt:lpstr>-apple-system</vt:lpstr>
      <vt:lpstr>Aptos</vt:lpstr>
      <vt:lpstr>Aptos Display</vt:lpstr>
      <vt:lpstr>Arial</vt:lpstr>
      <vt:lpstr>Arial Unicode MS</vt:lpstr>
      <vt:lpstr>Courier New</vt:lpstr>
      <vt:lpstr>SFMono-Regular</vt:lpstr>
      <vt:lpstr>Times New Roman</vt:lpstr>
      <vt:lpstr>ubuntu</vt:lpstr>
      <vt:lpstr>var(--code-font-family)</vt:lpstr>
      <vt:lpstr>Тема Office</vt:lpstr>
      <vt:lpstr>Презентация PowerPoint</vt:lpstr>
      <vt:lpstr>Інсталювання всіх потрібних компонентів</vt:lpstr>
      <vt:lpstr>Створення бази даних</vt:lpstr>
      <vt:lpstr>Презентация PowerPoint</vt:lpstr>
      <vt:lpstr>Презентация PowerPoint</vt:lpstr>
      <vt:lpstr>Видалення бази даних</vt:lpstr>
      <vt:lpstr>Створення таблиць</vt:lpstr>
      <vt:lpstr>Презентация PowerPoint</vt:lpstr>
      <vt:lpstr>Презентация PowerPoint</vt:lpstr>
      <vt:lpstr>Презентация PowerPoint</vt:lpstr>
      <vt:lpstr>Перейменування таблиць</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Атрибути стовпців та таблиць. PRIMARY KEY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Оператор CONSTRAINT. Встановлення імені обмежень</vt:lpstr>
      <vt:lpstr>Зовнішні ключі FOREIGN KEY</vt:lpstr>
      <vt:lpstr>Зовнішні ключі FOREIGN KEY</vt:lpstr>
      <vt:lpstr>Зовнішні ключі FOREIGN KEY</vt:lpstr>
      <vt:lpstr>ON DELETE і ON UPDATE</vt:lpstr>
      <vt:lpstr>Презентация PowerPoint</vt:lpstr>
      <vt:lpstr>Презентация PowerPoint</vt:lpstr>
      <vt:lpstr>Зміна таблиць та стовпців</vt:lpstr>
      <vt:lpstr>Презентация PowerPoint</vt:lpstr>
      <vt:lpstr>Зміна значення по замовченню</vt:lpstr>
      <vt:lpstr>Додавання та видалення зовнішнього ключа</vt:lpstr>
      <vt:lpstr>Презентация PowerPoint</vt:lpstr>
      <vt:lpstr>Додавання та видалення первинного ключа</vt:lpstr>
      <vt:lpstr>Додавання даних. Команда INSERT</vt:lpstr>
      <vt:lpstr>Презентация PowerPoint</vt:lpstr>
      <vt:lpstr>Презентация PowerPoint</vt:lpstr>
      <vt:lpstr>Презентация PowerPoint</vt:lpstr>
      <vt:lpstr>Презентация PowerPoint</vt:lpstr>
      <vt:lpstr>Вибірка даних. Команда SELECT</vt:lpstr>
      <vt:lpstr>Презентация PowerPoint</vt:lpstr>
      <vt:lpstr>Презентация PowerPoint</vt:lpstr>
      <vt:lpstr>Презентация PowerPoint</vt:lpstr>
      <vt:lpstr>Фільтрування даних. Оператор WHERE</vt:lpstr>
      <vt:lpstr>Презентация PowerPoint</vt:lpstr>
      <vt:lpstr>Презентация PowerPoint</vt:lpstr>
      <vt:lpstr>Логічні оператори</vt:lpstr>
      <vt:lpstr>Логічні оператори</vt:lpstr>
      <vt:lpstr>Пріоритет операцій</vt:lpstr>
      <vt:lpstr>Презентация PowerPoint</vt:lpstr>
      <vt:lpstr>Оновлення даних. Команда UPDATE</vt:lpstr>
      <vt:lpstr>Оновлення даних. Команда UPDATE</vt:lpstr>
      <vt:lpstr>Презентация PowerPoint</vt:lpstr>
      <vt:lpstr>Видалення даних. Команда DELETE</vt:lpstr>
      <vt:lpstr>Вибір унікальних значень. Оператор DISTINCT</vt:lpstr>
      <vt:lpstr>Презентация PowerPoint</vt:lpstr>
      <vt:lpstr>Оператори фільтрації. Оператор IN</vt:lpstr>
      <vt:lpstr>Презентация PowerPoint</vt:lpstr>
      <vt:lpstr>Оператори фільтрації. Оператор BETWEEN</vt:lpstr>
      <vt:lpstr>Оператори LIKE та REGEXP</vt:lpstr>
      <vt:lpstr>Презентация PowerPoint</vt:lpstr>
      <vt:lpstr>Презентация PowerPoint</vt:lpstr>
      <vt:lpstr>Презентация PowerPoint</vt:lpstr>
      <vt:lpstr>Презентация PowerPoint</vt:lpstr>
      <vt:lpstr>Сортування. ORDER BY</vt:lpstr>
      <vt:lpstr>Сортування за зменшенням</vt:lpstr>
      <vt:lpstr>Сортування кількома стовпцями</vt:lpstr>
      <vt:lpstr>Отримання діапазону рядків. Оператор LIMIT</vt:lpstr>
      <vt:lpstr>Агрегатні функції</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Фільтрація груп. HAVING</vt:lpstr>
      <vt:lpstr>Презентация PowerPoint</vt:lpstr>
      <vt:lpstr>Підзапити</vt:lpstr>
      <vt:lpstr>Презентация PowerPoint</vt:lpstr>
      <vt:lpstr>Презентация PowerPoint</vt:lpstr>
      <vt:lpstr>Презентация PowerPoint</vt:lpstr>
      <vt:lpstr>Корелюючі та некорелюючі підзапити</vt:lpstr>
      <vt:lpstr>Корелюючі та некорелюючі підзапити</vt:lpstr>
      <vt:lpstr>Презентация PowerPoint</vt:lpstr>
      <vt:lpstr>Підзапити в основних командах SQL. Підзапити у SELECT</vt:lpstr>
      <vt:lpstr>Презентация PowerPoint</vt:lpstr>
      <vt:lpstr>Презентация PowerPoint</vt:lpstr>
      <vt:lpstr>Презентация PowerPoint</vt:lpstr>
      <vt:lpstr>Презентация PowerPoint</vt:lpstr>
      <vt:lpstr>Підзапити в основних командах SQL. Специфікація стовпця підзапиту how</vt:lpstr>
      <vt:lpstr>Підзапити у команді INSERT</vt:lpstr>
      <vt:lpstr>Підзапити у команді UPDATE</vt:lpstr>
      <vt:lpstr>Підзапити у команді DELETE</vt:lpstr>
      <vt:lpstr>Оператор EXISTS</vt:lpstr>
      <vt:lpstr>Презентация PowerPoint</vt:lpstr>
      <vt:lpstr>Неявне з'єднання таблиць</vt:lpstr>
      <vt:lpstr>Неявне з'єднання таблиць</vt:lpstr>
      <vt:lpstr>Презентация PowerPoint</vt:lpstr>
      <vt:lpstr>Презентация PowerPoint</vt:lpstr>
      <vt:lpstr>Презентация PowerPoint</vt:lpstr>
      <vt:lpstr>Презентация PowerPoint</vt:lpstr>
      <vt:lpstr>Inner Join</vt:lpstr>
      <vt:lpstr>Презентация PowerPoint</vt:lpstr>
      <vt:lpstr>Презентация PowerPoint</vt:lpstr>
      <vt:lpstr>Презентация PowerPoint</vt:lpstr>
      <vt:lpstr>Презентация PowerPoint</vt:lpstr>
      <vt:lpstr>Outer Join</vt:lpstr>
      <vt:lpstr>Презентация PowerPoint</vt:lpstr>
      <vt:lpstr>Презентация PowerPoint</vt:lpstr>
      <vt:lpstr>Презентация PowerPoint</vt:lpstr>
      <vt:lpstr>Презентация PowerPoint</vt:lpstr>
      <vt:lpstr>Презентация PowerPoint</vt:lpstr>
      <vt:lpstr>UNION</vt:lpstr>
      <vt:lpstr>Презентация PowerPoint</vt:lpstr>
      <vt:lpstr>Презентация PowerPoint</vt:lpstr>
      <vt:lpstr>Презентация PowerPoint</vt:lpstr>
      <vt:lpstr>Презентация PowerPoint</vt:lpstr>
      <vt:lpstr>Вбудовані функції. Функції для роботи з рядками</vt:lpstr>
      <vt:lpstr>Вбудовані функції. Функції для роботи з рядками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Виконання команд. Метод executeUpdate</vt:lpstr>
      <vt:lpstr>Презентация PowerPoint</vt:lpstr>
      <vt:lpstr>Презентация PowerPoint</vt:lpstr>
      <vt:lpstr>Додавання, зміна та видалення даних</vt:lpstr>
      <vt:lpstr>Додавання, зміна та видалення даних</vt:lpstr>
      <vt:lpstr>Додавання, зміна та видалення даних</vt:lpstr>
      <vt:lpstr>Презентация PowerPoint</vt:lpstr>
      <vt:lpstr>Презентация PowerPoint</vt:lpstr>
      <vt:lpstr>Метод executeQuery. Отримання даних</vt:lpstr>
      <vt:lpstr>Метод executeQuery. Отримання даних</vt:lpstr>
      <vt:lpstr>Презентация PowerPoint</vt:lpstr>
      <vt:lpstr>Презентация PowerPoint</vt:lpstr>
      <vt:lpstr>Презентация PowerPoint</vt:lpstr>
      <vt:lpstr>PreparedStatement</vt:lpstr>
      <vt:lpstr>PreparedStatement</vt:lpstr>
      <vt:lpstr>PreparedStatement</vt:lpstr>
      <vt:lpstr>PreparedStatement</vt:lpstr>
      <vt:lpstr>PreparedStatement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Шейко Ростислав Олександрович</dc:creator>
  <cp:lastModifiedBy>Шейко Ростислав Олександрович</cp:lastModifiedBy>
  <cp:revision>98</cp:revision>
  <dcterms:created xsi:type="dcterms:W3CDTF">2024-06-03T23:40:51Z</dcterms:created>
  <dcterms:modified xsi:type="dcterms:W3CDTF">2024-07-05T16:18:24Z</dcterms:modified>
</cp:coreProperties>
</file>