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9" r:id="rId3"/>
    <p:sldId id="271" r:id="rId4"/>
    <p:sldId id="300" r:id="rId5"/>
    <p:sldId id="906" r:id="rId6"/>
    <p:sldId id="272" r:id="rId7"/>
    <p:sldId id="296" r:id="rId8"/>
    <p:sldId id="274" r:id="rId9"/>
    <p:sldId id="275" r:id="rId10"/>
    <p:sldId id="276" r:id="rId11"/>
    <p:sldId id="289" r:id="rId12"/>
    <p:sldId id="736" r:id="rId13"/>
    <p:sldId id="258" r:id="rId14"/>
    <p:sldId id="259" r:id="rId15"/>
    <p:sldId id="260" r:id="rId16"/>
    <p:sldId id="263" r:id="rId17"/>
    <p:sldId id="261" r:id="rId18"/>
    <p:sldId id="262" r:id="rId19"/>
    <p:sldId id="266" r:id="rId20"/>
    <p:sldId id="265" r:id="rId21"/>
    <p:sldId id="267" r:id="rId22"/>
    <p:sldId id="727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0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9T15:31:18.8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11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32215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DCF20-244E-4C95-BF4C-3417C43DA499}"/>
              </a:ext>
            </a:extLst>
          </p:cNvPr>
          <p:cNvSpPr txBox="1"/>
          <p:nvPr/>
        </p:nvSpPr>
        <p:spPr>
          <a:xfrm>
            <a:off x="1223423" y="2028616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змінні.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02938-487D-44EC-A057-891716FE8526}"/>
              </a:ext>
            </a:extLst>
          </p:cNvPr>
          <p:cNvSpPr txBox="1"/>
          <p:nvPr/>
        </p:nvSpPr>
        <p:spPr>
          <a:xfrm>
            <a:off x="0" y="3795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Втрата даних під час перетворення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9D4E4-CB77-4D15-8559-331A76C06A9B}"/>
              </a:ext>
            </a:extLst>
          </p:cNvPr>
          <p:cNvSpPr txBox="1"/>
          <p:nvPr/>
        </p:nvSpPr>
        <p:spPr>
          <a:xfrm>
            <a:off x="294587" y="761949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D30713-E1C6-476A-A658-AC07C803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1840778"/>
            <a:ext cx="45507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ED0AE-D398-435D-BA43-8E5DB9194F11}"/>
              </a:ext>
            </a:extLst>
          </p:cNvPr>
          <p:cNvSpPr txBox="1"/>
          <p:nvPr/>
        </p:nvSpPr>
        <p:spPr>
          <a:xfrm>
            <a:off x="294587" y="28725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1E9B46-A636-4434-82D2-66084378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3429000"/>
            <a:ext cx="4729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9DE9B-2ACC-4FEB-8355-3A4EB11243BA}"/>
              </a:ext>
            </a:extLst>
          </p:cNvPr>
          <p:cNvSpPr txBox="1"/>
          <p:nvPr/>
        </p:nvSpPr>
        <p:spPr>
          <a:xfrm>
            <a:off x="5513895" y="4490526"/>
            <a:ext cx="6224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2FDB3-F11E-4DED-929F-374BEF5CB356}"/>
              </a:ext>
            </a:extLst>
          </p:cNvPr>
          <p:cNvSpPr txBox="1"/>
          <p:nvPr/>
        </p:nvSpPr>
        <p:spPr>
          <a:xfrm>
            <a:off x="200319" y="4490526"/>
            <a:ext cx="455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(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85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CA49030-1B90-4CA8-B060-6FBFA4D1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32" y="3159917"/>
            <a:ext cx="6173817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Коментар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F7F70C-25BD-4151-BB44-4C7C2DDB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3" y="3159917"/>
            <a:ext cx="3476625" cy="1076325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EDBA74AB-218A-4100-A17E-61033123D6AA}"/>
              </a:ext>
            </a:extLst>
          </p:cNvPr>
          <p:cNvSpPr/>
          <p:nvPr/>
        </p:nvSpPr>
        <p:spPr>
          <a:xfrm>
            <a:off x="4924981" y="3428997"/>
            <a:ext cx="3128675" cy="538163"/>
          </a:xfrm>
          <a:prstGeom prst="rightArrow">
            <a:avLst>
              <a:gd name="adj1" fmla="val 50000"/>
              <a:gd name="adj2" fmla="val 158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7006-9180-482C-90DE-289DF5B4199F}"/>
              </a:ext>
            </a:extLst>
          </p:cNvPr>
          <p:cNvSpPr txBox="1"/>
          <p:nvPr/>
        </p:nvSpPr>
        <p:spPr>
          <a:xfrm>
            <a:off x="556592" y="792994"/>
            <a:ext cx="11109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046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Стандартне введення-виведення</a:t>
            </a: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4A241AD9-3AEA-47F5-B98B-73A21E0A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15" y="1316862"/>
            <a:ext cx="983466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679176-EBBC-4064-8BBB-8F320F4A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64" y="3182504"/>
            <a:ext cx="4314825" cy="800100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B42CACBC-601D-4ABF-8C67-45EC6BB0E217}"/>
              </a:ext>
            </a:extLst>
          </p:cNvPr>
          <p:cNvSpPr/>
          <p:nvPr/>
        </p:nvSpPr>
        <p:spPr>
          <a:xfrm rot="1787895">
            <a:off x="6591951" y="2701578"/>
            <a:ext cx="1070042" cy="7442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A9C897C-11E3-4FCA-BBFA-A452EA785183}"/>
              </a:ext>
            </a:extLst>
          </p:cNvPr>
          <p:cNvSpPr/>
          <p:nvPr/>
        </p:nvSpPr>
        <p:spPr>
          <a:xfrm rot="1787895" flipH="1">
            <a:off x="4247547" y="4518269"/>
            <a:ext cx="1105758" cy="7442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8F398633-8330-4B90-9E84-7C761A1F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716" y="5404481"/>
            <a:ext cx="598251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03775B-07CC-4AEC-8195-F733BE4C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84" y="4016641"/>
            <a:ext cx="1371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46" y="1255726"/>
            <a:ext cx="5453308" cy="4346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633803" y="1011168"/>
            <a:ext cx="5109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BD045-DAFC-4C6D-B2B2-5675702B72EF}"/>
              </a:ext>
            </a:extLst>
          </p:cNvPr>
          <p:cNvSpPr txBox="1"/>
          <p:nvPr/>
        </p:nvSpPr>
        <p:spPr>
          <a:xfrm>
            <a:off x="0" y="1602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відношення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07D7E98-0603-4389-9B97-D94D6E03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31975"/>
              </p:ext>
            </p:extLst>
          </p:nvPr>
        </p:nvGraphicFramePr>
        <p:xfrm>
          <a:off x="1071513" y="850164"/>
          <a:ext cx="10048974" cy="5760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08356">
                  <a:extLst>
                    <a:ext uri="{9D8B030D-6E8A-4147-A177-3AD203B41FA5}">
                      <a16:colId xmlns:a16="http://schemas.microsoft.com/office/drawing/2014/main" val="14880241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09097056"/>
                    </a:ext>
                  </a:extLst>
                </a:gridCol>
                <a:gridCol w="3217329">
                  <a:extLst>
                    <a:ext uri="{9D8B030D-6E8A-4147-A177-3AD203B41FA5}">
                      <a16:colId xmlns:a16="http://schemas.microsoft.com/office/drawing/2014/main" val="644866427"/>
                    </a:ext>
                  </a:extLst>
                </a:gridCol>
                <a:gridCol w="2513539">
                  <a:extLst>
                    <a:ext uri="{9D8B030D-6E8A-4147-A177-3AD203B41FA5}">
                      <a16:colId xmlns:a16="http://schemas.microsoft.com/office/drawing/2014/main" val="147470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==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==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2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не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</a:t>
                      </a:r>
                      <a:r>
                        <a:rPr lang="uk-UA" sz="2400" kern="1200" dirty="0">
                          <a:solidFill>
                            <a:schemeClr val="dk1"/>
                          </a:solidFill>
                          <a:effectLst/>
                        </a:rPr>
                        <a:t>!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4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B8F0F-302D-4338-93CE-B9D9B7784A16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6473-FF2A-41DB-A795-DCBA0E8894FD}"/>
              </a:ext>
            </a:extLst>
          </p:cNvPr>
          <p:cNvSpPr txBox="1"/>
          <p:nvPr/>
        </p:nvSpPr>
        <p:spPr>
          <a:xfrm>
            <a:off x="179109" y="1291224"/>
            <a:ext cx="116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контейнер, 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 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зберігатися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4" y="2564729"/>
            <a:ext cx="8221352" cy="34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906E5-D1D0-4EBE-9CB3-D8CBF81FA227}"/>
              </a:ext>
            </a:extLst>
          </p:cNvPr>
          <p:cNvSpPr txBox="1"/>
          <p:nvPr/>
        </p:nvSpPr>
        <p:spPr>
          <a:xfrm>
            <a:off x="-1" y="2395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операції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D68010C-4718-4C66-BA7E-6F675BE8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4137"/>
              </p:ext>
            </p:extLst>
          </p:nvPr>
        </p:nvGraphicFramePr>
        <p:xfrm>
          <a:off x="757783" y="1783080"/>
          <a:ext cx="10676433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981">
                  <a:extLst>
                    <a:ext uri="{9D8B030D-6E8A-4147-A177-3AD203B41FA5}">
                      <a16:colId xmlns:a16="http://schemas.microsoft.com/office/drawing/2014/main" val="2410332276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1578808550"/>
                    </a:ext>
                  </a:extLst>
                </a:gridCol>
                <a:gridCol w="4809383">
                  <a:extLst>
                    <a:ext uri="{9D8B030D-6E8A-4147-A177-3AD203B41FA5}">
                      <a16:colId xmlns:a16="http://schemas.microsoft.com/office/drawing/2014/main" val="1759590944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374230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r>
                        <a:rPr lang="en-US" sz="2400" dirty="0"/>
                        <a:t>`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«І»(</a:t>
                      </a:r>
                      <a:r>
                        <a:rPr lang="uk-UA" sz="2400" dirty="0" err="1"/>
                        <a:t>кон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&amp;&amp;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c, a = 1,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&gt; 0 &amp;&amp; b &lt; 9;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Логічне «АБО»(</a:t>
                      </a:r>
                      <a:r>
                        <a:rPr lang="uk-UA" sz="2400" dirty="0" err="1"/>
                        <a:t>диз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||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5,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==  5|| b &gt; 3;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06794"/>
                  </a:ext>
                </a:extLst>
              </a:tr>
              <a:tr h="23526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«НІ» (заперечення)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0, b = 2;</a:t>
                      </a:r>
                    </a:p>
                    <a:p>
                      <a:pPr algn="l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= !(a == 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1" y="0"/>
            <a:ext cx="7474086" cy="132556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 і пріоритет операцій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493207" y="1325563"/>
            <a:ext cx="4495800" cy="3317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з однаковим пріоритетом виконуються в порядку з права наліво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пріоритетів від 1 до 13 і зліва направо для пріоритету 14.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визначення пріоритетів операцій </a:t>
            </a:r>
            <a:r>
              <a:rPr lang="uk-UA" alt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використовувати круглі дужки.</a:t>
            </a:r>
          </a:p>
        </p:txBody>
      </p:sp>
      <p:sp>
        <p:nvSpPr>
          <p:cNvPr id="59396" name="Rectangle 55"/>
          <p:cNvSpPr>
            <a:spLocks noGrp="1"/>
          </p:cNvSpPr>
          <p:nvPr>
            <p:ph type="body" sz="half" idx="2"/>
          </p:nvPr>
        </p:nvSpPr>
        <p:spPr>
          <a:xfrm>
            <a:off x="5019171" y="1325563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Операнд: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(об’єкт)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</a:p>
          <a:p>
            <a:pPr>
              <a:lnSpc>
                <a:spcPct val="90000"/>
              </a:lnSpc>
            </a:pPr>
            <a:endParaRPr lang="uk-UA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3763"/>
              </p:ext>
            </p:extLst>
          </p:nvPr>
        </p:nvGraphicFramePr>
        <p:xfrm>
          <a:off x="8494713" y="1214438"/>
          <a:ext cx="2346112" cy="5030786"/>
        </p:xfrm>
        <a:graphic>
          <a:graphicData uri="http://schemas.openxmlformats.org/drawingml/2006/table">
            <a:tbl>
              <a:tblPr/>
              <a:tblGrid>
                <a:gridCol w="71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Операція</a:t>
                      </a:r>
                      <a:endParaRPr kumimoji="0" lang="en-US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&gt; &lt;= &gt;= </a:t>
                      </a:r>
                      <a:r>
                        <a:rPr kumimoji="0" lang="en-US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447" name="Text Box 56"/>
          <p:cNvSpPr txBox="1">
            <a:spLocks noChangeArrowheads="1"/>
          </p:cNvSpPr>
          <p:nvPr/>
        </p:nvSpPr>
        <p:spPr bwMode="auto">
          <a:xfrm>
            <a:off x="515432" y="4810125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z = </a:t>
            </a:r>
            <a:r>
              <a:rPr lang="ru-RU" altLang="ru-RU" sz="16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6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6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</p:txBody>
      </p:sp>
      <p:pic>
        <p:nvPicPr>
          <p:cNvPr id="1026" name="Picture 2" descr="Pro Java: Операторы и выражения в Java. Часть 1 - Таблица приоритетов  выполнения операторов Java">
            <a:extLst>
              <a:ext uri="{FF2B5EF4-FFF2-40B4-BE49-F238E27FC236}">
                <a16:creationId xmlns:a16="http://schemas.microsoft.com/office/drawing/2014/main" id="{F7D6D2A0-82F2-4ED5-BE88-1038D1D5A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86" y="33233"/>
            <a:ext cx="4717914" cy="67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26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47BA2-A67C-4CD4-B517-F2FCFE207533}"/>
              </a:ext>
            </a:extLst>
          </p:cNvPr>
          <p:cNvSpPr txBox="1"/>
          <p:nvPr/>
        </p:nvSpPr>
        <p:spPr>
          <a:xfrm>
            <a:off x="480767" y="1414021"/>
            <a:ext cx="10953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Перш н</a:t>
            </a:r>
            <a:r>
              <a:rPr lang="uk-UA" sz="2800" dirty="0" err="1">
                <a:solidFill>
                  <a:srgbClr val="C00000"/>
                </a:solidFill>
              </a:rPr>
              <a:t>іж</a:t>
            </a:r>
            <a:r>
              <a:rPr lang="uk-UA" sz="2800" dirty="0">
                <a:solidFill>
                  <a:srgbClr val="C00000"/>
                </a:solidFill>
              </a:rPr>
              <a:t> використовувати змінну, її потрібно оголосити</a:t>
            </a:r>
            <a:r>
              <a:rPr lang="uk-UA" sz="2800" dirty="0"/>
              <a:t>.</a:t>
            </a:r>
            <a:br>
              <a:rPr lang="uk-UA" sz="2800" dirty="0"/>
            </a:br>
            <a:br>
              <a:rPr lang="uk-UA" sz="2800" dirty="0"/>
            </a:br>
            <a:r>
              <a:rPr lang="uk-UA" sz="2800" dirty="0" err="1"/>
              <a:t>тип_змінної</a:t>
            </a:r>
            <a:r>
              <a:rPr lang="uk-UA" sz="2800" dirty="0"/>
              <a:t> </a:t>
            </a:r>
            <a:r>
              <a:rPr lang="uk-UA" sz="2800" dirty="0" err="1"/>
              <a:t>ім</a:t>
            </a:r>
            <a:r>
              <a:rPr lang="en-US" sz="2800" dirty="0"/>
              <a:t>`</a:t>
            </a:r>
            <a:r>
              <a:rPr lang="uk-UA" sz="2800" dirty="0" err="1"/>
              <a:t>я_змінної</a:t>
            </a:r>
            <a:r>
              <a:rPr lang="en-US" sz="2800" dirty="0"/>
              <a:t>;</a:t>
            </a:r>
            <a:endParaRPr lang="uk-UA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9DC75-98C3-4EE9-A9A1-E7BD0F6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" y="2865004"/>
            <a:ext cx="5067300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E442B-52EB-4328-8ADF-A0AFDB142BA8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00FE03BF-2155-4259-825B-B1243FD43922}"/>
              </a:ext>
            </a:extLst>
          </p:cNvPr>
          <p:cNvSpPr/>
          <p:nvPr/>
        </p:nvSpPr>
        <p:spPr>
          <a:xfrm>
            <a:off x="2433685" y="4825332"/>
            <a:ext cx="1555423" cy="1537414"/>
          </a:xfrm>
          <a:prstGeom prst="bracketPair">
            <a:avLst>
              <a:gd name="adj" fmla="val 12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Двойные круглые скобки 6">
            <a:extLst>
              <a:ext uri="{FF2B5EF4-FFF2-40B4-BE49-F238E27FC236}">
                <a16:creationId xmlns:a16="http://schemas.microsoft.com/office/drawing/2014/main" id="{B74E5537-C9C2-427B-A60A-AE6EC9288971}"/>
              </a:ext>
            </a:extLst>
          </p:cNvPr>
          <p:cNvSpPr/>
          <p:nvPr/>
        </p:nvSpPr>
        <p:spPr>
          <a:xfrm>
            <a:off x="2433686" y="4396508"/>
            <a:ext cx="1555423" cy="373453"/>
          </a:xfrm>
          <a:prstGeom prst="bracketPair">
            <a:avLst>
              <a:gd name="adj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Двойные круглые скобки 4">
            <a:extLst>
              <a:ext uri="{FF2B5EF4-FFF2-40B4-BE49-F238E27FC236}">
                <a16:creationId xmlns:a16="http://schemas.microsoft.com/office/drawing/2014/main" id="{137A86C3-204C-4A86-9417-AE8BD327DB41}"/>
              </a:ext>
            </a:extLst>
          </p:cNvPr>
          <p:cNvSpPr/>
          <p:nvPr/>
        </p:nvSpPr>
        <p:spPr>
          <a:xfrm>
            <a:off x="2433685" y="3703197"/>
            <a:ext cx="1555423" cy="604887"/>
          </a:xfrm>
          <a:prstGeom prst="bracketPair">
            <a:avLst>
              <a:gd name="adj" fmla="val 312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войные круглые скобки 2">
            <a:extLst>
              <a:ext uri="{FF2B5EF4-FFF2-40B4-BE49-F238E27FC236}">
                <a16:creationId xmlns:a16="http://schemas.microsoft.com/office/drawing/2014/main" id="{4CF002DF-5194-49E4-BA54-0F62FA21147A}"/>
              </a:ext>
            </a:extLst>
          </p:cNvPr>
          <p:cNvSpPr/>
          <p:nvPr/>
        </p:nvSpPr>
        <p:spPr>
          <a:xfrm>
            <a:off x="2433685" y="1927031"/>
            <a:ext cx="1555423" cy="1753385"/>
          </a:xfrm>
          <a:prstGeom prst="bracketPair">
            <a:avLst>
              <a:gd name="adj" fmla="val 12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92D13-145F-4BEB-96DA-B7883F3986B4}"/>
              </a:ext>
            </a:extLst>
          </p:cNvPr>
          <p:cNvSpPr txBox="1"/>
          <p:nvPr/>
        </p:nvSpPr>
        <p:spPr>
          <a:xfrm>
            <a:off x="3211398" y="378548"/>
            <a:ext cx="5769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 у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48A791E-B5E3-4399-BBE1-24C4F19A4559}"/>
              </a:ext>
            </a:extLst>
          </p:cNvPr>
          <p:cNvGraphicFramePr>
            <a:graphicFrameLocks noGrp="1"/>
          </p:cNvGraphicFramePr>
          <p:nvPr/>
        </p:nvGraphicFramePr>
        <p:xfrm>
          <a:off x="2776718" y="1272585"/>
          <a:ext cx="8127999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6421">
                  <a:extLst>
                    <a:ext uri="{9D8B030D-6E8A-4147-A177-3AD203B41FA5}">
                      <a16:colId xmlns:a16="http://schemas.microsoft.com/office/drawing/2014/main" val="1206545297"/>
                    </a:ext>
                  </a:extLst>
                </a:gridCol>
                <a:gridCol w="3502245">
                  <a:extLst>
                    <a:ext uri="{9D8B030D-6E8A-4147-A177-3AD203B41FA5}">
                      <a16:colId xmlns:a16="http://schemas.microsoft.com/office/drawing/2014/main" val="3098516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1930679"/>
                    </a:ext>
                  </a:extLst>
                </a:gridCol>
              </a:tblGrid>
              <a:tr h="502217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ДІАПАЗОН ДОПУСТИМИХ ЗНАЧЕНЬ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ЄМ ЗАЙМАНОЇ ПАМ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ЯТІ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-128 до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-32768 до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8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-2137483648 до 2137483647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-9223372036854775808 до 9223372036854775807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-3.4Е+38 до 3.4Е+38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-1.7Е+308 до 1.7Е+308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зберігання значення цього типу досить 1 біта, але в реальності пам’ять такими пропорціями не виділяється, тому змінні цього типу можуть бути по різному упаковані віртуальною машиною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234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F545D2-51D7-4935-A019-701FAED1300C}"/>
              </a:ext>
            </a:extLst>
          </p:cNvPr>
          <p:cNvSpPr txBox="1"/>
          <p:nvPr/>
        </p:nvSpPr>
        <p:spPr>
          <a:xfrm>
            <a:off x="1376313" y="2572890"/>
            <a:ext cx="10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Ціло</a:t>
            </a:r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-чисельний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88213-8A67-4273-BE20-9654725705BC}"/>
              </a:ext>
            </a:extLst>
          </p:cNvPr>
          <p:cNvSpPr txBox="1"/>
          <p:nvPr/>
        </p:nvSpPr>
        <p:spPr>
          <a:xfrm>
            <a:off x="1287283" y="3845147"/>
            <a:ext cx="114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З </a:t>
            </a:r>
            <a:r>
              <a:rPr lang="uk-UA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плавочою</a:t>
            </a:r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точкою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6B1AD-4283-4850-B9DF-B1C69907FA24}"/>
              </a:ext>
            </a:extLst>
          </p:cNvPr>
          <p:cNvSpPr txBox="1"/>
          <p:nvPr/>
        </p:nvSpPr>
        <p:spPr>
          <a:xfrm>
            <a:off x="1287283" y="4444735"/>
            <a:ext cx="114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символьний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58FAB-E5B4-40E5-A015-135BD47091A8}"/>
              </a:ext>
            </a:extLst>
          </p:cNvPr>
          <p:cNvSpPr txBox="1"/>
          <p:nvPr/>
        </p:nvSpPr>
        <p:spPr>
          <a:xfrm>
            <a:off x="1287283" y="5429660"/>
            <a:ext cx="114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</a:p>
        </p:txBody>
      </p:sp>
    </p:spTree>
    <p:extLst>
      <p:ext uri="{BB962C8B-B14F-4D97-AF65-F5344CB8AC3E}">
        <p14:creationId xmlns:p14="http://schemas.microsoft.com/office/powerpoint/2010/main" val="8261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28A7-3A2E-46F4-A968-AB2DFAD6E729}"/>
              </a:ext>
            </a:extLst>
          </p:cNvPr>
          <p:cNvSpPr txBox="1"/>
          <p:nvPr/>
        </p:nvSpPr>
        <p:spPr>
          <a:xfrm>
            <a:off x="3442354" y="377072"/>
            <a:ext cx="5307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uk-UA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34CD-81C1-425B-A07C-F9BFE7B45634}"/>
              </a:ext>
            </a:extLst>
          </p:cNvPr>
          <p:cNvSpPr txBox="1"/>
          <p:nvPr/>
        </p:nvSpPr>
        <p:spPr>
          <a:xfrm>
            <a:off x="895546" y="1788798"/>
            <a:ext cx="10878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Також є ще один тип змінних – тип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String. </a:t>
            </a:r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В нього можна записувати цілі речення, вислови та тексти.</a:t>
            </a:r>
            <a:endParaRPr lang="en-US" sz="3200" b="0" i="0" dirty="0">
              <a:solidFill>
                <a:srgbClr val="444444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82637-A92B-4C2E-82E1-D8B9656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1" y="3754521"/>
            <a:ext cx="7269637" cy="2522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336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FD922-D2B4-4F33-BAFD-F65CEE9259E2}"/>
              </a:ext>
            </a:extLst>
          </p:cNvPr>
          <p:cNvSpPr txBox="1"/>
          <p:nvPr/>
        </p:nvSpPr>
        <p:spPr>
          <a:xfrm>
            <a:off x="389248" y="1319256"/>
            <a:ext cx="114135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Змінні пишуться тільки латинськими літерами. Жодної кирилиці!!!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можливо, має "говорити"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sz="28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CamelStyle</a:t>
            </a: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інша назва – </a:t>
            </a:r>
            <a:r>
              <a:rPr lang="en-US" sz="2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CamelCase)</a:t>
            </a: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змінної:</a:t>
            </a:r>
            <a:endParaRPr lang="en-US" sz="28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uk-UA" sz="2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будь-яких латинських букв, $ або _</a:t>
            </a:r>
            <a:endParaRPr lang="uk-UA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цифр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CC068-8006-4C2C-B674-07424BED79B4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правил вибору назв змінних: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306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7649" name="Group 65"/>
          <p:cNvGraphicFramePr>
            <a:graphicFrameLocks noGrp="1"/>
          </p:cNvGraphicFramePr>
          <p:nvPr/>
        </p:nvGraphicFramePr>
        <p:xfrm>
          <a:off x="1217343" y="1761583"/>
          <a:ext cx="9757313" cy="4202430"/>
        </p:xfrm>
        <a:graphic>
          <a:graphicData uri="http://schemas.openxmlformats.org/drawingml/2006/table">
            <a:tbl>
              <a:tblPr/>
              <a:tblGrid>
                <a:gridCol w="2022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instanceof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transient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strictfp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native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null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7859A-1062-4969-9C0A-A58ADF7319D5}"/>
              </a:ext>
            </a:extLst>
          </p:cNvPr>
          <p:cNvSpPr txBox="1"/>
          <p:nvPr/>
        </p:nvSpPr>
        <p:spPr>
          <a:xfrm>
            <a:off x="8832916" y="831677"/>
            <a:ext cx="2875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залучені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неявно автоматично.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83C15-AA82-429D-A57B-A479C064A02C}"/>
              </a:ext>
            </a:extLst>
          </p:cNvPr>
          <p:cNvSpPr txBox="1"/>
          <p:nvPr/>
        </p:nvSpPr>
        <p:spPr>
          <a:xfrm>
            <a:off x="0" y="18837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3960F9-948E-4725-B44A-E7ED4BC6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8" y="1466131"/>
            <a:ext cx="6867525" cy="28860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192FBDE-7DDC-4EF2-B9FA-63587B6C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02" y="5391869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286C2-F34A-4B9F-844F-C57EFD538C7C}"/>
              </a:ext>
            </a:extLst>
          </p:cNvPr>
          <p:cNvSpPr txBox="1"/>
          <p:nvPr/>
        </p:nvSpPr>
        <p:spPr>
          <a:xfrm>
            <a:off x="2973320" y="3429000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</p:spTree>
    <p:extLst>
      <p:ext uri="{BB962C8B-B14F-4D97-AF65-F5344CB8AC3E}">
        <p14:creationId xmlns:p14="http://schemas.microsoft.com/office/powerpoint/2010/main" val="30962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852F5-4DA8-49F5-8F21-ECE3AD55C9E5}"/>
              </a:ext>
            </a:extLst>
          </p:cNvPr>
          <p:cNvSpPr txBox="1"/>
          <p:nvPr/>
        </p:nvSpPr>
        <p:spPr>
          <a:xfrm>
            <a:off x="0" y="1035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796CD1-9EA4-4876-B156-BD52D405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581" y="2304574"/>
            <a:ext cx="34368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0E40C-78AD-42A0-8278-96133A4CADF9}"/>
              </a:ext>
            </a:extLst>
          </p:cNvPr>
          <p:cNvSpPr txBox="1"/>
          <p:nvPr/>
        </p:nvSpPr>
        <p:spPr>
          <a:xfrm>
            <a:off x="515331" y="4424391"/>
            <a:ext cx="111613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</p:spTree>
    <p:extLst>
      <p:ext uri="{BB962C8B-B14F-4D97-AF65-F5344CB8AC3E}">
        <p14:creationId xmlns:p14="http://schemas.microsoft.com/office/powerpoint/2010/main" val="529793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2315</Words>
  <Application>Microsoft Office PowerPoint</Application>
  <PresentationFormat>Широкоэкранный</PresentationFormat>
  <Paragraphs>344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Cascadia Mono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Ключові слова </vt:lpstr>
      <vt:lpstr>Презентация PowerPoint</vt:lpstr>
      <vt:lpstr>Презентация PowerPoint</vt:lpstr>
      <vt:lpstr>Презентация PowerPoint</vt:lpstr>
      <vt:lpstr>Коментарі</vt:lpstr>
      <vt:lpstr>Стандартне введення-виведення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Вирази і пріоритет операцій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42</cp:revision>
  <dcterms:created xsi:type="dcterms:W3CDTF">2023-10-11T13:14:03Z</dcterms:created>
  <dcterms:modified xsi:type="dcterms:W3CDTF">2024-03-01T20:52:44Z</dcterms:modified>
</cp:coreProperties>
</file>