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0" r:id="rId2"/>
    <p:sldId id="258" r:id="rId3"/>
    <p:sldId id="259" r:id="rId4"/>
    <p:sldId id="263" r:id="rId5"/>
    <p:sldId id="266" r:id="rId6"/>
    <p:sldId id="307" r:id="rId7"/>
    <p:sldId id="262" r:id="rId8"/>
    <p:sldId id="308" r:id="rId9"/>
    <p:sldId id="267" r:id="rId10"/>
    <p:sldId id="269" r:id="rId11"/>
    <p:sldId id="268" r:id="rId12"/>
    <p:sldId id="265" r:id="rId13"/>
    <p:sldId id="296" r:id="rId14"/>
    <p:sldId id="277" r:id="rId15"/>
    <p:sldId id="301" r:id="rId16"/>
    <p:sldId id="309" r:id="rId17"/>
    <p:sldId id="712" r:id="rId18"/>
    <p:sldId id="272" r:id="rId19"/>
    <p:sldId id="274" r:id="rId20"/>
    <p:sldId id="710" r:id="rId21"/>
    <p:sldId id="711" r:id="rId22"/>
    <p:sldId id="708" r:id="rId23"/>
    <p:sldId id="70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9A502-0FAA-45FD-A8DC-4163BD9A1475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двовимірних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Двовимірний масив також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використанням операції</a:t>
            </a:r>
            <a:r>
              <a:rPr lang="uk-UA" altLang="ru-RU" sz="2400" dirty="0"/>
              <a:t> </a:t>
            </a:r>
            <a:r>
              <a:rPr lang="en-US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 dirty="0"/>
              <a:t> : </a:t>
            </a: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dirty="0">
                <a:latin typeface="Courier New" panose="02070309020205020404" pitchFamily="49" charset="0"/>
              </a:rPr>
              <a:t>new [2][3]</a:t>
            </a:r>
            <a:r>
              <a:rPr lang="en-US" altLang="ru-RU" sz="2400" noProof="1">
                <a:latin typeface="Courier New" panose="02070309020205020404" pitchFamily="49" charset="0"/>
              </a:rPr>
              <a:t>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 створений масив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розмірностей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2*3 та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0471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Звертання до елементу</a:t>
            </a:r>
            <a:r>
              <a:rPr lang="en-US" altLang="ru-RU" sz="2400" dirty="0"/>
              <a:t> </a:t>
            </a:r>
            <a:r>
              <a:rPr lang="uk-UA" altLang="ru-RU" sz="2400" dirty="0"/>
              <a:t>двовимірного масиву відбувається через його ідентифікатор та </a:t>
            </a:r>
            <a:r>
              <a:rPr lang="uk-UA" altLang="ru-RU" sz="2400" b="1" i="1" dirty="0"/>
              <a:t>два індекси</a:t>
            </a:r>
            <a:r>
              <a:rPr lang="uk-UA" altLang="ru-RU" sz="2400" dirty="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кіл_1-1, кіл_2-1</a:t>
            </a:r>
            <a:r>
              <a:rPr lang="uk-UA" altLang="ru-RU" sz="24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FF3300"/>
                </a:solidFill>
              </a:rPr>
              <a:t>Приклади:</a:t>
            </a:r>
            <a:endParaRPr lang="en-GB" altLang="ru-RU" sz="2400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dirty="0">
                <a:latin typeface="Courier New" panose="02070309020205020404" pitchFamily="49" charset="0"/>
              </a:rPr>
              <a:t>[]</a:t>
            </a:r>
            <a:r>
              <a:rPr lang="en-US" altLang="ru-RU" sz="2400" dirty="0">
                <a:latin typeface="Courier New" panose="02070309020205020404" pitchFamily="49" charset="0"/>
              </a:rPr>
              <a:t>[]</a:t>
            </a:r>
            <a:r>
              <a:rPr lang="uk-UA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 err="1">
                <a:latin typeface="Courier New" panose="02070309020205020404" pitchFamily="49" charset="0"/>
              </a:rPr>
              <a:t>Arr</a:t>
            </a:r>
            <a:r>
              <a:rPr lang="uk-UA" altLang="ru-RU" sz="2400" dirty="0">
                <a:latin typeface="Courier New" panose="02070309020205020404" pitchFamily="49" charset="0"/>
              </a:rPr>
              <a:t> =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dirty="0">
                <a:latin typeface="Courier New" panose="02070309020205020404" pitchFamily="49" charset="0"/>
              </a:rPr>
              <a:t>[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dirty="0">
                <a:latin typeface="Courier New" panose="02070309020205020404" pitchFamily="49" charset="0"/>
              </a:rPr>
              <a:t>][</a:t>
            </a:r>
            <a:r>
              <a:rPr lang="uk-UA" altLang="ru-RU" sz="2400" dirty="0">
                <a:latin typeface="Courier New" panose="02070309020205020404" pitchFamily="49" charset="0"/>
              </a:rPr>
              <a:t>4</a:t>
            </a:r>
            <a:r>
              <a:rPr lang="en-GB" altLang="ru-RU" sz="2400" dirty="0">
                <a:latin typeface="Courier New" panose="02070309020205020404" pitchFamily="49" charset="0"/>
              </a:rPr>
              <a:t>];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noProof="1">
                <a:latin typeface="Courier New" panose="02070309020205020404" pitchFamily="49" charset="0"/>
              </a:rPr>
              <a:t>; i++)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   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= 0;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&lt; </a:t>
            </a:r>
            <a:r>
              <a:rPr lang="en-US" altLang="ru-RU" sz="2400" dirty="0">
                <a:latin typeface="Courier New" panose="02070309020205020404" pitchFamily="49" charset="0"/>
              </a:rPr>
              <a:t>4</a:t>
            </a:r>
            <a:r>
              <a:rPr lang="en-US" altLang="ru-RU" sz="2400" noProof="1">
                <a:latin typeface="Courier New" panose="02070309020205020404" pitchFamily="49" charset="0"/>
              </a:rPr>
              <a:t>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400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noProof="1">
                <a:latin typeface="Courier New" panose="02070309020205020404" pitchFamily="49" charset="0"/>
              </a:rPr>
              <a:t>(</a:t>
            </a:r>
            <a:r>
              <a:rPr lang="en-US" altLang="ru-RU" sz="2400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noProof="1">
                <a:latin typeface="Courier New" panose="02070309020205020404" pitchFamily="49" charset="0"/>
              </a:rPr>
              <a:t> Arr[</a:t>
            </a:r>
            <a:r>
              <a:rPr lang="en-US" altLang="ru-RU" sz="2400" dirty="0" err="1">
                <a:latin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urier New" panose="02070309020205020404" pitchFamily="49" charset="0"/>
              </a:rPr>
              <a:t>][j</a:t>
            </a:r>
            <a:r>
              <a:rPr lang="en-US" altLang="ru-RU" sz="2400" noProof="1">
                <a:latin typeface="Courier New" panose="02070309020205020404" pitchFamily="49" charset="0"/>
              </a:rPr>
              <a:t>]);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або, використовуючи стандартні методи класу </a:t>
            </a:r>
            <a:r>
              <a:rPr lang="en-US" altLang="ru-RU" sz="2400" dirty="0">
                <a:latin typeface="Courier New" panose="02070309020205020404" pitchFamily="49" charset="0"/>
              </a:rPr>
              <a:t>Array</a:t>
            </a:r>
            <a:r>
              <a:rPr lang="en-US" altLang="ru-RU" sz="2400" dirty="0"/>
              <a:t> </a:t>
            </a:r>
            <a:r>
              <a:rPr lang="uk-UA" altLang="ru-RU" sz="2400" dirty="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for(int i = 0; i &lt; arr.length; i++)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for(int j = 0; j &lt; arr[i].length; j++)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System.out.print(arr[i][j]);</a:t>
            </a:r>
            <a:endParaRPr lang="uk-UA" altLang="ru-RU" sz="2400" dirty="0">
              <a:latin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51B63-F5B2-4C93-9522-6B204BF41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масиви. Звертання по індексу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366" y="866726"/>
            <a:ext cx="11651529" cy="55623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[][] iArray ={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uk-UA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виводимо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кожний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масиву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+ </a:t>
            </a:r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цикл </a:t>
            </a:r>
            <a:r>
              <a:rPr lang="en-US" altLang="ru-RU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261782-A43C-4A7E-A3A4-4415FCD76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 і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4665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396264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C8FDD-CD60-4EF2-996D-739DD057267F}"/>
              </a:ext>
            </a:extLst>
          </p:cNvPr>
          <p:cNvSpPr txBox="1"/>
          <p:nvPr/>
        </p:nvSpPr>
        <p:spPr>
          <a:xfrm>
            <a:off x="1981200" y="1331069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int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70360" y="1357460"/>
            <a:ext cx="291314" cy="4713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52989" y="215315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261675" y="1828800"/>
            <a:ext cx="291314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7E38138-B624-4AD9-B0FC-1F518F4C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0BBD-B5F1-460D-8A8F-3EA42FC9A53A}"/>
              </a:ext>
            </a:extLst>
          </p:cNvPr>
          <p:cNvSpPr txBox="1"/>
          <p:nvPr/>
        </p:nvSpPr>
        <p:spPr>
          <a:xfrm>
            <a:off x="1905000" y="4079360"/>
            <a:ext cx="8868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12  15  17  18  20  25</a:t>
            </a:r>
            <a:endParaRPr lang="en-US" b="1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33151" y="1385739"/>
            <a:ext cx="45719" cy="399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30440" y="2073913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054285" y="178498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A4D868-F63B-4EFC-A815-685642B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4B0E4-5083-472A-ACA3-7C3A987136B6}"/>
              </a:ext>
            </a:extLst>
          </p:cNvPr>
          <p:cNvSpPr txBox="1"/>
          <p:nvPr/>
        </p:nvSpPr>
        <p:spPr>
          <a:xfrm>
            <a:off x="1905000" y="4175126"/>
            <a:ext cx="8257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949327"/>
            <a:ext cx="837190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інверсію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687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a[n-1],</a:t>
            </a: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a[n-2],…</a:t>
            </a: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10" grpId="0" animBg="1"/>
      <p:bldP spid="385111" grpId="0" animBg="1"/>
      <p:bldP spid="385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42A70-FD3F-4019-9637-5FEF2E4CECD2}"/>
              </a:ext>
            </a:extLst>
          </p:cNvPr>
          <p:cNvSpPr txBox="1"/>
          <p:nvPr/>
        </p:nvSpPr>
        <p:spPr>
          <a:xfrm>
            <a:off x="245097" y="822314"/>
            <a:ext cx="119469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Обмін елементів на початку та в кінці масиву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Збільште початковий і зменште кінцевий індекс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F3F3D55-4210-4F6D-94D0-4F2A9546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938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раз.</a:t>
            </a:r>
          </a:p>
          <a:p>
            <a:pPr marL="77788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18816"/>
              </p:ext>
            </p:extLst>
          </p:nvPr>
        </p:nvGraphicFramePr>
        <p:xfrm>
          <a:off x="4260057" y="110079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51393"/>
              </p:ext>
            </p:extLst>
          </p:nvPr>
        </p:nvGraphicFramePr>
        <p:xfrm>
          <a:off x="4252119" y="79599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59850"/>
              </p:ext>
            </p:extLst>
          </p:nvPr>
        </p:nvGraphicFramePr>
        <p:xfrm>
          <a:off x="4272757" y="215806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88682" y="157227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29831" y="136114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BEBDB-A85C-4A13-A05A-E8EDE56BABD3}"/>
              </a:ext>
            </a:extLst>
          </p:cNvPr>
          <p:cNvSpPr txBox="1"/>
          <p:nvPr/>
        </p:nvSpPr>
        <p:spPr>
          <a:xfrm>
            <a:off x="1395952" y="5000079"/>
            <a:ext cx="9762294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a[0];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++) {a[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a[n-1] = temp;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Зсунути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вліво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12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-13493" y="-16264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39365" y="814733"/>
            <a:ext cx="1160439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7C5B8F3-C171-4289-96EB-B9EFF30F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3" y="1087261"/>
            <a:ext cx="119060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400" dirty="0">
                <a:solidFill>
                  <a:srgbClr val="0C0D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shiftLeft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!=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C2A0257-0675-4EE5-895F-D008F65B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8E670A-119C-4E3B-AE50-EC8C5E5D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1442300"/>
            <a:ext cx="9625012" cy="382237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F84CB6-03BC-495F-88C3-806E7999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Реалізація.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працює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/>
          </p:cNvSpPr>
          <p:nvPr>
            <p:ph type="body" sz="half" idx="2"/>
          </p:nvPr>
        </p:nvSpPr>
        <p:spPr>
          <a:xfrm>
            <a:off x="5760941" y="1204389"/>
            <a:ext cx="4459287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масиву</a:t>
            </a:r>
          </a:p>
          <a:p>
            <a:endParaRPr lang="ru-RU" altLang="ru-RU" sz="1800" dirty="0"/>
          </a:p>
          <a:p>
            <a:endParaRPr lang="ru-RU" altLang="ru-RU" sz="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Заповнення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масиву об’єктів</a:t>
            </a:r>
          </a:p>
        </p:txBody>
      </p:sp>
      <p:sp>
        <p:nvSpPr>
          <p:cNvPr id="71684" name="Rectangle 3"/>
          <p:cNvSpPr>
            <a:spLocks noGrp="1"/>
          </p:cNvSpPr>
          <p:nvPr>
            <p:ph type="body" sz="half" idx="1"/>
          </p:nvPr>
        </p:nvSpPr>
        <p:spPr>
          <a:xfrm>
            <a:off x="1844577" y="1204389"/>
            <a:ext cx="4184650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Прохід по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Копіювання масиву</a:t>
            </a:r>
          </a:p>
          <a:p>
            <a:endParaRPr lang="ru-RU" altLang="ru-RU" sz="1800" dirty="0"/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8605"/>
              </p:ext>
            </p:extLst>
          </p:nvPr>
        </p:nvGraphicFramePr>
        <p:xfrm>
          <a:off x="1844577" y="1680640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Visio" r:id="rId3" imgW="2955211" imgH="970497" progId="Visio.Drawing.11">
                  <p:embed/>
                </p:oleObj>
              </mc:Choice>
              <mc:Fallback>
                <p:oleObj name="Visio" r:id="rId3" imgW="2955211" imgH="970497" progId="Visio.Drawing.11">
                  <p:embed/>
                  <p:pic>
                    <p:nvPicPr>
                      <p:cNvPr id="716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77" y="1680640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16837"/>
              </p:ext>
            </p:extLst>
          </p:nvPr>
        </p:nvGraphicFramePr>
        <p:xfrm>
          <a:off x="1884266" y="5800201"/>
          <a:ext cx="59070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Visio" r:id="rId5" imgW="4967161" imgH="234249" progId="Visio.Drawing.11">
                  <p:embed/>
                </p:oleObj>
              </mc:Choice>
              <mc:Fallback>
                <p:oleObj name="Visio" r:id="rId5" imgW="4967161" imgH="234249" progId="Visio.Drawing.11">
                  <p:embed/>
                  <p:pic>
                    <p:nvPicPr>
                      <p:cNvPr id="716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66" y="5800201"/>
                        <a:ext cx="59070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10669"/>
              </p:ext>
            </p:extLst>
          </p:nvPr>
        </p:nvGraphicFramePr>
        <p:xfrm>
          <a:off x="5845077" y="1590151"/>
          <a:ext cx="4167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Visio" r:id="rId7" imgW="3503851" imgH="419054" progId="Visio.Drawing.11">
                  <p:embed/>
                </p:oleObj>
              </mc:Choice>
              <mc:Fallback>
                <p:oleObj name="Visio" r:id="rId7" imgW="3503851" imgH="419054" progId="Visio.Drawing.11">
                  <p:embed/>
                  <p:pic>
                    <p:nvPicPr>
                      <p:cNvPr id="716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077" y="1590151"/>
                        <a:ext cx="4167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8152"/>
              </p:ext>
            </p:extLst>
          </p:nvPr>
        </p:nvGraphicFramePr>
        <p:xfrm>
          <a:off x="1844577" y="3538015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Visio" r:id="rId9" imgW="2955211" imgH="969956" progId="Visio.Drawing.11">
                  <p:embed/>
                </p:oleObj>
              </mc:Choice>
              <mc:Fallback>
                <p:oleObj name="Visio" r:id="rId9" imgW="2955211" imgH="969956" progId="Visio.Drawing.11">
                  <p:embed/>
                  <p:pic>
                    <p:nvPicPr>
                      <p:cNvPr id="7168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77" y="3538015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68718"/>
              </p:ext>
            </p:extLst>
          </p:nvPr>
        </p:nvGraphicFramePr>
        <p:xfrm>
          <a:off x="5845077" y="2538624"/>
          <a:ext cx="3622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Visio" r:id="rId11" imgW="3046651" imgH="419054" progId="Visio.Drawing.11">
                  <p:embed/>
                </p:oleObj>
              </mc:Choice>
              <mc:Fallback>
                <p:oleObj name="Visio" r:id="rId11" imgW="3046651" imgH="419054" progId="Visio.Drawing.11">
                  <p:embed/>
                  <p:pic>
                    <p:nvPicPr>
                      <p:cNvPr id="716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077" y="2538624"/>
                        <a:ext cx="36226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13265"/>
              </p:ext>
            </p:extLst>
          </p:nvPr>
        </p:nvGraphicFramePr>
        <p:xfrm>
          <a:off x="1874740" y="4863577"/>
          <a:ext cx="3746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Visio" r:id="rId13" imgW="3138091" imgH="603048" progId="Visio.Drawing.11">
                  <p:embed/>
                </p:oleObj>
              </mc:Choice>
              <mc:Fallback>
                <p:oleObj name="Visio" r:id="rId13" imgW="3138091" imgH="603048" progId="Visio.Drawing.11">
                  <p:embed/>
                  <p:pic>
                    <p:nvPicPr>
                      <p:cNvPr id="7169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740" y="4863577"/>
                        <a:ext cx="3746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Line 16"/>
          <p:cNvSpPr>
            <a:spLocks noChangeShapeType="1"/>
          </p:cNvSpPr>
          <p:nvPr/>
        </p:nvSpPr>
        <p:spPr bwMode="auto">
          <a:xfrm>
            <a:off x="5694265" y="1245665"/>
            <a:ext cx="0" cy="439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7169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68034"/>
              </p:ext>
            </p:extLst>
          </p:nvPr>
        </p:nvGraphicFramePr>
        <p:xfrm>
          <a:off x="5816502" y="3665015"/>
          <a:ext cx="47117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Visio" r:id="rId15" imgW="3961051" imgH="1522210" progId="Visio.Drawing.11">
                  <p:embed/>
                </p:oleObj>
              </mc:Choice>
              <mc:Fallback>
                <p:oleObj name="Visio" r:id="rId15" imgW="3961051" imgH="1522210" progId="Visio.Drawing.11">
                  <p:embed/>
                  <p:pic>
                    <p:nvPicPr>
                      <p:cNvPr id="7169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502" y="3665015"/>
                        <a:ext cx="47117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F6A51F0B-9A3F-4410-9BF6-AB552892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6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ru-RU" dirty="0"/>
              <a:t>Перетворення в рядок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uk-UA" altLang="ru-RU" dirty="0"/>
              <a:t>Порівняння масивів на рівність елементів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graphicFrame>
        <p:nvGraphicFramePr>
          <p:cNvPr id="727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8491"/>
              </p:ext>
            </p:extLst>
          </p:nvPr>
        </p:nvGraphicFramePr>
        <p:xfrm>
          <a:off x="2070100" y="2395538"/>
          <a:ext cx="53800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3" imgW="3686731" imgH="601967" progId="Visio.Drawing.11">
                  <p:embed/>
                </p:oleObj>
              </mc:Choice>
              <mc:Fallback>
                <p:oleObj name="Visio" r:id="rId3" imgW="3686731" imgH="601967" progId="Visio.Drawing.11">
                  <p:embed/>
                  <p:pic>
                    <p:nvPicPr>
                      <p:cNvPr id="727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395538"/>
                        <a:ext cx="53800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9749"/>
              </p:ext>
            </p:extLst>
          </p:nvPr>
        </p:nvGraphicFramePr>
        <p:xfrm>
          <a:off x="2070100" y="4001294"/>
          <a:ext cx="5826755" cy="182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isio" r:id="rId5" imgW="3990928" imgH="1247812" progId="Visio.Drawing.11">
                  <p:embed/>
                </p:oleObj>
              </mc:Choice>
              <mc:Fallback>
                <p:oleObj name="Visio" r:id="rId5" imgW="3990928" imgH="1247812" progId="Visio.Drawing.11">
                  <p:embed/>
                  <p:pic>
                    <p:nvPicPr>
                      <p:cNvPr id="727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001294"/>
                        <a:ext cx="5826755" cy="182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A452B5AF-C173-49BA-883C-E5E7C85B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17866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7339"/>
              </p:ext>
            </p:extLst>
          </p:nvPr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45"/>
              </p:ext>
            </p:extLst>
          </p:nvPr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217739" y="1277492"/>
            <a:ext cx="7425882" cy="180225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2740026" y="1031727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104775" y="1947863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(ІНДЕКС)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60229" y="440326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Нумерація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елементів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масиву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починаєтся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НУЛЯ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54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728" y="878299"/>
            <a:ext cx="10812544" cy="4938040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може бути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момент створення деякими значеннями (автоматично елементи новоствореного масиву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ініціалізуються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– операція створення масиву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визначити і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масив, явно задавши його розмір (хоча це й надмірна для компілятора інформація), проте в цьому випадку службове слово</a:t>
            </a:r>
            <a:r>
              <a:rPr lang="uk-UA" altLang="ru-RU" sz="2200" dirty="0"/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необхідним. Крім того, вказаний розмір масиву має співпадати з кількістю значень ініціалізації: 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[] </a:t>
            </a:r>
            <a:r>
              <a:rPr lang="en-US" altLang="ru-RU" sz="2200" b="1" dirty="0" err="1">
                <a:latin typeface="Courier New" panose="02070309020205020404" pitchFamily="49" charset="0"/>
              </a:rPr>
              <a:t>dArray</a:t>
            </a:r>
            <a:r>
              <a:rPr lang="uk-UA" altLang="ru-RU" sz="2200" b="1" dirty="0">
                <a:latin typeface="Courier New" panose="02070309020205020404" pitchFamily="49" charset="0"/>
              </a:rPr>
              <a:t> =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 dirty="0">
                <a:latin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[3];</a:t>
            </a:r>
            <a:r>
              <a:rPr lang="uk-UA" alt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9106" y="901373"/>
            <a:ext cx="8713788" cy="564082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</a:t>
            </a:r>
            <a:r>
              <a:rPr lang="en-GB" altLang="ru-RU" sz="2200" dirty="0">
                <a:latin typeface="Courier New" panose="02070309020205020404" pitchFamily="49" charset="0"/>
              </a:rPr>
              <a:t>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</a:t>
            </a:r>
            <a:r>
              <a:rPr lang="uk-UA" altLang="ru-RU" sz="2200" dirty="0">
                <a:latin typeface="Courier New" panose="02070309020205020404" pitchFamily="49" charset="0"/>
              </a:rPr>
              <a:t>10</a:t>
            </a:r>
            <a:r>
              <a:rPr lang="en-GB" altLang="ru-RU" sz="2200" dirty="0">
                <a:latin typeface="Courier New" panose="02070309020205020404" pitchFamily="49" charset="0"/>
              </a:rPr>
              <a:t>];</a:t>
            </a:r>
            <a:r>
              <a:rPr lang="uk-UA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latin typeface="Courier New" panose="02070309020205020404" pitchFamily="49" charset="0"/>
              </a:rPr>
              <a:t>або 	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[10];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[20]; 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[30];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01A9-0FE0-4A4B-B3BA-F01C9995BFC6}"/>
              </a:ext>
            </a:extLst>
          </p:cNvPr>
          <p:cNvSpPr txBox="1"/>
          <p:nvPr/>
        </p:nvSpPr>
        <p:spPr>
          <a:xfrm>
            <a:off x="0" y="100627"/>
            <a:ext cx="121920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-8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чисельні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ініціалізуються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нулями;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булевий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інші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null.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9D7B14-4ABD-45F9-BFCC-C97D0FB090B2}"/>
              </a:ext>
            </a:extLst>
          </p:cNvPr>
          <p:cNvSpPr txBox="1"/>
          <p:nvPr/>
        </p:nvSpPr>
        <p:spPr>
          <a:xfrm>
            <a:off x="2070939" y="1473256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[] </a:t>
            </a: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[6];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[3] = 5;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[5] = 7;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3DF3B-9545-4145-9621-FFA3F36081BD}"/>
              </a:ext>
            </a:extLst>
          </p:cNvPr>
          <p:cNvSpPr txBox="1"/>
          <p:nvPr/>
        </p:nvSpPr>
        <p:spPr>
          <a:xfrm>
            <a:off x="2070939" y="3607663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int[] </a:t>
            </a:r>
            <a:r>
              <a:rPr lang="en-US" sz="1800" dirty="0" err="1">
                <a:latin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double[] </a:t>
            </a: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= {3.14, 2.71, 0, -2.5,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99.123};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134654"/>
            <a:ext cx="8642350" cy="495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 dirty="0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 dirty="0"/>
              <a:t>. 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 dirty="0"/>
              <a:t>.</a:t>
            </a:r>
          </a:p>
          <a:p>
            <a:pPr marL="0" indent="0">
              <a:buNone/>
            </a:pPr>
            <a:r>
              <a:rPr lang="uk-UA" altLang="ru-RU" sz="23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3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[]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2300" b="1" dirty="0">
                <a:latin typeface="Courier New" panose="02070309020205020404" pitchFamily="49" charset="0"/>
              </a:rPr>
              <a:t> =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 dirty="0">
                <a:latin typeface="Courier New" panose="02070309020205020404" pitchFamily="49" charset="0"/>
              </a:rPr>
              <a:t>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[10];</a:t>
            </a:r>
            <a:r>
              <a:rPr lang="uk-UA" altLang="ru-RU" sz="2300" b="1" dirty="0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 dirty="0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AB4D-6865-43D7-BADC-D2CD0681B055}"/>
              </a:ext>
            </a:extLst>
          </p:cNvPr>
          <p:cNvSpPr txBox="1"/>
          <p:nvPr/>
        </p:nvSpPr>
        <p:spPr>
          <a:xfrm>
            <a:off x="0" y="7568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121920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масиву. Довжина. Останн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ій елемент. Заповнення випадковими числами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69205" y="1396054"/>
            <a:ext cx="40106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 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довжину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Java?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51756" y="2993179"/>
            <a:ext cx="568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48786" y="4412419"/>
            <a:ext cx="609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числами?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F18B-EDBE-4EC6-8929-CF101988A236}"/>
              </a:ext>
            </a:extLst>
          </p:cNvPr>
          <p:cNvSpPr txBox="1"/>
          <p:nvPr/>
        </p:nvSpPr>
        <p:spPr>
          <a:xfrm>
            <a:off x="274624" y="188682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825C9-9C96-418C-8A17-B85E045A89BF}"/>
              </a:ext>
            </a:extLst>
          </p:cNvPr>
          <p:cNvSpPr txBox="1"/>
          <p:nvPr/>
        </p:nvSpPr>
        <p:spPr>
          <a:xfrm>
            <a:off x="7669205" y="2281139"/>
            <a:ext cx="39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5C0-0F24-43FF-A0BA-E4145E7CA870}"/>
              </a:ext>
            </a:extLst>
          </p:cNvPr>
          <p:cNvSpPr txBox="1"/>
          <p:nvPr/>
        </p:nvSpPr>
        <p:spPr>
          <a:xfrm>
            <a:off x="274624" y="139091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 </a:t>
            </a:r>
            <a:endParaRPr lang="uk-UA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13B1F-494E-4079-905F-62E1963EF396}"/>
              </a:ext>
            </a:extLst>
          </p:cNvPr>
          <p:cNvSpPr txBox="1"/>
          <p:nvPr/>
        </p:nvSpPr>
        <p:spPr>
          <a:xfrm>
            <a:off x="3280036" y="35110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- 1];</a:t>
            </a:r>
            <a:endParaRPr lang="uk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41B8D-56A2-4EE7-B87D-C20C52E07199}"/>
              </a:ext>
            </a:extLst>
          </p:cNvPr>
          <p:cNvSpPr txBox="1"/>
          <p:nvPr/>
        </p:nvSpPr>
        <p:spPr>
          <a:xfrm>
            <a:off x="3043464" y="5023742"/>
            <a:ext cx="65816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=(int) round( random() * 10);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62" y="620713"/>
            <a:ext cx="11321591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визначення двовимірного масиву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наступний: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 =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першому рядку – двовимірний масив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декларується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(описується), у другому рядку –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(одним рядком):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декларація масиву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створення масиву, здатного </a:t>
            </a:r>
            <a:endParaRPr lang="en-US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або 	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2080</Words>
  <Application>Microsoft Office PowerPoint</Application>
  <PresentationFormat>Широкоэкранный</PresentationFormat>
  <Paragraphs>325</Paragraphs>
  <Slides>23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Ініціалізація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Двовимірні масиви</vt:lpstr>
      <vt:lpstr>Ініціалізація двовимірних масивів</vt:lpstr>
      <vt:lpstr>Двовимірні масиви. Звертання по індексу</vt:lpstr>
      <vt:lpstr>Двовимірні масиви і foreach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70</cp:revision>
  <dcterms:created xsi:type="dcterms:W3CDTF">2023-10-27T15:46:22Z</dcterms:created>
  <dcterms:modified xsi:type="dcterms:W3CDTF">2024-03-01T18:38:24Z</dcterms:modified>
</cp:coreProperties>
</file>