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1" r:id="rId4"/>
    <p:sldId id="270" r:id="rId5"/>
    <p:sldId id="273" r:id="rId6"/>
    <p:sldId id="272" r:id="rId7"/>
    <p:sldId id="296" r:id="rId8"/>
    <p:sldId id="274" r:id="rId9"/>
    <p:sldId id="275" r:id="rId10"/>
    <p:sldId id="276" r:id="rId11"/>
    <p:sldId id="289" r:id="rId12"/>
    <p:sldId id="904" r:id="rId13"/>
    <p:sldId id="903" r:id="rId14"/>
    <p:sldId id="905" r:id="rId15"/>
    <p:sldId id="735" r:id="rId16"/>
    <p:sldId id="736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CD5-BA93-4EE2-99D7-9182F9B44AE3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779FC-0360-4BB8-B08C-DC135CDA6D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524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Коментар – це інструмент для розробника, який дозволяє надати додаткову інформацію про код і повідомити компілятор про необхідність ігнорування певної структури/блоку при компіляції.</a:t>
            </a:r>
          </a:p>
          <a:p>
            <a:r>
              <a:rPr lang="uk-UA" dirty="0"/>
              <a:t>Коментарі ігноруються компілятором, так як вони мають сенс для розробника, а не для </a:t>
            </a:r>
            <a:r>
              <a:rPr lang="uk-UA" dirty="0" err="1"/>
              <a:t>кінечного</a:t>
            </a:r>
            <a:r>
              <a:rPr lang="uk-UA" dirty="0"/>
              <a:t> користувача. Таким чином зменшується розмір </a:t>
            </a:r>
            <a:r>
              <a:rPr lang="uk-UA" dirty="0" err="1"/>
              <a:t>компілюємих</a:t>
            </a:r>
            <a:r>
              <a:rPr lang="uk-UA" dirty="0"/>
              <a:t> класів.</a:t>
            </a:r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11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221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Якщо коментарі містять посилання на інші файли, наприклад зображення (діаграми, рисунки або скріншоти компонентів інтерфейсу користувача), необхідно помістити ці файли в каталог </a:t>
            </a:r>
            <a:r>
              <a:rPr lang="en-US" dirty="0"/>
              <a:t>doc-files. </a:t>
            </a:r>
            <a:r>
              <a:rPr lang="uk-UA" dirty="0"/>
              <a:t>Утиліта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uk-UA" dirty="0"/>
              <a:t>скопіює цей каталог</a:t>
            </a:r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7258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77F9B-1FEC-4257-A5DA-573B7573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B4154-1A39-44F2-9961-3D77EAB7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BE38-0B53-4681-B842-AFFE37A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856AF-4F14-4366-BE9D-F292008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784B1-78D1-4396-A81D-0EA946E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5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E258-5421-4826-8A7F-E93002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10311-8C59-46A8-8633-F0CF7D79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AEB17-62B1-4F9A-B88B-DBC61C2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E9B3-43FF-4B44-980A-77499A7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94E6E-0CBA-4455-A433-67723D0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7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A44233-DF01-4E93-A64F-8C46475A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BCF04-92B1-4054-ADD2-BDF1DF0A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41E81-2A23-4761-8C71-C5950636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14112-EF37-453F-BF2B-19F6A8E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34D1B-2E02-4294-8558-37C85C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28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18658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1933-72C8-4D9B-894C-B6F45D7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A80E-3BDA-41AA-9BA0-5E9329E5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E2764-4E4F-4B10-B53D-1F07963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CBE27-2981-41EA-B78F-B59FAD0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24045-D06B-4C54-A64E-DC4A178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1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6045-3611-40EE-BB18-1B28275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C1446-073D-4235-81FA-84F97F6B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F137B-ED02-497B-98C7-62F7F3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87E7-31F6-4302-BEE8-9A3C23A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D986-CB38-4FA6-A0ED-3639BBE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65D-F275-4335-8FBA-91F61C2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D66B-1275-4BE3-9174-120ACB7D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1E841-9BCB-42A2-AF64-F9A2357C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FF17-CBC9-4D5E-9E12-F9844BE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866FA-829B-4545-B165-3AD6AF18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20493-3B58-4801-8452-655E294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2276-0976-47AF-AC8F-E7E6373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08F3A-1112-4747-9601-5C32D15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934998-7C6F-49D3-92C1-AB2E59B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522B6-088C-4F43-A04F-124BDB9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D6072-DD08-4363-9EE2-AC3B47C2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0B52AC-2709-4517-ADB2-9B0A6D0C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9E484A-1163-4FC1-8900-CAD5FBC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27DEA-3123-4F20-939A-61FBCA5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3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2E8-49B7-447A-99FB-17F004E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8559-5728-49DE-AC09-119A89F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2ACA-9230-4E85-A7FF-1C07CA07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202B6-D95B-4B48-BC1A-C29A133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09D24-FC87-43D0-BD60-BC6C92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D073FE-403F-430C-B917-2D705DE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EE63E-D54B-45FA-8832-806E6EF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DAA6-32BA-4E1D-A5C8-BF1A12DA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851E-02D0-408A-872B-72740147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7D22B-9D1E-429C-9DA0-7336133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64480-B5FB-41D5-8C35-064B49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53A61-C498-4658-B242-40A4166E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6498D-683B-4388-A6A7-E3A49AF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F9FB-97D0-4EE2-8715-DAFD542B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8F927D-1763-49F7-AE7C-0078404B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5E53EB-F8D3-4FC2-8FC2-726D8F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B4820-43EB-4262-9FB4-59DE80C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323EC-9961-4185-B718-CEC11999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76CF6-9947-43FE-91BB-7788E3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DDB3-0DA0-4182-9FE5-3223FBE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1635F-B78F-40A9-8236-06B6EF0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36E9-B28C-4E24-83EA-323797C5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138-7681-4725-9E20-940499728D3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ED309-5DEE-4E0A-8D90-20A1DEC2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714BF-47D5-480A-9D28-28DB5A9C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3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0" y="379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7" y="76194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1840778"/>
            <a:ext cx="4550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7" y="2872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3429000"/>
            <a:ext cx="4729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513895" y="4490526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00319" y="4490526"/>
            <a:ext cx="455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64941"/>
            <a:ext cx="12192000" cy="9572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85750" y="1714499"/>
            <a:ext cx="8229600" cy="4868863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Рядкові:</a:t>
            </a: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Блочні:</a:t>
            </a: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Документація</a:t>
            </a:r>
            <a:r>
              <a:rPr lang="uk-UA" altLang="ru-RU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uk-UA" altLang="ru-RU" dirty="0"/>
          </a:p>
        </p:txBody>
      </p:sp>
      <p:graphicFrame>
        <p:nvGraphicFramePr>
          <p:cNvPr id="491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72898"/>
              </p:ext>
            </p:extLst>
          </p:nvPr>
        </p:nvGraphicFramePr>
        <p:xfrm>
          <a:off x="2421792" y="2057001"/>
          <a:ext cx="6824487" cy="11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4" imgW="3990928" imgH="695578" progId="Visio.Drawing.11">
                  <p:embed/>
                </p:oleObj>
              </mc:Choice>
              <mc:Fallback>
                <p:oleObj name="Visio" r:id="rId4" imgW="3990928" imgH="695578" progId="Visio.Drawing.11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792" y="2057001"/>
                        <a:ext cx="6824487" cy="11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07052"/>
              </p:ext>
            </p:extLst>
          </p:nvPr>
        </p:nvGraphicFramePr>
        <p:xfrm>
          <a:off x="2416373" y="3306488"/>
          <a:ext cx="4120952" cy="148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6" imgW="2438433" imgH="876555" progId="Visio.Drawing.11">
                  <p:embed/>
                </p:oleObj>
              </mc:Choice>
              <mc:Fallback>
                <p:oleObj name="Visio" r:id="rId6" imgW="2438433" imgH="876555" progId="Visio.Drawing.11">
                  <p:embed/>
                  <p:pic>
                    <p:nvPicPr>
                      <p:cNvPr id="491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73" y="3306488"/>
                        <a:ext cx="4120952" cy="148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28023"/>
              </p:ext>
            </p:extLst>
          </p:nvPr>
        </p:nvGraphicFramePr>
        <p:xfrm>
          <a:off x="2416373" y="4418822"/>
          <a:ext cx="5974013" cy="250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8" imgW="4267152" imgH="1790744" progId="Visio.Drawing.11">
                  <p:embed/>
                </p:oleObj>
              </mc:Choice>
              <mc:Fallback>
                <p:oleObj name="Visio" r:id="rId8" imgW="4267152" imgH="1790744" progId="Visio.Drawing.11">
                  <p:embed/>
                  <p:pic>
                    <p:nvPicPr>
                      <p:cNvPr id="491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73" y="4418822"/>
                        <a:ext cx="5974013" cy="2507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88" y="3516007"/>
            <a:ext cx="34671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AutoShape 9"/>
          <p:cNvSpPr>
            <a:spLocks noChangeArrowheads="1"/>
          </p:cNvSpPr>
          <p:nvPr/>
        </p:nvSpPr>
        <p:spPr bwMode="auto">
          <a:xfrm rot="-2600671">
            <a:off x="7896225" y="5143500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489AD-D073-7E48-30C7-029DD078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в коментарях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C3B1F-7875-D3A0-0692-2EB0F005D0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583" y="1325563"/>
            <a:ext cx="10972800" cy="4500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виділення тексту курсивом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&lt;code&gt;…&lt;/code&gt;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установки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моноширинного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шрифта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&lt;strong&gt;…&lt;/strong&gt;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виділення тексту напівжирним шрифтом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вставки зображень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"doc-files/uml.png"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UML"/&gt;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4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CCA8-4351-2ADC-6BAD-AF4D16A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555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Дескриптори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F282D-8F25-1C7E-1AFB-D23882634F2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символом @,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розташовуватися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рядка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* введений на початку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розпочинаються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дужкою,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{@code},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9783-3422-0494-86E5-75B09328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 до класу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03E90-3C5C-A20D-9CFD-EA23AA11A7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901" y="1155747"/>
            <a:ext cx="11136198" cy="540530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@author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або інформація про автора. Цей дескриптор створює розділ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“author”.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коментарях може бути декілька таких дескрипторів – по одному на кожного автора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@version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текст. Цей дескриптор створює розділ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“version”.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даному випадку «текст» означає довільний опис поточної версії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 class representing a window on the screen.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For 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&lt;pre&gt;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Window win = new Window(parent);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&lt;/pre&gt;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Window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69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0" y="6613"/>
            <a:ext cx="12192000" cy="922304"/>
          </a:xfrm>
        </p:spPr>
        <p:txBody>
          <a:bodyPr>
            <a:noAutofit/>
          </a:bodyPr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Rectangle 4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038600" cy="449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 dirty="0" err="1"/>
              <a:t>java.lang.System</a:t>
            </a:r>
            <a:endParaRPr lang="en-US" altLang="ru-RU" sz="1800" b="1" i="1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ru-RU" altLang="ru-RU" sz="1800" dirty="0"/>
          </a:p>
        </p:txBody>
      </p:sp>
      <p:graphicFrame>
        <p:nvGraphicFramePr>
          <p:cNvPr id="22429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7506"/>
              </p:ext>
            </p:extLst>
          </p:nvPr>
        </p:nvGraphicFramePr>
        <p:xfrm>
          <a:off x="1882776" y="2062163"/>
          <a:ext cx="8234363" cy="922304"/>
        </p:xfrm>
        <a:graphic>
          <a:graphicData uri="http://schemas.openxmlformats.org/drawingml/2006/table">
            <a:tbl>
              <a:tblPr/>
              <a:tblGrid>
                <a:gridCol w="404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0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PrintStream out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виводу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InputStream in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вводу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PrintStream err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виводу помилок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436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00876"/>
              </p:ext>
            </p:extLst>
          </p:nvPr>
        </p:nvGraphicFramePr>
        <p:xfrm>
          <a:off x="1882776" y="3159125"/>
          <a:ext cx="8234363" cy="2743200"/>
        </p:xfrm>
        <a:graphic>
          <a:graphicData uri="http://schemas.openxmlformats.org/drawingml/2006/table">
            <a:tbl>
              <a:tblPr/>
              <a:tblGrid>
                <a:gridCol w="404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exit(int status)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Перериває виконання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gc()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Запускає збирач сміття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String getenv(String name)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значення змінної оточення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long currentTimeMillis()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поточний час в </a:t>
                      </a:r>
                      <a:r>
                        <a:rPr kumimoji="0" lang="uk-UA" altLang="ru-RU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мілісекундах</a:t>
                      </a:r>
                      <a:endParaRPr kumimoji="0" lang="uk-UA" altLang="ru-RU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long nanoTime()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час в наносекундах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String getProperty(String k)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Читає системну властивість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setOut(PrintStream out)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Перенаправляє стандартний вивід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setIn(InputStream in)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Перенаправляє стандартне введення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3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Объект 1"/>
          <p:cNvGraphicFramePr>
            <a:graphicFrameLocks noChangeAspect="1"/>
          </p:cNvGraphicFramePr>
          <p:nvPr/>
        </p:nvGraphicFramePr>
        <p:xfrm>
          <a:off x="3887788" y="5108576"/>
          <a:ext cx="6301186" cy="145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3" imgW="4286521" imgH="990723" progId="Visio.Drawing.11">
                  <p:embed/>
                </p:oleObj>
              </mc:Choice>
              <mc:Fallback>
                <p:oleObj name="Visio" r:id="rId3" imgW="4286521" imgH="990723" progId="Visio.Drawing.11">
                  <p:embed/>
                  <p:pic>
                    <p:nvPicPr>
                      <p:cNvPr id="9625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108576"/>
                        <a:ext cx="6301186" cy="145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04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Стандартне введення-виведення</a:t>
            </a:r>
          </a:p>
        </p:txBody>
      </p:sp>
      <p:graphicFrame>
        <p:nvGraphicFramePr>
          <p:cNvPr id="962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4517"/>
              </p:ext>
            </p:extLst>
          </p:nvPr>
        </p:nvGraphicFramePr>
        <p:xfrm>
          <a:off x="1971775" y="1285288"/>
          <a:ext cx="8114031" cy="169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5" imgW="6010393" imgH="1257538" progId="Visio.Drawing.11">
                  <p:embed/>
                </p:oleObj>
              </mc:Choice>
              <mc:Fallback>
                <p:oleObj name="Visio" r:id="rId5" imgW="6010393" imgH="1257538" progId="Visio.Drawing.11">
                  <p:embed/>
                  <p:pic>
                    <p:nvPicPr>
                      <p:cNvPr id="962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775" y="1285288"/>
                        <a:ext cx="8114031" cy="169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8"/>
          <p:cNvGraphicFramePr>
            <a:graphicFrameLocks noChangeAspect="1"/>
          </p:cNvGraphicFramePr>
          <p:nvPr/>
        </p:nvGraphicFramePr>
        <p:xfrm>
          <a:off x="6492020" y="3420689"/>
          <a:ext cx="3718781" cy="12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isio" r:id="rId7" imgW="2600546" imgH="904886" progId="Visio.Drawing.11">
                  <p:embed/>
                </p:oleObj>
              </mc:Choice>
              <mc:Fallback>
                <p:oleObj name="Visio" r:id="rId7" imgW="2600546" imgH="904886" progId="Visio.Drawing.11">
                  <p:embed/>
                  <p:pic>
                    <p:nvPicPr>
                      <p:cNvPr id="962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020" y="3420689"/>
                        <a:ext cx="3718781" cy="12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Объект 9"/>
          <p:cNvGraphicFramePr>
            <a:graphicFrameLocks noChangeAspect="1"/>
          </p:cNvGraphicFramePr>
          <p:nvPr/>
        </p:nvGraphicFramePr>
        <p:xfrm>
          <a:off x="2894012" y="3532189"/>
          <a:ext cx="2171018" cy="9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isio" r:id="rId9" imgW="1409752" imgH="600016" progId="Visio.Drawing.11">
                  <p:embed/>
                </p:oleObj>
              </mc:Choice>
              <mc:Fallback>
                <p:oleObj name="Visio" r:id="rId9" imgW="1409752" imgH="600016" progId="Visio.Drawing.11">
                  <p:embed/>
                  <p:pic>
                    <p:nvPicPr>
                      <p:cNvPr id="9626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2" y="3532189"/>
                        <a:ext cx="2171018" cy="9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AutoShape 6"/>
          <p:cNvSpPr>
            <a:spLocks noChangeArrowheads="1"/>
          </p:cNvSpPr>
          <p:nvPr/>
        </p:nvSpPr>
        <p:spPr bwMode="auto">
          <a:xfrm rot="1831510">
            <a:off x="6472238" y="2954338"/>
            <a:ext cx="749300" cy="323850"/>
          </a:xfrm>
          <a:prstGeom prst="rightArrow">
            <a:avLst>
              <a:gd name="adj1" fmla="val 50000"/>
              <a:gd name="adj2" fmla="val 60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96264" name="AutoShape 6"/>
          <p:cNvSpPr>
            <a:spLocks noChangeArrowheads="1"/>
          </p:cNvSpPr>
          <p:nvPr/>
        </p:nvSpPr>
        <p:spPr bwMode="auto">
          <a:xfrm rot="-9000000">
            <a:off x="4572000" y="4618038"/>
            <a:ext cx="749300" cy="323850"/>
          </a:xfrm>
          <a:prstGeom prst="rightArrow">
            <a:avLst>
              <a:gd name="adj1" fmla="val 50000"/>
              <a:gd name="adj2" fmla="val 60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59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564729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47BA2-A67C-4CD4-B517-F2FCFE207533}"/>
              </a:ext>
            </a:extLst>
          </p:cNvPr>
          <p:cNvSpPr txBox="1"/>
          <p:nvPr/>
        </p:nvSpPr>
        <p:spPr>
          <a:xfrm>
            <a:off x="480767" y="1414021"/>
            <a:ext cx="10953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Перш н</a:t>
            </a:r>
            <a:r>
              <a:rPr lang="uk-UA" sz="2800" dirty="0" err="1">
                <a:solidFill>
                  <a:srgbClr val="C00000"/>
                </a:solidFill>
              </a:rPr>
              <a:t>іж</a:t>
            </a:r>
            <a:r>
              <a:rPr lang="uk-UA" sz="2800" dirty="0">
                <a:solidFill>
                  <a:srgbClr val="C00000"/>
                </a:solidFill>
              </a:rPr>
              <a:t> використовувати змінну, її потрібно оголосити</a:t>
            </a:r>
            <a:r>
              <a:rPr lang="uk-UA" sz="2800" dirty="0"/>
              <a:t>.</a:t>
            </a:r>
            <a:br>
              <a:rPr lang="uk-UA" sz="2800" dirty="0"/>
            </a:br>
            <a:br>
              <a:rPr lang="uk-UA" sz="2800" dirty="0"/>
            </a:br>
            <a:r>
              <a:rPr lang="uk-UA" sz="2800" dirty="0" err="1"/>
              <a:t>тип_змінної</a:t>
            </a:r>
            <a:r>
              <a:rPr lang="uk-UA" sz="2800" dirty="0"/>
              <a:t> </a:t>
            </a:r>
            <a:r>
              <a:rPr lang="uk-UA" sz="2800" dirty="0" err="1"/>
              <a:t>ім</a:t>
            </a:r>
            <a:r>
              <a:rPr lang="en-US" sz="2800" dirty="0"/>
              <a:t>`</a:t>
            </a:r>
            <a:r>
              <a:rPr lang="uk-UA" sz="2800" dirty="0" err="1"/>
              <a:t>я_змінної</a:t>
            </a:r>
            <a:r>
              <a:rPr lang="en-US" sz="2800" dirty="0"/>
              <a:t>;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9DC75-98C3-4EE9-A9A1-E7BD0F6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" y="2865004"/>
            <a:ext cx="50673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E442B-52EB-4328-8ADF-A0AFDB142BA8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у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48A791E-B5E3-4399-BBE1-24C4F19A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44063"/>
              </p:ext>
            </p:extLst>
          </p:nvPr>
        </p:nvGraphicFramePr>
        <p:xfrm>
          <a:off x="2032000" y="1319719"/>
          <a:ext cx="812799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421">
                  <a:extLst>
                    <a:ext uri="{9D8B030D-6E8A-4147-A177-3AD203B41FA5}">
                      <a16:colId xmlns:a16="http://schemas.microsoft.com/office/drawing/2014/main" val="1206545297"/>
                    </a:ext>
                  </a:extLst>
                </a:gridCol>
                <a:gridCol w="3502245">
                  <a:extLst>
                    <a:ext uri="{9D8B030D-6E8A-4147-A177-3AD203B41FA5}">
                      <a16:colId xmlns:a16="http://schemas.microsoft.com/office/drawing/2014/main" val="3098516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930679"/>
                    </a:ext>
                  </a:extLst>
                </a:gridCol>
              </a:tblGrid>
              <a:tr h="502217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ДОПУСТИМИХ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ЄМ ЗАЙМАНОЇ ПАМ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-32768 до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8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-2137483648 до 2137483647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-9223372036854775808 до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-3.4Е+38 до 3.4Е+38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-1.7Е+308 до 1.7Е+308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зберігання значення цього типу досить 1 біта, але в реальності пам’ять такими пропорціями не виділяється, тому змінні цього типу можуть бути по різному упаковані віртуальною машиною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9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078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uk-U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uk-UA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404174" y="1741664"/>
            <a:ext cx="11380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10" y="3631973"/>
            <a:ext cx="7269637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89248" y="1319256"/>
            <a:ext cx="114135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пишуться тільки латинськими літерами. Жодної кирилиці!!!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можливо, має "говорити"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CamelStyle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назва – </a:t>
            </a:r>
            <a:r>
              <a:rPr lang="en-US" sz="2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змінної:</a:t>
            </a:r>
            <a:endParaRPr lang="en-US" sz="2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правил вибору назв змінних: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17698"/>
              </p:ext>
            </p:extLst>
          </p:nvPr>
        </p:nvGraphicFramePr>
        <p:xfrm>
          <a:off x="1217343" y="1761583"/>
          <a:ext cx="9757313" cy="4202430"/>
        </p:xfrm>
        <a:graphic>
          <a:graphicData uri="http://schemas.openxmlformats.org/drawingml/2006/table">
            <a:tbl>
              <a:tblPr/>
              <a:tblGrid>
                <a:gridCol w="20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неявно автоматично.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0" y="18837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02" y="5391869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0" y="103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81" y="2304574"/>
            <a:ext cx="34368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5331" y="4424391"/>
            <a:ext cx="11161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966</Words>
  <Application>Microsoft Office PowerPoint</Application>
  <PresentationFormat>Широкоэкранный</PresentationFormat>
  <Paragraphs>185</Paragraphs>
  <Slides>16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слова </vt:lpstr>
      <vt:lpstr>Презентация PowerPoint</vt:lpstr>
      <vt:lpstr>Презентация PowerPoint</vt:lpstr>
      <vt:lpstr>Презентация PowerPoint</vt:lpstr>
      <vt:lpstr>Коментарі</vt:lpstr>
      <vt:lpstr>Форматування в коментарях</vt:lpstr>
      <vt:lpstr>Дескриптори</vt:lpstr>
      <vt:lpstr>Коментар до класу</vt:lpstr>
      <vt:lpstr>Клас System</vt:lpstr>
      <vt:lpstr>Стандартне введення-виведення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37</cp:revision>
  <dcterms:created xsi:type="dcterms:W3CDTF">2023-09-05T10:15:32Z</dcterms:created>
  <dcterms:modified xsi:type="dcterms:W3CDTF">2024-01-05T16:54:09Z</dcterms:modified>
</cp:coreProperties>
</file>